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70" r:id="rId3"/>
    <p:sldId id="257" r:id="rId4"/>
    <p:sldId id="260" r:id="rId5"/>
    <p:sldId id="263" r:id="rId6"/>
    <p:sldId id="264" r:id="rId7"/>
    <p:sldId id="276" r:id="rId8"/>
    <p:sldId id="272" r:id="rId9"/>
    <p:sldId id="261" r:id="rId10"/>
    <p:sldId id="266" r:id="rId11"/>
    <p:sldId id="265" r:id="rId12"/>
    <p:sldId id="277" r:id="rId13"/>
    <p:sldId id="269" r:id="rId14"/>
    <p:sldId id="274" r:id="rId15"/>
    <p:sldId id="288" r:id="rId16"/>
    <p:sldId id="290" r:id="rId17"/>
    <p:sldId id="286" r:id="rId18"/>
    <p:sldId id="285" r:id="rId19"/>
    <p:sldId id="284" r:id="rId20"/>
    <p:sldId id="267" r:id="rId21"/>
    <p:sldId id="287" r:id="rId22"/>
    <p:sldId id="275" r:id="rId23"/>
    <p:sldId id="291" r:id="rId24"/>
    <p:sldId id="289" r:id="rId25"/>
    <p:sldId id="295" r:id="rId26"/>
    <p:sldId id="292" r:id="rId27"/>
    <p:sldId id="278" r:id="rId28"/>
    <p:sldId id="296" r:id="rId29"/>
    <p:sldId id="294" r:id="rId30"/>
    <p:sldId id="293" r:id="rId31"/>
    <p:sldId id="298" r:id="rId32"/>
    <p:sldId id="301" r:id="rId33"/>
    <p:sldId id="302" r:id="rId34"/>
    <p:sldId id="303" r:id="rId35"/>
    <p:sldId id="314" r:id="rId36"/>
    <p:sldId id="315" r:id="rId37"/>
    <p:sldId id="310" r:id="rId38"/>
    <p:sldId id="311" r:id="rId39"/>
    <p:sldId id="312" r:id="rId40"/>
    <p:sldId id="313" r:id="rId41"/>
    <p:sldId id="319" r:id="rId42"/>
    <p:sldId id="317" r:id="rId43"/>
    <p:sldId id="318" r:id="rId44"/>
    <p:sldId id="316" r:id="rId45"/>
    <p:sldId id="321" r:id="rId46"/>
    <p:sldId id="320" r:id="rId47"/>
    <p:sldId id="322" r:id="rId48"/>
    <p:sldId id="325" r:id="rId49"/>
    <p:sldId id="324" r:id="rId50"/>
    <p:sldId id="323" r:id="rId51"/>
    <p:sldId id="326" r:id="rId52"/>
    <p:sldId id="327" r:id="rId53"/>
    <p:sldId id="332" r:id="rId54"/>
    <p:sldId id="333" r:id="rId55"/>
    <p:sldId id="328" r:id="rId56"/>
    <p:sldId id="329" r:id="rId57"/>
    <p:sldId id="33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epalli, Venkat" initials="SV" lastIdx="2" clrIdx="0">
    <p:extLst>
      <p:ext uri="{19B8F6BF-5375-455C-9EA6-DF929625EA0E}">
        <p15:presenceInfo xmlns:p15="http://schemas.microsoft.com/office/powerpoint/2012/main" userId="S-1-5-21-1757981266-1078081533-839522115-58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2%202017\Analysis%20&amp;%20Profiles\Veterans_Profile_ODME_Validation%202017-0731_for_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2%202017\Analysis%20&amp;%20Profiles\Veterans_Profile_ODME_Validation%202017-0731_for_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2%202017\Analysis%20&amp;%20Profiles\Veterans_Profile_ODME_Validation%202017-0731_for_PP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3%202017-0628\Model%20Data\Traffic%20Data\Veterans%20Data%202017-0301%20Model%20vs%20Observ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Distribution</a:t>
            </a:r>
          </a:p>
        </c:rich>
      </c:tx>
      <c:layout>
        <c:manualLayout>
          <c:xMode val="edge"/>
          <c:yMode val="edge"/>
          <c:x val="0.40648268303054297"/>
          <c:y val="3.614457831325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15737442041645"/>
          <c:y val="0.15782407407407409"/>
          <c:w val="0.83562046638982812"/>
          <c:h val="0.55779488960938706"/>
        </c:manualLayout>
      </c:layout>
      <c:lineChart>
        <c:grouping val="standard"/>
        <c:varyColors val="0"/>
        <c:ser>
          <c:idx val="0"/>
          <c:order val="0"/>
          <c:tx>
            <c:v>Southbound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Hourly_Distribution!$B$2:$B$25</c:f>
              <c:numCache>
                <c:formatCode>General</c:formatCode>
                <c:ptCount val="24"/>
                <c:pt idx="0">
                  <c:v>3.6830970000000002E-3</c:v>
                </c:pt>
                <c:pt idx="1">
                  <c:v>2.5089880000000002E-3</c:v>
                </c:pt>
                <c:pt idx="2">
                  <c:v>2.1244200000000001E-3</c:v>
                </c:pt>
                <c:pt idx="3">
                  <c:v>3.6966199999999999E-3</c:v>
                </c:pt>
                <c:pt idx="4">
                  <c:v>9.3032559999999993E-3</c:v>
                </c:pt>
                <c:pt idx="5">
                  <c:v>3.1826087000000003E-2</c:v>
                </c:pt>
                <c:pt idx="6">
                  <c:v>9.0633703999999995E-2</c:v>
                </c:pt>
                <c:pt idx="7">
                  <c:v>0.104635625</c:v>
                </c:pt>
                <c:pt idx="8">
                  <c:v>9.6561570999999999E-2</c:v>
                </c:pt>
                <c:pt idx="9">
                  <c:v>7.4382278999999996E-2</c:v>
                </c:pt>
                <c:pt idx="10">
                  <c:v>6.4167779999999994E-2</c:v>
                </c:pt>
                <c:pt idx="11">
                  <c:v>6.1189687E-2</c:v>
                </c:pt>
                <c:pt idx="12">
                  <c:v>5.7894769999999998E-2</c:v>
                </c:pt>
                <c:pt idx="13">
                  <c:v>5.1975215999999998E-2</c:v>
                </c:pt>
                <c:pt idx="14">
                  <c:v>5.1470246999999997E-2</c:v>
                </c:pt>
                <c:pt idx="15">
                  <c:v>5.2849314000000001E-2</c:v>
                </c:pt>
                <c:pt idx="16">
                  <c:v>5.2996128000000003E-2</c:v>
                </c:pt>
                <c:pt idx="17">
                  <c:v>5.398468E-2</c:v>
                </c:pt>
                <c:pt idx="18">
                  <c:v>4.6170152999999998E-2</c:v>
                </c:pt>
                <c:pt idx="19">
                  <c:v>3.1665604E-2</c:v>
                </c:pt>
                <c:pt idx="20">
                  <c:v>2.1046331000000001E-2</c:v>
                </c:pt>
                <c:pt idx="21">
                  <c:v>1.6878157000000001E-2</c:v>
                </c:pt>
                <c:pt idx="22">
                  <c:v>1.1786059999999999E-2</c:v>
                </c:pt>
                <c:pt idx="23">
                  <c:v>6.5702249999999999E-3</c:v>
                </c:pt>
              </c:numCache>
            </c:numRef>
          </c:val>
          <c:smooth val="0"/>
        </c:ser>
        <c:ser>
          <c:idx val="1"/>
          <c:order val="1"/>
          <c:tx>
            <c:v>Northbound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Hourly_Distribution!$C$2:$C$25</c:f>
              <c:numCache>
                <c:formatCode>General</c:formatCode>
                <c:ptCount val="24"/>
                <c:pt idx="0">
                  <c:v>1.0775498999999999E-2</c:v>
                </c:pt>
                <c:pt idx="1">
                  <c:v>5.890373E-3</c:v>
                </c:pt>
                <c:pt idx="2">
                  <c:v>3.8535169999999999E-3</c:v>
                </c:pt>
                <c:pt idx="3">
                  <c:v>3.4994549999999998E-3</c:v>
                </c:pt>
                <c:pt idx="4">
                  <c:v>3.8522109999999999E-3</c:v>
                </c:pt>
                <c:pt idx="5">
                  <c:v>7.2213080000000001E-3</c:v>
                </c:pt>
                <c:pt idx="6">
                  <c:v>1.9683599E-2</c:v>
                </c:pt>
                <c:pt idx="7">
                  <c:v>3.1622303999999997E-2</c:v>
                </c:pt>
                <c:pt idx="8">
                  <c:v>3.4008274999999998E-2</c:v>
                </c:pt>
                <c:pt idx="9">
                  <c:v>3.7594724000000003E-2</c:v>
                </c:pt>
                <c:pt idx="10">
                  <c:v>3.8167636999999997E-2</c:v>
                </c:pt>
                <c:pt idx="11">
                  <c:v>4.2753484000000001E-2</c:v>
                </c:pt>
                <c:pt idx="12">
                  <c:v>4.8322762999999998E-2</c:v>
                </c:pt>
                <c:pt idx="13">
                  <c:v>5.4718445999999997E-2</c:v>
                </c:pt>
                <c:pt idx="14">
                  <c:v>6.3818199000000006E-2</c:v>
                </c:pt>
                <c:pt idx="15">
                  <c:v>8.8184425999999996E-2</c:v>
                </c:pt>
                <c:pt idx="16">
                  <c:v>0.113628224</c:v>
                </c:pt>
                <c:pt idx="17">
                  <c:v>0.11172533</c:v>
                </c:pt>
                <c:pt idx="18">
                  <c:v>9.1227570999999993E-2</c:v>
                </c:pt>
                <c:pt idx="19">
                  <c:v>6.0225945000000003E-2</c:v>
                </c:pt>
                <c:pt idx="20">
                  <c:v>4.4802254E-2</c:v>
                </c:pt>
                <c:pt idx="21">
                  <c:v>3.6891502E-2</c:v>
                </c:pt>
                <c:pt idx="22">
                  <c:v>2.7675203999999998E-2</c:v>
                </c:pt>
                <c:pt idx="23">
                  <c:v>1.985775E-2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7546792"/>
        <c:axId val="507555416"/>
      </c:lineChart>
      <c:catAx>
        <c:axId val="507546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 </a:t>
                </a:r>
              </a:p>
            </c:rich>
          </c:tx>
          <c:layout>
            <c:manualLayout>
              <c:xMode val="edge"/>
              <c:yMode val="edge"/>
              <c:x val="0.48533379473098998"/>
              <c:y val="0.79812831300499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55416"/>
        <c:crosses val="autoZero"/>
        <c:auto val="1"/>
        <c:lblAlgn val="ctr"/>
        <c:lblOffset val="100"/>
        <c:noMultiLvlLbl val="0"/>
      </c:catAx>
      <c:valAx>
        <c:axId val="5075554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Distribution</a:t>
                </a:r>
              </a:p>
            </c:rich>
          </c:tx>
          <c:layout>
            <c:manualLayout>
              <c:xMode val="edge"/>
              <c:yMode val="edge"/>
              <c:x val="1.7267429107384633E-2"/>
              <c:y val="0.25725869744223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46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Parameters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9536209659186"/>
          <c:y val="0.104434303194286"/>
          <c:w val="0.83144629744315668"/>
          <c:h val="0.7382528787227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Hourly_Parameters!$B$1</c:f>
              <c:strCache>
                <c:ptCount val="1"/>
                <c:pt idx="0">
                  <c:v>Old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Hourly_Parameters!$A$2:$A$25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Hourly_Parameters!$B$2:$B$25</c:f>
              <c:numCache>
                <c:formatCode>General</c:formatCode>
                <c:ptCount val="24"/>
                <c:pt idx="0">
                  <c:v>-3</c:v>
                </c:pt>
                <c:pt idx="1">
                  <c:v>-3</c:v>
                </c:pt>
                <c:pt idx="2">
                  <c:v>-3</c:v>
                </c:pt>
                <c:pt idx="3">
                  <c:v>-3</c:v>
                </c:pt>
                <c:pt idx="4">
                  <c:v>-3</c:v>
                </c:pt>
                <c:pt idx="5">
                  <c:v>-3</c:v>
                </c:pt>
                <c:pt idx="6">
                  <c:v>-3</c:v>
                </c:pt>
                <c:pt idx="7">
                  <c:v>-1.65</c:v>
                </c:pt>
                <c:pt idx="8">
                  <c:v>-1.65</c:v>
                </c:pt>
                <c:pt idx="9">
                  <c:v>-1.65</c:v>
                </c:pt>
                <c:pt idx="10">
                  <c:v>-2.25</c:v>
                </c:pt>
                <c:pt idx="11">
                  <c:v>-2.25</c:v>
                </c:pt>
                <c:pt idx="12">
                  <c:v>-2.25</c:v>
                </c:pt>
                <c:pt idx="13">
                  <c:v>-2.25</c:v>
                </c:pt>
                <c:pt idx="14">
                  <c:v>-2.25</c:v>
                </c:pt>
                <c:pt idx="15">
                  <c:v>-1.65</c:v>
                </c:pt>
                <c:pt idx="16">
                  <c:v>-1.65</c:v>
                </c:pt>
                <c:pt idx="17">
                  <c:v>-1.65</c:v>
                </c:pt>
                <c:pt idx="18">
                  <c:v>-3</c:v>
                </c:pt>
                <c:pt idx="19">
                  <c:v>-3</c:v>
                </c:pt>
                <c:pt idx="20">
                  <c:v>-3</c:v>
                </c:pt>
                <c:pt idx="21">
                  <c:v>-3</c:v>
                </c:pt>
                <c:pt idx="22">
                  <c:v>-3</c:v>
                </c:pt>
                <c:pt idx="23">
                  <c:v>-3</c:v>
                </c:pt>
              </c:numCache>
            </c:numRef>
          </c:val>
        </c:ser>
        <c:ser>
          <c:idx val="1"/>
          <c:order val="1"/>
          <c:tx>
            <c:strRef>
              <c:f>Hourly_Parameters!$C$1</c:f>
              <c:strCache>
                <c:ptCount val="1"/>
                <c:pt idx="0">
                  <c:v>New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Hourly_Parameters!$A$2:$A$25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Hourly_Parameters!$C$2:$C$25</c:f>
              <c:numCache>
                <c:formatCode>General</c:formatCode>
                <c:ptCount val="24"/>
                <c:pt idx="0">
                  <c:v>-2.6807889839999999</c:v>
                </c:pt>
                <c:pt idx="1">
                  <c:v>-2.6807889839999999</c:v>
                </c:pt>
                <c:pt idx="2">
                  <c:v>-2.6807889839999999</c:v>
                </c:pt>
                <c:pt idx="3">
                  <c:v>-2.6807889839999999</c:v>
                </c:pt>
                <c:pt idx="4">
                  <c:v>-2.6807889839999999</c:v>
                </c:pt>
                <c:pt idx="5">
                  <c:v>-2.6807889839999999</c:v>
                </c:pt>
                <c:pt idx="6">
                  <c:v>-2.032730516</c:v>
                </c:pt>
                <c:pt idx="7">
                  <c:v>-1.1927305159999999</c:v>
                </c:pt>
                <c:pt idx="8">
                  <c:v>-1.1927305159999999</c:v>
                </c:pt>
                <c:pt idx="9">
                  <c:v>-1.1927305159999999</c:v>
                </c:pt>
                <c:pt idx="10">
                  <c:v>-2.032730516</c:v>
                </c:pt>
                <c:pt idx="11">
                  <c:v>-1.6407305160000001</c:v>
                </c:pt>
                <c:pt idx="12">
                  <c:v>-1.6407305160000001</c:v>
                </c:pt>
                <c:pt idx="13">
                  <c:v>-1.6407305160000001</c:v>
                </c:pt>
                <c:pt idx="14">
                  <c:v>-2.032730516</c:v>
                </c:pt>
                <c:pt idx="15">
                  <c:v>-1.1927305159999999</c:v>
                </c:pt>
                <c:pt idx="16">
                  <c:v>-1.1927305159999999</c:v>
                </c:pt>
                <c:pt idx="17">
                  <c:v>-1.1927305159999999</c:v>
                </c:pt>
                <c:pt idx="18">
                  <c:v>-2.032730516</c:v>
                </c:pt>
                <c:pt idx="19">
                  <c:v>-2.6807889839999999</c:v>
                </c:pt>
                <c:pt idx="20">
                  <c:v>-2.6807889839999999</c:v>
                </c:pt>
                <c:pt idx="21">
                  <c:v>-2.6807889839999999</c:v>
                </c:pt>
                <c:pt idx="22">
                  <c:v>-2.6807889839999999</c:v>
                </c:pt>
                <c:pt idx="23">
                  <c:v>-2.6807889839999999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9130552"/>
        <c:axId val="319131728"/>
      </c:barChart>
      <c:catAx>
        <c:axId val="319130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layout>
            <c:manualLayout>
              <c:xMode val="edge"/>
              <c:yMode val="edge"/>
              <c:x val="0.37592330081281444"/>
              <c:y val="0.91383428261943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31728"/>
        <c:crossesAt val="-4"/>
        <c:auto val="1"/>
        <c:lblAlgn val="ctr"/>
        <c:lblOffset val="100"/>
        <c:noMultiLvlLbl val="0"/>
      </c:catAx>
      <c:valAx>
        <c:axId val="31913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Parameter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30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824326383359383"/>
          <c:y val="0.21099078767173107"/>
          <c:w val="0.15534940696709432"/>
          <c:h val="8.5979728724385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Distribution</a:t>
            </a:r>
          </a:p>
        </c:rich>
      </c:tx>
      <c:layout>
        <c:manualLayout>
          <c:xMode val="edge"/>
          <c:yMode val="edge"/>
          <c:x val="0.40648268303054297"/>
          <c:y val="3.614457831325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0550799925943"/>
          <c:y val="0.1493781921685465"/>
          <c:w val="0.82006036200869081"/>
          <c:h val="0.68729938107398736"/>
        </c:manualLayout>
      </c:layout>
      <c:lineChart>
        <c:grouping val="standard"/>
        <c:varyColors val="0"/>
        <c:ser>
          <c:idx val="0"/>
          <c:order val="0"/>
          <c:tx>
            <c:v>SB - AADT</c:v>
          </c:tx>
          <c:spPr>
            <a:ln w="22225" cap="rnd">
              <a:solidFill>
                <a:schemeClr val="accent1">
                  <a:lumMod val="75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Hourly_Distribution!$B$2:$B$25</c:f>
              <c:numCache>
                <c:formatCode>General</c:formatCode>
                <c:ptCount val="24"/>
                <c:pt idx="0">
                  <c:v>3.6830970000000002E-3</c:v>
                </c:pt>
                <c:pt idx="1">
                  <c:v>2.5089880000000002E-3</c:v>
                </c:pt>
                <c:pt idx="2">
                  <c:v>2.1244200000000001E-3</c:v>
                </c:pt>
                <c:pt idx="3">
                  <c:v>3.6966199999999999E-3</c:v>
                </c:pt>
                <c:pt idx="4">
                  <c:v>9.3032559999999993E-3</c:v>
                </c:pt>
                <c:pt idx="5">
                  <c:v>3.1826087000000003E-2</c:v>
                </c:pt>
                <c:pt idx="6">
                  <c:v>9.0633703999999995E-2</c:v>
                </c:pt>
                <c:pt idx="7">
                  <c:v>0.104635625</c:v>
                </c:pt>
                <c:pt idx="8">
                  <c:v>9.6561570999999999E-2</c:v>
                </c:pt>
                <c:pt idx="9">
                  <c:v>7.4382278999999996E-2</c:v>
                </c:pt>
                <c:pt idx="10">
                  <c:v>6.4167779999999994E-2</c:v>
                </c:pt>
                <c:pt idx="11">
                  <c:v>6.1189687E-2</c:v>
                </c:pt>
                <c:pt idx="12">
                  <c:v>5.7894769999999998E-2</c:v>
                </c:pt>
                <c:pt idx="13">
                  <c:v>5.1975215999999998E-2</c:v>
                </c:pt>
                <c:pt idx="14">
                  <c:v>5.1470246999999997E-2</c:v>
                </c:pt>
                <c:pt idx="15">
                  <c:v>5.2849314000000001E-2</c:v>
                </c:pt>
                <c:pt idx="16">
                  <c:v>5.2996128000000003E-2</c:v>
                </c:pt>
                <c:pt idx="17">
                  <c:v>5.398468E-2</c:v>
                </c:pt>
                <c:pt idx="18">
                  <c:v>4.6170152999999998E-2</c:v>
                </c:pt>
                <c:pt idx="19">
                  <c:v>3.1665604E-2</c:v>
                </c:pt>
                <c:pt idx="20">
                  <c:v>2.1046331000000001E-2</c:v>
                </c:pt>
                <c:pt idx="21">
                  <c:v>1.6878157000000001E-2</c:v>
                </c:pt>
                <c:pt idx="22">
                  <c:v>1.1786059999999999E-2</c:v>
                </c:pt>
                <c:pt idx="23">
                  <c:v>6.5702249999999999E-3</c:v>
                </c:pt>
              </c:numCache>
            </c:numRef>
          </c:val>
          <c:smooth val="0"/>
        </c:ser>
        <c:ser>
          <c:idx val="1"/>
          <c:order val="1"/>
          <c:tx>
            <c:v>NB - AADT</c:v>
          </c:tx>
          <c:spPr>
            <a:ln w="22225" cap="rnd">
              <a:solidFill>
                <a:schemeClr val="accent2">
                  <a:lumMod val="75000"/>
                </a:schemeClr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Hourly_Distribution!$C$2:$C$25</c:f>
              <c:numCache>
                <c:formatCode>General</c:formatCode>
                <c:ptCount val="24"/>
                <c:pt idx="0">
                  <c:v>1.0775498999999999E-2</c:v>
                </c:pt>
                <c:pt idx="1">
                  <c:v>5.890373E-3</c:v>
                </c:pt>
                <c:pt idx="2">
                  <c:v>3.8535169999999999E-3</c:v>
                </c:pt>
                <c:pt idx="3">
                  <c:v>3.4994549999999998E-3</c:v>
                </c:pt>
                <c:pt idx="4">
                  <c:v>3.8522109999999999E-3</c:v>
                </c:pt>
                <c:pt idx="5">
                  <c:v>7.2213080000000001E-3</c:v>
                </c:pt>
                <c:pt idx="6">
                  <c:v>1.9683599E-2</c:v>
                </c:pt>
                <c:pt idx="7">
                  <c:v>3.1622303999999997E-2</c:v>
                </c:pt>
                <c:pt idx="8">
                  <c:v>3.4008274999999998E-2</c:v>
                </c:pt>
                <c:pt idx="9">
                  <c:v>3.7594724000000003E-2</c:v>
                </c:pt>
                <c:pt idx="10">
                  <c:v>3.8167636999999997E-2</c:v>
                </c:pt>
                <c:pt idx="11">
                  <c:v>4.2753484000000001E-2</c:v>
                </c:pt>
                <c:pt idx="12">
                  <c:v>4.8322762999999998E-2</c:v>
                </c:pt>
                <c:pt idx="13">
                  <c:v>5.4718445999999997E-2</c:v>
                </c:pt>
                <c:pt idx="14">
                  <c:v>6.3818199000000006E-2</c:v>
                </c:pt>
                <c:pt idx="15">
                  <c:v>8.8184425999999996E-2</c:v>
                </c:pt>
                <c:pt idx="16">
                  <c:v>0.113628224</c:v>
                </c:pt>
                <c:pt idx="17">
                  <c:v>0.11172533</c:v>
                </c:pt>
                <c:pt idx="18">
                  <c:v>9.1227570999999993E-2</c:v>
                </c:pt>
                <c:pt idx="19">
                  <c:v>6.0225945000000003E-2</c:v>
                </c:pt>
                <c:pt idx="20">
                  <c:v>4.4802254E-2</c:v>
                </c:pt>
                <c:pt idx="21">
                  <c:v>3.6891502E-2</c:v>
                </c:pt>
                <c:pt idx="22">
                  <c:v>2.7675203999999998E-2</c:v>
                </c:pt>
                <c:pt idx="23">
                  <c:v>1.985775E-2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Hourly_Distribution!$D$1</c:f>
              <c:strCache>
                <c:ptCount val="1"/>
                <c:pt idx="0">
                  <c:v>SB - AAWDT</c:v>
                </c:pt>
              </c:strCache>
            </c:strRef>
          </c:tx>
          <c:spPr>
            <a:ln w="22225" cap="rnd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Hourly_Distribution!$D$2:$D$25</c:f>
              <c:numCache>
                <c:formatCode>General</c:formatCode>
                <c:ptCount val="24"/>
                <c:pt idx="0">
                  <c:v>2.6599578239851103E-3</c:v>
                </c:pt>
                <c:pt idx="1">
                  <c:v>1.9318885759747602E-3</c:v>
                </c:pt>
                <c:pt idx="2">
                  <c:v>1.7794068988775888E-3</c:v>
                </c:pt>
                <c:pt idx="3">
                  <c:v>3.6115953537590988E-3</c:v>
                </c:pt>
                <c:pt idx="4">
                  <c:v>1.0023296294128972E-2</c:v>
                </c:pt>
                <c:pt idx="5">
                  <c:v>3.6732342406455343E-2</c:v>
                </c:pt>
                <c:pt idx="6">
                  <c:v>0.10853848685657363</c:v>
                </c:pt>
                <c:pt idx="7">
                  <c:v>0.12440002575308026</c:v>
                </c:pt>
                <c:pt idx="8">
                  <c:v>0.11015923929538271</c:v>
                </c:pt>
                <c:pt idx="9">
                  <c:v>7.7560481332808934E-2</c:v>
                </c:pt>
                <c:pt idx="10">
                  <c:v>6.0517572604874587E-2</c:v>
                </c:pt>
                <c:pt idx="11">
                  <c:v>5.3710135663914256E-2</c:v>
                </c:pt>
                <c:pt idx="12">
                  <c:v>4.9092485955086571E-2</c:v>
                </c:pt>
                <c:pt idx="13">
                  <c:v>4.537924248154114E-2</c:v>
                </c:pt>
                <c:pt idx="14">
                  <c:v>4.6893369370413274E-2</c:v>
                </c:pt>
                <c:pt idx="15">
                  <c:v>4.8342937562681862E-2</c:v>
                </c:pt>
                <c:pt idx="16">
                  <c:v>4.8383845535236641E-2</c:v>
                </c:pt>
                <c:pt idx="17">
                  <c:v>5.0559026424375368E-2</c:v>
                </c:pt>
                <c:pt idx="18">
                  <c:v>4.2552988692725051E-2</c:v>
                </c:pt>
                <c:pt idx="19">
                  <c:v>2.8419862416021218E-2</c:v>
                </c:pt>
                <c:pt idx="20">
                  <c:v>1.8669842712796016E-2</c:v>
                </c:pt>
                <c:pt idx="21">
                  <c:v>1.4626811691412014E-2</c:v>
                </c:pt>
                <c:pt idx="22">
                  <c:v>9.9328962989869499E-3</c:v>
                </c:pt>
                <c:pt idx="23">
                  <c:v>5.5222619989087288E-3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Hourly_Distribution!$E$1</c:f>
              <c:strCache>
                <c:ptCount val="1"/>
                <c:pt idx="0">
                  <c:v>NB - AAWDT</c:v>
                </c:pt>
              </c:strCache>
            </c:strRef>
          </c:tx>
          <c:spPr>
            <a:ln w="22225" cap="rnd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Hourly_Distribution!$E$2:$E$25</c:f>
              <c:numCache>
                <c:formatCode>General</c:formatCode>
                <c:ptCount val="24"/>
                <c:pt idx="0">
                  <c:v>8.1155603693228266E-3</c:v>
                </c:pt>
                <c:pt idx="1">
                  <c:v>4.1934008084615641E-3</c:v>
                </c:pt>
                <c:pt idx="2">
                  <c:v>2.592016735737081E-3</c:v>
                </c:pt>
                <c:pt idx="3">
                  <c:v>2.3503172903332741E-3</c:v>
                </c:pt>
                <c:pt idx="4">
                  <c:v>3.4940396605805538E-3</c:v>
                </c:pt>
                <c:pt idx="5">
                  <c:v>7.2973809697023046E-3</c:v>
                </c:pt>
                <c:pt idx="6">
                  <c:v>2.1132767894593538E-2</c:v>
                </c:pt>
                <c:pt idx="7">
                  <c:v>3.3713956626951959E-2</c:v>
                </c:pt>
                <c:pt idx="8">
                  <c:v>3.4927417127434732E-2</c:v>
                </c:pt>
                <c:pt idx="9">
                  <c:v>3.6643861843293712E-2</c:v>
                </c:pt>
                <c:pt idx="10">
                  <c:v>3.5373334947100279E-2</c:v>
                </c:pt>
                <c:pt idx="11">
                  <c:v>3.8638050602955366E-2</c:v>
                </c:pt>
                <c:pt idx="12">
                  <c:v>4.4768825474479544E-2</c:v>
                </c:pt>
                <c:pt idx="13">
                  <c:v>5.0585253265230501E-2</c:v>
                </c:pt>
                <c:pt idx="14">
                  <c:v>6.1866973520224966E-2</c:v>
                </c:pt>
                <c:pt idx="15">
                  <c:v>9.0575590590572019E-2</c:v>
                </c:pt>
                <c:pt idx="16">
                  <c:v>0.12347843708776486</c:v>
                </c:pt>
                <c:pt idx="17">
                  <c:v>0.12252996673779165</c:v>
                </c:pt>
                <c:pt idx="18">
                  <c:v>9.6337591310933668E-2</c:v>
                </c:pt>
                <c:pt idx="19">
                  <c:v>6.0174705578730614E-2</c:v>
                </c:pt>
                <c:pt idx="20">
                  <c:v>4.3090296327111755E-2</c:v>
                </c:pt>
                <c:pt idx="21">
                  <c:v>3.4998596953220218E-2</c:v>
                </c:pt>
                <c:pt idx="22">
                  <c:v>2.5192536562499958E-2</c:v>
                </c:pt>
                <c:pt idx="23">
                  <c:v>1.7929121714973052E-2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6217456"/>
        <c:axId val="464726576"/>
      </c:lineChart>
      <c:catAx>
        <c:axId val="5062174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 </a:t>
                </a:r>
              </a:p>
            </c:rich>
          </c:tx>
          <c:layout>
            <c:manualLayout>
              <c:xMode val="edge"/>
              <c:yMode val="edge"/>
              <c:x val="0.48533379473098998"/>
              <c:y val="0.79812831300499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26576"/>
        <c:crosses val="autoZero"/>
        <c:auto val="1"/>
        <c:lblAlgn val="ctr"/>
        <c:lblOffset val="100"/>
        <c:noMultiLvlLbl val="0"/>
      </c:catAx>
      <c:valAx>
        <c:axId val="4647265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Distribution</a:t>
                </a:r>
              </a:p>
            </c:rich>
          </c:tx>
          <c:layout>
            <c:manualLayout>
              <c:xMode val="edge"/>
              <c:yMode val="edge"/>
              <c:x val="1.7267429107384633E-2"/>
              <c:y val="0.25725869744223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1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Sugarwood</a:t>
            </a:r>
            <a:r>
              <a:rPr lang="en-US" baseline="0"/>
              <a:t>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0"/>
          <c:tx>
            <c:v>NE - AAWDT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yVal>
            <c:numRef>
              <c:f>Sugarwood!$K$3:$K$26</c:f>
              <c:numCache>
                <c:formatCode>#,##0</c:formatCode>
                <c:ptCount val="24"/>
                <c:pt idx="0">
                  <c:v>250.6</c:v>
                </c:pt>
                <c:pt idx="1">
                  <c:v>126.2</c:v>
                </c:pt>
                <c:pt idx="2">
                  <c:v>79</c:v>
                </c:pt>
                <c:pt idx="3">
                  <c:v>73</c:v>
                </c:pt>
                <c:pt idx="4">
                  <c:v>112</c:v>
                </c:pt>
                <c:pt idx="5">
                  <c:v>234</c:v>
                </c:pt>
                <c:pt idx="6">
                  <c:v>683</c:v>
                </c:pt>
                <c:pt idx="7">
                  <c:v>1132.5999999999999</c:v>
                </c:pt>
                <c:pt idx="8">
                  <c:v>1100.2</c:v>
                </c:pt>
                <c:pt idx="9">
                  <c:v>1123.5999999999999</c:v>
                </c:pt>
                <c:pt idx="10">
                  <c:v>1076.8</c:v>
                </c:pt>
                <c:pt idx="11">
                  <c:v>1149.2</c:v>
                </c:pt>
                <c:pt idx="12">
                  <c:v>1334.4</c:v>
                </c:pt>
                <c:pt idx="13">
                  <c:v>1533.2</c:v>
                </c:pt>
                <c:pt idx="14">
                  <c:v>1897.8</c:v>
                </c:pt>
                <c:pt idx="15">
                  <c:v>2783</c:v>
                </c:pt>
                <c:pt idx="16">
                  <c:v>3684.4</c:v>
                </c:pt>
                <c:pt idx="17">
                  <c:v>3830.8</c:v>
                </c:pt>
                <c:pt idx="18">
                  <c:v>3052.4</c:v>
                </c:pt>
                <c:pt idx="19">
                  <c:v>1830.6</c:v>
                </c:pt>
                <c:pt idx="20">
                  <c:v>1326</c:v>
                </c:pt>
                <c:pt idx="21">
                  <c:v>1064.2</c:v>
                </c:pt>
                <c:pt idx="22">
                  <c:v>741.6</c:v>
                </c:pt>
                <c:pt idx="23">
                  <c:v>537.4</c:v>
                </c:pt>
              </c:numCache>
            </c:numRef>
          </c:yVal>
          <c:smooth val="0"/>
        </c:ser>
        <c:ser>
          <c:idx val="5"/>
          <c:order val="1"/>
          <c:tx>
            <c:v>SW - AAWDT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Sugarwood!$W$3:$W$26</c:f>
              <c:numCache>
                <c:formatCode>#,##0</c:formatCode>
                <c:ptCount val="24"/>
                <c:pt idx="0">
                  <c:v>80.8</c:v>
                </c:pt>
                <c:pt idx="1">
                  <c:v>62.6</c:v>
                </c:pt>
                <c:pt idx="2">
                  <c:v>56.4</c:v>
                </c:pt>
                <c:pt idx="3">
                  <c:v>121.6</c:v>
                </c:pt>
                <c:pt idx="4">
                  <c:v>326.2</c:v>
                </c:pt>
                <c:pt idx="5">
                  <c:v>1188</c:v>
                </c:pt>
                <c:pt idx="6">
                  <c:v>3405.4</c:v>
                </c:pt>
                <c:pt idx="7">
                  <c:v>3744.4</c:v>
                </c:pt>
                <c:pt idx="8">
                  <c:v>3312.2</c:v>
                </c:pt>
                <c:pt idx="9">
                  <c:v>2407.6</c:v>
                </c:pt>
                <c:pt idx="10">
                  <c:v>1898.4</c:v>
                </c:pt>
                <c:pt idx="11">
                  <c:v>1684.4</c:v>
                </c:pt>
                <c:pt idx="12">
                  <c:v>1531.8</c:v>
                </c:pt>
                <c:pt idx="13">
                  <c:v>1413</c:v>
                </c:pt>
                <c:pt idx="14">
                  <c:v>1489</c:v>
                </c:pt>
                <c:pt idx="15">
                  <c:v>1594.8</c:v>
                </c:pt>
                <c:pt idx="16">
                  <c:v>1590.6</c:v>
                </c:pt>
                <c:pt idx="17">
                  <c:v>1698</c:v>
                </c:pt>
                <c:pt idx="18">
                  <c:v>1402.2</c:v>
                </c:pt>
                <c:pt idx="19">
                  <c:v>907.6</c:v>
                </c:pt>
                <c:pt idx="20">
                  <c:v>596</c:v>
                </c:pt>
                <c:pt idx="21">
                  <c:v>447.6</c:v>
                </c:pt>
                <c:pt idx="22">
                  <c:v>305.2</c:v>
                </c:pt>
                <c:pt idx="23">
                  <c:v>169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Sugarwood!$X$2</c:f>
              <c:strCache>
                <c:ptCount val="1"/>
                <c:pt idx="0">
                  <c:v>SW 2020 Model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Sugarwood!$X$3:$X$26</c:f>
              <c:numCache>
                <c:formatCode>_(* #,##0_);_(* \(#,##0\);_(* "-"??_);_(@_)</c:formatCode>
                <c:ptCount val="24"/>
                <c:pt idx="0">
                  <c:v>76</c:v>
                </c:pt>
                <c:pt idx="1">
                  <c:v>55</c:v>
                </c:pt>
                <c:pt idx="2">
                  <c:v>51</c:v>
                </c:pt>
                <c:pt idx="3">
                  <c:v>103</c:v>
                </c:pt>
                <c:pt idx="4">
                  <c:v>286</c:v>
                </c:pt>
                <c:pt idx="5">
                  <c:v>1047</c:v>
                </c:pt>
                <c:pt idx="6">
                  <c:v>3094</c:v>
                </c:pt>
                <c:pt idx="7">
                  <c:v>3546</c:v>
                </c:pt>
                <c:pt idx="8">
                  <c:v>3141</c:v>
                </c:pt>
                <c:pt idx="9">
                  <c:v>2211</c:v>
                </c:pt>
                <c:pt idx="10">
                  <c:v>1725</c:v>
                </c:pt>
                <c:pt idx="11">
                  <c:v>1531</c:v>
                </c:pt>
                <c:pt idx="12">
                  <c:v>1400</c:v>
                </c:pt>
                <c:pt idx="13">
                  <c:v>1294</c:v>
                </c:pt>
                <c:pt idx="14">
                  <c:v>1337</c:v>
                </c:pt>
                <c:pt idx="15">
                  <c:v>1378</c:v>
                </c:pt>
                <c:pt idx="16">
                  <c:v>1379</c:v>
                </c:pt>
                <c:pt idx="17">
                  <c:v>1442</c:v>
                </c:pt>
                <c:pt idx="18">
                  <c:v>1213</c:v>
                </c:pt>
                <c:pt idx="19">
                  <c:v>810</c:v>
                </c:pt>
                <c:pt idx="20">
                  <c:v>532</c:v>
                </c:pt>
                <c:pt idx="21">
                  <c:v>417</c:v>
                </c:pt>
                <c:pt idx="22">
                  <c:v>284</c:v>
                </c:pt>
                <c:pt idx="23">
                  <c:v>157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Sugarwood!$L$2</c:f>
              <c:strCache>
                <c:ptCount val="1"/>
                <c:pt idx="0">
                  <c:v>NE 2020 Model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Sugarwood!$L$3:$L$26</c:f>
              <c:numCache>
                <c:formatCode>#,##0</c:formatCode>
                <c:ptCount val="24"/>
                <c:pt idx="0">
                  <c:v>231</c:v>
                </c:pt>
                <c:pt idx="1">
                  <c:v>120</c:v>
                </c:pt>
                <c:pt idx="2">
                  <c:v>74</c:v>
                </c:pt>
                <c:pt idx="3">
                  <c:v>67</c:v>
                </c:pt>
                <c:pt idx="4">
                  <c:v>100</c:v>
                </c:pt>
                <c:pt idx="5">
                  <c:v>208</c:v>
                </c:pt>
                <c:pt idx="6">
                  <c:v>603</c:v>
                </c:pt>
                <c:pt idx="7">
                  <c:v>962</c:v>
                </c:pt>
                <c:pt idx="8">
                  <c:v>996</c:v>
                </c:pt>
                <c:pt idx="9">
                  <c:v>1045</c:v>
                </c:pt>
                <c:pt idx="10">
                  <c:v>1009</c:v>
                </c:pt>
                <c:pt idx="11">
                  <c:v>1102</c:v>
                </c:pt>
                <c:pt idx="12">
                  <c:v>1277</c:v>
                </c:pt>
                <c:pt idx="13">
                  <c:v>1443</c:v>
                </c:pt>
                <c:pt idx="14">
                  <c:v>1764</c:v>
                </c:pt>
                <c:pt idx="15">
                  <c:v>2583</c:v>
                </c:pt>
                <c:pt idx="16">
                  <c:v>3521</c:v>
                </c:pt>
                <c:pt idx="17">
                  <c:v>3494</c:v>
                </c:pt>
                <c:pt idx="18">
                  <c:v>2747</c:v>
                </c:pt>
                <c:pt idx="19">
                  <c:v>1716</c:v>
                </c:pt>
                <c:pt idx="20">
                  <c:v>1229</c:v>
                </c:pt>
                <c:pt idx="21">
                  <c:v>998</c:v>
                </c:pt>
                <c:pt idx="22">
                  <c:v>719</c:v>
                </c:pt>
                <c:pt idx="23">
                  <c:v>511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211184"/>
        <c:axId val="506211576"/>
      </c:scatterChart>
      <c:valAx>
        <c:axId val="50621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11576"/>
        <c:crosses val="autoZero"/>
        <c:crossBetween val="midCat"/>
      </c:valAx>
      <c:valAx>
        <c:axId val="50621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11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02T07:52:23.708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772B5-8FF5-4CAB-B6EB-B979F82E6B2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E25B-F36B-4E48-BC86-3D184AA5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E25B-F36B-4E48-BC86-3D184AA55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E25B-F36B-4E48-BC86-3D184AA55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E25B-F36B-4E48-BC86-3D184AA5558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CBDE-3C06-4536-A62B-A88CD516DAD6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F306-8770-47F5-ABA6-52CBE30C387B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82A5-9A7A-43EE-8EA3-D67DA9FE4F01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8A-F441-46C4-8A0B-7EFA6D5886E8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28F-C1DB-44F1-A7A0-2F969BBB2DA6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19E-2B1A-46A7-AE28-194EDB57ADED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9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5D4C-9FB3-4B8A-908C-070C961F9FA0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0505-CD49-4974-8CB5-A9B898D51663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13BA-E290-43A6-98C8-437B9BC159DB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95E2-6F42-4D29-9F62-8A3FB6A53BEB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120" y="1727199"/>
            <a:ext cx="9144000" cy="1010603"/>
          </a:xfrm>
        </p:spPr>
        <p:txBody>
          <a:bodyPr/>
          <a:lstStyle/>
          <a:p>
            <a:r>
              <a:rPr lang="en-US" dirty="0" smtClean="0"/>
              <a:t>VETERANS Express Lanes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360" y="3397466"/>
            <a:ext cx="9144000" cy="508958"/>
          </a:xfrm>
        </p:spPr>
        <p:txBody>
          <a:bodyPr/>
          <a:lstStyle/>
          <a:p>
            <a:r>
              <a:rPr lang="en-US" dirty="0" smtClean="0"/>
              <a:t>July –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6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1040" y="880454"/>
            <a:ext cx="3942080" cy="495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2040 ODME 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24" y="1815972"/>
            <a:ext cx="9586791" cy="2941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5382-2FA0-49B8-9F01-F91076F5B18A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206918"/>
            <a:ext cx="9382760" cy="3290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593771"/>
            <a:ext cx="7395952" cy="2162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6080" y="2092960"/>
            <a:ext cx="37795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See interactive graphic</a:t>
            </a:r>
            <a:endParaRPr 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7800" y="622554"/>
            <a:ext cx="10515600" cy="4017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2020 </a:t>
            </a:r>
            <a:r>
              <a:rPr lang="en-US" dirty="0" smtClean="0"/>
              <a:t>ODME “Goodness of Fit”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2240" y="3824902"/>
            <a:ext cx="324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91 – Mainline      71 - Ramps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349-1181-400A-B48F-5D9F698734D6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4" y="1118068"/>
            <a:ext cx="3165636" cy="196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Comparison of ODME Estimated volumes to TEAR and TREND AADTS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64" y="714739"/>
            <a:ext cx="7888776" cy="61432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982-549A-434F-A4D9-434766C2FEC6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ELTod</a:t>
            </a:r>
            <a:r>
              <a:rPr lang="en-US" dirty="0" smtClean="0">
                <a:solidFill>
                  <a:schemeClr val="bg1"/>
                </a:solidFill>
              </a:rPr>
              <a:t> v2.2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C6A6-E447-498C-910C-FA1E0188DB7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56668"/>
            <a:ext cx="10525760" cy="616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Hourly Distributions </a:t>
            </a:r>
            <a:r>
              <a:rPr lang="en-US" dirty="0" smtClean="0"/>
              <a:t>(AADT) </a:t>
            </a:r>
            <a:r>
              <a:rPr lang="en-US" sz="2200" dirty="0" smtClean="0"/>
              <a:t>based </a:t>
            </a:r>
            <a:r>
              <a:rPr lang="en-US" sz="2200" dirty="0" smtClean="0"/>
              <a:t>on March, 2017 counts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584539"/>
              </p:ext>
            </p:extLst>
          </p:nvPr>
        </p:nvGraphicFramePr>
        <p:xfrm>
          <a:off x="1853817" y="1889760"/>
          <a:ext cx="7419579" cy="437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7A3-5274-433D-98DC-C3344FDFB869}" type="datetime1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ELTod</a:t>
            </a:r>
            <a:r>
              <a:rPr lang="en-US" dirty="0" smtClean="0">
                <a:solidFill>
                  <a:schemeClr val="bg1"/>
                </a:solidFill>
              </a:rPr>
              <a:t> v2.2 vs v2.3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739-32C4-4EF3-99BC-94D7C67599AB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/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 impact on the current runs </a:t>
            </a:r>
            <a:r>
              <a:rPr lang="en-US" dirty="0" smtClean="0"/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Comparison of ICPP and </a:t>
            </a:r>
            <a:r>
              <a:rPr lang="en-US" dirty="0" err="1" smtClean="0"/>
              <a:t>ELToD</a:t>
            </a:r>
            <a:r>
              <a:rPr lang="en-US" dirty="0" smtClean="0"/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different hourly parameters (old and new respectively)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CFD-603C-417F-ABCE-4CDD75D98924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/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 impact on the current runs </a:t>
            </a:r>
            <a:r>
              <a:rPr lang="en-US" dirty="0" smtClean="0"/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Output Results: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 Old Policy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results vs.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different hourly parameters (old and new respectively)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7687-A69A-4EFD-AEAA-DF02D3C72592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045" y="276225"/>
            <a:ext cx="3932237" cy="655320"/>
          </a:xfrm>
        </p:spPr>
        <p:txBody>
          <a:bodyPr/>
          <a:lstStyle/>
          <a:p>
            <a:r>
              <a:rPr lang="en-US" b="1" u="sng" dirty="0"/>
              <a:t>Input Question: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488" y="1005288"/>
            <a:ext cx="4856071" cy="30939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No impact on the current runs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03" y="365948"/>
            <a:ext cx="6016316" cy="4449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55"/>
          <a:stretch/>
        </p:blipFill>
        <p:spPr>
          <a:xfrm>
            <a:off x="752018" y="1490357"/>
            <a:ext cx="3811872" cy="3089203"/>
          </a:xfrm>
          <a:prstGeom prst="rect">
            <a:avLst/>
          </a:prstGeom>
          <a:ln w="19050">
            <a:noFill/>
          </a:ln>
        </p:spPr>
      </p:pic>
      <p:sp>
        <p:nvSpPr>
          <p:cNvPr id="8" name="Oval 7"/>
          <p:cNvSpPr/>
          <p:nvPr/>
        </p:nvSpPr>
        <p:spPr>
          <a:xfrm rot="20061721">
            <a:off x="3876006" y="2679447"/>
            <a:ext cx="527004" cy="27828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871767">
            <a:off x="3042967" y="2686497"/>
            <a:ext cx="496733" cy="2943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515244">
            <a:off x="9502264" y="2007218"/>
            <a:ext cx="640080" cy="47000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325353">
            <a:off x="3934909" y="3082178"/>
            <a:ext cx="465058" cy="25003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98213">
            <a:off x="3084662" y="3061858"/>
            <a:ext cx="465058" cy="25003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89350">
            <a:off x="8916456" y="1546410"/>
            <a:ext cx="646317" cy="446012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9482258" y="2759481"/>
            <a:ext cx="646317" cy="446012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0" idx="4"/>
          </p:cNvCxnSpPr>
          <p:nvPr/>
        </p:nvCxnSpPr>
        <p:spPr>
          <a:xfrm flipV="1">
            <a:off x="4437273" y="2364705"/>
            <a:ext cx="5184471" cy="14728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4245698" y="2682992"/>
            <a:ext cx="4579347" cy="42671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4"/>
          </p:cNvCxnSpPr>
          <p:nvPr/>
        </p:nvCxnSpPr>
        <p:spPr>
          <a:xfrm flipV="1">
            <a:off x="8825046" y="1956114"/>
            <a:ext cx="292603" cy="73263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4"/>
          </p:cNvCxnSpPr>
          <p:nvPr/>
        </p:nvCxnSpPr>
        <p:spPr>
          <a:xfrm>
            <a:off x="8825046" y="2682992"/>
            <a:ext cx="757365" cy="29949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12621" y="2501437"/>
            <a:ext cx="1024652" cy="19698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6"/>
          </p:cNvCxnSpPr>
          <p:nvPr/>
        </p:nvCxnSpPr>
        <p:spPr>
          <a:xfrm flipV="1">
            <a:off x="4377067" y="2501437"/>
            <a:ext cx="60206" cy="20314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48" y="5198841"/>
            <a:ext cx="8437883" cy="145199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8782831" y="5146486"/>
            <a:ext cx="2983407" cy="4242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112,900 – 22,000 + 9,800  = </a:t>
            </a:r>
            <a:r>
              <a:rPr lang="en-US" sz="1400" b="1" dirty="0" smtClean="0">
                <a:solidFill>
                  <a:srgbClr val="FF0000"/>
                </a:solidFill>
              </a:rPr>
              <a:t>100,700 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508240" y="5570734"/>
            <a:ext cx="3647440" cy="446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C9D6-1882-498B-9CE8-5010C7FBD273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Comparison of ICPP and </a:t>
            </a:r>
            <a:r>
              <a:rPr lang="en-US" dirty="0" err="1" smtClean="0"/>
              <a:t>ELToD</a:t>
            </a:r>
            <a:r>
              <a:rPr lang="en-US" dirty="0" smtClean="0"/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 Old Policy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results vs.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different hourly parameters (old and new respectively)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ECAB-B5E3-448F-A254-E301DC799012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E51-B416-4B64-BFE5-8F9277B8EB43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ICPP vs. Old Policy </a:t>
            </a:r>
            <a:r>
              <a:rPr lang="en-US" sz="2200" dirty="0" smtClean="0"/>
              <a:t>(LOS-A Pays)</a:t>
            </a: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49" y="1597079"/>
            <a:ext cx="10152319" cy="463100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049F-6076-4ED0-93F6-7D1D66A90CF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</a:t>
            </a:r>
            <a:r>
              <a:rPr lang="en-US" dirty="0" smtClean="0"/>
              <a:t>different hourly parameters (old and new respectively)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46AC-3FDA-4760-AD9D-EDE7FEB8B00D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" y="1083892"/>
            <a:ext cx="10515600" cy="501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Hourly Parameters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046342"/>
              </p:ext>
            </p:extLst>
          </p:nvPr>
        </p:nvGraphicFramePr>
        <p:xfrm>
          <a:off x="1798320" y="1405890"/>
          <a:ext cx="8138160" cy="481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F1C8-E2C6-4495-86BF-1C44A1E6FA33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different hourly parameters (old and new respectively)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EBE-0E63-467B-AEAE-D1D33B53564E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</a:t>
            </a:r>
            <a:r>
              <a:rPr lang="en-US" sz="1800" dirty="0" smtClean="0"/>
              <a:t>(LOS-A Pays) </a:t>
            </a:r>
            <a:r>
              <a:rPr lang="en-US" dirty="0" smtClean="0"/>
              <a:t>vs. New Policy </a:t>
            </a:r>
            <a:r>
              <a:rPr lang="en-US" sz="1800" dirty="0" smtClean="0"/>
              <a:t>(LOS-A is Free)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3" y="1624759"/>
            <a:ext cx="10055516" cy="49690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AD-7EA7-4467-8A22-DCA9CEB3A648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same, old hourly parameters</a:t>
            </a:r>
            <a:endParaRPr lang="en-US" sz="2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13" y="1592666"/>
            <a:ext cx="3672840" cy="4931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39" y="1600759"/>
            <a:ext cx="5148535" cy="49316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44599"/>
            <a:ext cx="1367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35% 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13% increase in EL volume over old policy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40" y="4618279"/>
            <a:ext cx="136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slight increase in EL Share (to Corridor) to 6.8% in 2020 and 7.6% in 2040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1960" y="1940880"/>
            <a:ext cx="1367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  <a:r>
              <a:rPr lang="en-US" sz="1200" dirty="0"/>
              <a:t>B</a:t>
            </a:r>
            <a:r>
              <a:rPr lang="en-US" sz="1200" dirty="0" smtClean="0"/>
              <a:t>oth in 2020 and 2040 all growth in EL </a:t>
            </a:r>
            <a:r>
              <a:rPr lang="en-US" sz="1200" dirty="0" err="1" smtClean="0"/>
              <a:t>vol</a:t>
            </a:r>
            <a:r>
              <a:rPr lang="en-US" sz="1200" dirty="0" smtClean="0"/>
              <a:t> happens in LOS A.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No impact to LOS B and higher </a:t>
            </a:r>
          </a:p>
          <a:p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01960" y="5372146"/>
            <a:ext cx="1244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share of EL trips decrease in LOS B and C as the total EL </a:t>
            </a:r>
            <a:r>
              <a:rPr lang="en-US" sz="1200" dirty="0" err="1" smtClean="0"/>
              <a:t>vol</a:t>
            </a:r>
            <a:r>
              <a:rPr lang="en-US" sz="1200" dirty="0" smtClean="0"/>
              <a:t> increase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62AC-5775-4C6A-AE5C-5AF2F7374872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</a:t>
            </a:r>
            <a:r>
              <a:rPr lang="en-US" dirty="0" smtClean="0"/>
              <a:t>different hourly parameters (old and new respectively)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F5A-5A54-433A-A01C-9E2B83432C03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</a:t>
            </a:r>
            <a:r>
              <a:rPr lang="en-US" sz="1800" dirty="0" smtClean="0"/>
              <a:t>(LOS-A Pays) </a:t>
            </a:r>
            <a:r>
              <a:rPr lang="en-US" dirty="0" smtClean="0"/>
              <a:t>vs. New Policy </a:t>
            </a:r>
            <a:r>
              <a:rPr lang="en-US" sz="1800" dirty="0" smtClean="0"/>
              <a:t>(LOS-A is Free)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3" y="1472835"/>
            <a:ext cx="10370267" cy="51246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D4F-EFA4-48A1-BFF2-F93AFDE55FE1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different hourly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98% 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57% increase in EL volume over old policy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40" y="4618279"/>
            <a:ext cx="136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significant increase in EL Share (to Corridor) to </a:t>
            </a:r>
            <a:r>
              <a:rPr lang="en-US" sz="1200" dirty="0" smtClean="0"/>
              <a:t>10 % </a:t>
            </a:r>
            <a:r>
              <a:rPr lang="en-US" sz="1200" dirty="0" smtClean="0"/>
              <a:t>in 2020 and </a:t>
            </a:r>
            <a:r>
              <a:rPr lang="en-US" sz="1200" dirty="0" smtClean="0"/>
              <a:t>2040.</a:t>
            </a:r>
            <a:endParaRPr 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601960" y="1940880"/>
            <a:ext cx="136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</a:p>
          <a:p>
            <a:r>
              <a:rPr lang="en-US" sz="1200" dirty="0" smtClean="0"/>
              <a:t>In 2020 most of the EL trip increase (83%) occurs in LOSA and some (17%) in LOSB.</a:t>
            </a:r>
          </a:p>
          <a:p>
            <a:endParaRPr lang="en-US" sz="1200" dirty="0"/>
          </a:p>
          <a:p>
            <a:r>
              <a:rPr lang="en-US" sz="1200" dirty="0" smtClean="0"/>
              <a:t>In 2040 about 73% EL trip increase is in LOSA and another 8% and 19% in LOS B and C respectively .</a:t>
            </a:r>
          </a:p>
          <a:p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63380" y="5310776"/>
            <a:ext cx="1244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share of EL trips decrease in LOS B and C as the total EL </a:t>
            </a:r>
            <a:r>
              <a:rPr lang="en-US" sz="1200" dirty="0" err="1" smtClean="0"/>
              <a:t>vol</a:t>
            </a:r>
            <a:r>
              <a:rPr lang="en-US" sz="1200" dirty="0" smtClean="0"/>
              <a:t> increase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3" y="1592666"/>
            <a:ext cx="3668640" cy="4926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73" y="1592666"/>
            <a:ext cx="5142647" cy="4926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E84-ED24-419E-93EB-911045080534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different hourly parameters (old and new respectively)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ew policy results comparison with old and new hourly parameters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60C-D0C9-4CE0-B963-282E612DF65F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Tampa Bay Regional Planning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894" y="1518249"/>
            <a:ext cx="5572664" cy="325215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Model Years:</a:t>
            </a:r>
          </a:p>
          <a:p>
            <a:pPr marL="0" indent="0">
              <a:buNone/>
            </a:pPr>
            <a:r>
              <a:rPr lang="en-US" dirty="0" smtClean="0"/>
              <a:t>2010: Base Year</a:t>
            </a:r>
          </a:p>
          <a:p>
            <a:pPr marL="0" indent="0">
              <a:buNone/>
            </a:pPr>
            <a:r>
              <a:rPr lang="en-US" dirty="0" smtClean="0"/>
              <a:t>2019: EC (Existing + Committed)</a:t>
            </a:r>
          </a:p>
          <a:p>
            <a:pPr marL="0" indent="0">
              <a:buNone/>
            </a:pPr>
            <a:r>
              <a:rPr lang="en-US" dirty="0" smtClean="0"/>
              <a:t>2030: ICA </a:t>
            </a:r>
          </a:p>
          <a:p>
            <a:pPr marL="0" indent="0">
              <a:buNone/>
            </a:pPr>
            <a:r>
              <a:rPr lang="en-US" dirty="0" smtClean="0"/>
              <a:t>2040: CA (Cost Affordable)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" y="1518249"/>
            <a:ext cx="3344261" cy="50198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58196" y="4459857"/>
            <a:ext cx="336430" cy="8022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2294626" y="4848045"/>
            <a:ext cx="2895688" cy="129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5451894" y="4459857"/>
            <a:ext cx="2096219" cy="94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Veterans Express Way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6A6-F0D4-41FF-AF17-AA145D25B235}" type="datetime1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Policy </a:t>
            </a:r>
            <a:r>
              <a:rPr lang="en-US" sz="1800" dirty="0" smtClean="0"/>
              <a:t>(LOS-A is Free) </a:t>
            </a:r>
            <a:r>
              <a:rPr lang="en-US" dirty="0"/>
              <a:t>Old </a:t>
            </a:r>
            <a:r>
              <a:rPr lang="en-US" dirty="0" smtClean="0"/>
              <a:t>vs. New Hourly Parameters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0960"/>
          <a:stretch/>
        </p:blipFill>
        <p:spPr>
          <a:xfrm>
            <a:off x="470453" y="4084319"/>
            <a:ext cx="10370267" cy="2513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0928"/>
          <a:stretch/>
        </p:blipFill>
        <p:spPr>
          <a:xfrm>
            <a:off x="470452" y="1569594"/>
            <a:ext cx="10370268" cy="25147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C4-76CA-4F37-9523-F7609AE9EFE5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Hourly Distributions </a:t>
            </a:r>
            <a:r>
              <a:rPr lang="en-US" sz="3600" dirty="0" smtClean="0">
                <a:solidFill>
                  <a:schemeClr val="bg1"/>
                </a:solidFill>
              </a:rPr>
              <a:t>(AAWDT vs. AADT)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46A3-C202-464A-9961-2AB5788A9EE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698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Hourly Distributions (AADT vs AAWDT)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784461"/>
              </p:ext>
            </p:extLst>
          </p:nvPr>
        </p:nvGraphicFramePr>
        <p:xfrm>
          <a:off x="2345521" y="1337382"/>
          <a:ext cx="7345680" cy="451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618A-0884-42C3-9295-EAD2EC2753FF}" type="datetime1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Observed vs 2020 Model Est.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979830"/>
              </p:ext>
            </p:extLst>
          </p:nvPr>
        </p:nvGraphicFramePr>
        <p:xfrm>
          <a:off x="838201" y="1690688"/>
          <a:ext cx="7934864" cy="334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56" y="5296619"/>
            <a:ext cx="4876485" cy="119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55079" y="2164684"/>
            <a:ext cx="27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Obs</a:t>
            </a:r>
            <a:r>
              <a:rPr lang="en-US" sz="1200" b="1" u="sng" dirty="0" smtClean="0"/>
              <a:t> vs Est</a:t>
            </a:r>
            <a:endParaRPr lang="en-US" sz="1200" b="1" u="sng" dirty="0" smtClean="0"/>
          </a:p>
          <a:p>
            <a:r>
              <a:rPr lang="en-US" sz="1200" dirty="0" smtClean="0"/>
              <a:t> 2020 Estimated Corridor level volumes are lower than 2017 observed data. Although 2017 observed is only one week AAWDT, </a:t>
            </a:r>
            <a:r>
              <a:rPr lang="en-US" sz="1200" dirty="0" smtClean="0"/>
              <a:t>it’s still much lower than the TEAR forecast for 2020.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649-8F05-401F-B617-EEFD10B0FF8A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Observed vs 2020 Model Est.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55079" y="2164684"/>
            <a:ext cx="27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Obs</a:t>
            </a:r>
            <a:r>
              <a:rPr lang="en-US" sz="1200" b="1" u="sng" dirty="0" smtClean="0"/>
              <a:t> vs Est</a:t>
            </a:r>
            <a:endParaRPr lang="en-US" sz="1200" b="1" u="sng" dirty="0" smtClean="0"/>
          </a:p>
          <a:p>
            <a:r>
              <a:rPr lang="en-US" sz="1200" dirty="0" smtClean="0"/>
              <a:t> 2020 Estimated Corridor level volumes are lower than 2017 observed data. Although 2017 observed is only one week AAWDT, </a:t>
            </a:r>
            <a:r>
              <a:rPr lang="en-US" sz="1200" dirty="0" smtClean="0"/>
              <a:t>it’s still much lower than the TEAR forecast for 2020.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18" y="1492281"/>
            <a:ext cx="6339732" cy="3241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51" y="4877897"/>
            <a:ext cx="4770655" cy="116658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9A95-B763-4F95-B065-23A78710ADEC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Hourly Parameters </a:t>
            </a:r>
            <a:r>
              <a:rPr lang="en-US" sz="3200" dirty="0" smtClean="0">
                <a:solidFill>
                  <a:schemeClr val="bg1"/>
                </a:solidFill>
              </a:rPr>
              <a:t>(revised)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0CBC-AEF9-4E6E-9E2B-0312EFDBF15D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Hourly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25" y="2127683"/>
            <a:ext cx="7941590" cy="460008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77-7B87-4F29-8A33-804F5FA471B0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50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96774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AAWDT:  Old </a:t>
            </a:r>
            <a:r>
              <a:rPr lang="en-US" sz="1800" dirty="0" smtClean="0"/>
              <a:t>(LOS-A Pays) </a:t>
            </a:r>
            <a:r>
              <a:rPr lang="en-US" dirty="0" smtClean="0"/>
              <a:t>vs. New Policy </a:t>
            </a:r>
            <a:r>
              <a:rPr lang="en-US" sz="1800" dirty="0" smtClean="0"/>
              <a:t>(LOS-A is Free)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05" y="1337664"/>
            <a:ext cx="9259982" cy="510395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15F-71BB-43F1-8D26-9C6A54803263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19751" y="2562687"/>
            <a:ext cx="41060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NOT Comparable: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Hourly distributions + hourly parameters should be consistent (one changes the other must change) across base and new models.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only time these can be different is under a single policy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7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different hourly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</a:t>
            </a:r>
            <a:r>
              <a:rPr lang="en-US" sz="1200" dirty="0" smtClean="0"/>
              <a:t>90% </a:t>
            </a:r>
            <a:r>
              <a:rPr lang="en-US" sz="1200" dirty="0" smtClean="0"/>
              <a:t>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</a:t>
            </a:r>
            <a:r>
              <a:rPr lang="en-US" sz="1200" dirty="0" smtClean="0"/>
              <a:t>44</a:t>
            </a:r>
            <a:r>
              <a:rPr lang="en-US" sz="1200" dirty="0" smtClean="0"/>
              <a:t>% </a:t>
            </a:r>
            <a:r>
              <a:rPr lang="en-US" sz="1200" dirty="0" smtClean="0"/>
              <a:t>increase in EL volume over old policy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40421" y="1586714"/>
            <a:ext cx="136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</a:p>
          <a:p>
            <a:r>
              <a:rPr lang="en-US" sz="1200" dirty="0" smtClean="0"/>
              <a:t>In 2020 most of the EL trip increase (</a:t>
            </a:r>
            <a:r>
              <a:rPr lang="en-US" sz="1200" dirty="0" smtClean="0"/>
              <a:t>80%) </a:t>
            </a:r>
            <a:r>
              <a:rPr lang="en-US" sz="1200" dirty="0" smtClean="0"/>
              <a:t>occurs in LOSA and some </a:t>
            </a:r>
            <a:r>
              <a:rPr lang="en-US" sz="1200" dirty="0" smtClean="0"/>
              <a:t>(</a:t>
            </a:r>
            <a:r>
              <a:rPr lang="en-US" sz="1200" dirty="0" smtClean="0"/>
              <a:t>20</a:t>
            </a:r>
            <a:r>
              <a:rPr lang="en-US" sz="1200" dirty="0" smtClean="0"/>
              <a:t>%) </a:t>
            </a:r>
            <a:r>
              <a:rPr lang="en-US" sz="1200" dirty="0" smtClean="0"/>
              <a:t>in LOSB.</a:t>
            </a:r>
          </a:p>
          <a:p>
            <a:endParaRPr lang="en-US" sz="1200" dirty="0"/>
          </a:p>
          <a:p>
            <a:r>
              <a:rPr lang="en-US" sz="1200" dirty="0" smtClean="0"/>
              <a:t>In 2040 about </a:t>
            </a:r>
            <a:r>
              <a:rPr lang="en-US" sz="1200" dirty="0" smtClean="0"/>
              <a:t>50</a:t>
            </a:r>
            <a:r>
              <a:rPr lang="en-US" sz="1200" dirty="0" smtClean="0"/>
              <a:t>% </a:t>
            </a:r>
            <a:r>
              <a:rPr lang="en-US" sz="1200" dirty="0" smtClean="0"/>
              <a:t>EL trip increase is in LOSA and another </a:t>
            </a:r>
            <a:r>
              <a:rPr lang="en-US" sz="1200" dirty="0" smtClean="0"/>
              <a:t>5% </a:t>
            </a:r>
            <a:r>
              <a:rPr lang="en-US" sz="1200" dirty="0" smtClean="0"/>
              <a:t>and </a:t>
            </a:r>
            <a:r>
              <a:rPr lang="en-US" sz="1200" dirty="0" smtClean="0"/>
              <a:t>45</a:t>
            </a:r>
            <a:r>
              <a:rPr lang="en-US" sz="1200" dirty="0" smtClean="0"/>
              <a:t>% </a:t>
            </a:r>
            <a:r>
              <a:rPr lang="en-US" sz="1200" dirty="0" smtClean="0"/>
              <a:t>in LOS B and C respectively .</a:t>
            </a:r>
          </a:p>
          <a:p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3" y="1592666"/>
            <a:ext cx="3668640" cy="49260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894" y="4710611"/>
            <a:ext cx="136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significant increase in EL Share (to Corridor) to </a:t>
            </a:r>
            <a:r>
              <a:rPr lang="en-US" sz="1200" dirty="0" smtClean="0"/>
              <a:t>10 % and 11.6%  </a:t>
            </a:r>
            <a:r>
              <a:rPr lang="en-US" sz="1200" dirty="0" smtClean="0"/>
              <a:t>in 2020 and </a:t>
            </a:r>
            <a:r>
              <a:rPr lang="en-US" sz="1200" dirty="0" smtClean="0"/>
              <a:t>2040 respectively.</a:t>
            </a:r>
            <a:endParaRPr lang="en-US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66" y="1586714"/>
            <a:ext cx="5148861" cy="49320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592-4DA3-4410-945B-680F2161FED2}" type="datetime1">
              <a:rPr lang="en-US" smtClean="0"/>
              <a:t>8/2/2017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83653" y="2924996"/>
            <a:ext cx="41060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NOT Comparable: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Hourly distributions + hourly parameters should be consistent (one changes the other must change) across base and new models.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only time these can be different is under a single policy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3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17" y="440108"/>
            <a:ext cx="9677400" cy="88093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Revised Hourly Parameters  Old </a:t>
            </a:r>
            <a:r>
              <a:rPr lang="en-US" sz="1200" dirty="0" smtClean="0"/>
              <a:t>(LOS-A Pays) </a:t>
            </a:r>
            <a:r>
              <a:rPr lang="en-US" sz="3200" dirty="0" smtClean="0"/>
              <a:t>vs. New Policy </a:t>
            </a:r>
            <a:r>
              <a:rPr lang="en-US" sz="1200" dirty="0" smtClean="0"/>
              <a:t>(LOS-A is Free)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57" y="1321045"/>
            <a:ext cx="9788374" cy="520915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339E-C82B-4576-B6B0-7198B4751460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and Assignment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684"/>
            <a:ext cx="45360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Networks</a:t>
            </a:r>
          </a:p>
          <a:p>
            <a:pPr lvl="1"/>
            <a:r>
              <a:rPr lang="en-US" dirty="0" smtClean="0"/>
              <a:t>Veterans Expressway for 2020 and 2040 are extracted out from TBRPM</a:t>
            </a:r>
          </a:p>
          <a:p>
            <a:pPr lvl="2"/>
            <a:r>
              <a:rPr lang="en-US" dirty="0" smtClean="0"/>
              <a:t>Starting point for future year projects</a:t>
            </a:r>
          </a:p>
          <a:p>
            <a:pPr lvl="2"/>
            <a:r>
              <a:rPr lang="en-US" dirty="0" smtClean="0"/>
              <a:t>To be consistent with the regional assignment model procedures</a:t>
            </a:r>
          </a:p>
          <a:p>
            <a:pPr lvl="2"/>
            <a:r>
              <a:rPr lang="en-US" dirty="0" smtClean="0"/>
              <a:t>Number of lanes are consistent with the Toll Plan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02409"/>
              </p:ext>
            </p:extLst>
          </p:nvPr>
        </p:nvGraphicFramePr>
        <p:xfrm>
          <a:off x="6261341" y="2284346"/>
          <a:ext cx="5418826" cy="2830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01"/>
                <a:gridCol w="1742536"/>
                <a:gridCol w="2674189"/>
              </a:tblGrid>
              <a:tr h="490345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TBRPM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Initial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Iterative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Speeds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60 MPH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CGSTSPEED = LI.DISTANCE </a:t>
                      </a:r>
                      <a:r>
                        <a:rPr lang="en-US" sz="2000" u="none" strike="noStrike" dirty="0">
                          <a:effectLst/>
                        </a:rPr>
                        <a:t>/ (LI.TIME / 60)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401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Capacity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2070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LI.CAPACITY </a:t>
                      </a:r>
                      <a:r>
                        <a:rPr lang="en-US" sz="2000" u="none" strike="noStrike" dirty="0">
                          <a:effectLst/>
                        </a:rPr>
                        <a:t>* LI.NUM_LANES * LI.UROADFACTOR / LI.CONFACAMP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61341" y="1756684"/>
            <a:ext cx="3382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Assignment Settings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61341" y="5361942"/>
            <a:ext cx="5418826" cy="9525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 smtClean="0"/>
              <a:t>ODME Enhancement</a:t>
            </a:r>
            <a:r>
              <a:rPr lang="en-US" b="1" dirty="0" smtClean="0"/>
              <a:t>: </a:t>
            </a:r>
            <a:r>
              <a:rPr lang="en-US" dirty="0" smtClean="0"/>
              <a:t>For Daily ODME application, Capacities are set to 10 hour capacity (CAPACITY * LANES * 10)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E176-285E-455D-876C-E793EB270D2D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5949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different hourly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</a:t>
            </a:r>
            <a:r>
              <a:rPr lang="en-US" sz="1200" dirty="0" smtClean="0"/>
              <a:t>99% </a:t>
            </a:r>
            <a:r>
              <a:rPr lang="en-US" sz="1200" dirty="0" smtClean="0"/>
              <a:t>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</a:t>
            </a:r>
            <a:r>
              <a:rPr lang="en-US" sz="1200" dirty="0" smtClean="0"/>
              <a:t>51% </a:t>
            </a:r>
            <a:r>
              <a:rPr lang="en-US" sz="1200" dirty="0" smtClean="0"/>
              <a:t>increase in EL volume over old policy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1894" y="4710611"/>
            <a:ext cx="136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significant increase in EL Share (to Corridor) to </a:t>
            </a:r>
            <a:r>
              <a:rPr lang="en-US" sz="1200" dirty="0" smtClean="0"/>
              <a:t>10.5 % and 12 %  </a:t>
            </a:r>
            <a:r>
              <a:rPr lang="en-US" sz="1200" dirty="0" smtClean="0"/>
              <a:t>in 2020 and </a:t>
            </a:r>
            <a:r>
              <a:rPr lang="en-US" sz="1200" dirty="0" smtClean="0"/>
              <a:t>2040 respectively.</a:t>
            </a:r>
            <a:endParaRPr lang="en-US" sz="1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0E04-12EE-4D6C-B7C3-369C97B9ABE6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18" y="1586714"/>
            <a:ext cx="3540666" cy="47542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74" y="1586714"/>
            <a:ext cx="4899927" cy="46935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81400" y="2469829"/>
            <a:ext cx="41060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NOT Comparable: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Hourly distributions + hourly parameters should be consistent (one changes the other must change) across base and new models.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only time these can be different is under a single policy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1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01, 2017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8555966" cy="371253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Recap of August 01, results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u="sng" dirty="0" smtClean="0"/>
              <a:t>Model changes:</a:t>
            </a:r>
          </a:p>
          <a:p>
            <a:pPr marL="457200" lvl="1" indent="0">
              <a:buNone/>
            </a:pPr>
            <a:endParaRPr lang="en-US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Enhanced ODME (new OD trip table)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Hourly distribution based on observed data (Mar 2017)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AADT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AAWDT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b="1" u="sng" dirty="0"/>
              <a:t>Model </a:t>
            </a:r>
            <a:r>
              <a:rPr lang="en-US" b="1" u="sng" dirty="0" smtClean="0"/>
              <a:t>enhancements:</a:t>
            </a:r>
            <a:endParaRPr lang="en-US" b="1" u="sng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Shoulder hours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LOS B and 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 Toll rates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17" y="440108"/>
            <a:ext cx="9677400" cy="88093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ICPP vs</a:t>
            </a:r>
            <a:r>
              <a:rPr lang="en-US" sz="3200" dirty="0"/>
              <a:t>. </a:t>
            </a:r>
            <a:r>
              <a:rPr lang="en-US" sz="3200" dirty="0" smtClean="0"/>
              <a:t>Old </a:t>
            </a:r>
            <a:r>
              <a:rPr lang="en-US" sz="1400" dirty="0"/>
              <a:t>(LOS-A Pays) </a:t>
            </a:r>
            <a:r>
              <a:rPr lang="en-US" sz="1400" dirty="0" smtClean="0"/>
              <a:t>with AAWDT </a:t>
            </a:r>
            <a:r>
              <a:rPr lang="en-US" sz="1400" dirty="0" smtClean="0"/>
              <a:t>Hourly Distributions and revised Parameters</a:t>
            </a:r>
            <a:endParaRPr lang="en-US" sz="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339E-C82B-4576-B6B0-7198B4751460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1045"/>
            <a:ext cx="10359891" cy="45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439"/>
            <a:ext cx="9677400" cy="880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AAWDT Hourly Distribution + Revised Parameters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Old </a:t>
            </a:r>
            <a:r>
              <a:rPr lang="en-US" sz="1200" dirty="0" smtClean="0"/>
              <a:t>(LOS-A Pays) </a:t>
            </a:r>
            <a:r>
              <a:rPr lang="en-US" sz="3200" dirty="0" smtClean="0"/>
              <a:t>vs. New Policy </a:t>
            </a:r>
            <a:r>
              <a:rPr lang="en-US" sz="1200" dirty="0" smtClean="0"/>
              <a:t>(LOS-A is Free)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339E-C82B-4576-B6B0-7198B4751460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2" y="1631596"/>
            <a:ext cx="10359891" cy="45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4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5949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AAWDT and revised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691241" y="121790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0361" y="121790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51634" y="1164087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55421" y="1164087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</a:t>
            </a:r>
            <a:r>
              <a:rPr lang="en-US" sz="1200" dirty="0" smtClean="0"/>
              <a:t>23% increase </a:t>
            </a:r>
            <a:r>
              <a:rPr lang="en-US" sz="1200" dirty="0" smtClean="0"/>
              <a:t>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</a:t>
            </a:r>
            <a:r>
              <a:rPr lang="en-US" sz="1200" dirty="0" smtClean="0"/>
              <a:t>10</a:t>
            </a:r>
            <a:r>
              <a:rPr lang="en-US" sz="1200" dirty="0" smtClean="0"/>
              <a:t>% </a:t>
            </a:r>
            <a:r>
              <a:rPr lang="en-US" sz="1200" dirty="0" smtClean="0"/>
              <a:t>increase in EL volume over old policy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428277" y="1594794"/>
            <a:ext cx="136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</a:p>
          <a:p>
            <a:r>
              <a:rPr lang="en-US" sz="1200" dirty="0" smtClean="0"/>
              <a:t>In 2020 most of the EL trip increase (</a:t>
            </a:r>
            <a:r>
              <a:rPr lang="en-US" sz="1200" dirty="0" smtClean="0"/>
              <a:t>80%) </a:t>
            </a:r>
            <a:r>
              <a:rPr lang="en-US" sz="1200" dirty="0" smtClean="0"/>
              <a:t>occurs in LOSA and some </a:t>
            </a:r>
            <a:r>
              <a:rPr lang="en-US" sz="1200" dirty="0" smtClean="0"/>
              <a:t>(</a:t>
            </a:r>
            <a:r>
              <a:rPr lang="en-US" sz="1200" dirty="0" smtClean="0"/>
              <a:t>20</a:t>
            </a:r>
            <a:r>
              <a:rPr lang="en-US" sz="1200" dirty="0" smtClean="0"/>
              <a:t>%) </a:t>
            </a:r>
            <a:r>
              <a:rPr lang="en-US" sz="1200" dirty="0" smtClean="0"/>
              <a:t>in LOSB.</a:t>
            </a:r>
          </a:p>
          <a:p>
            <a:endParaRPr lang="en-US" sz="1200" dirty="0"/>
          </a:p>
          <a:p>
            <a:r>
              <a:rPr lang="en-US" sz="1200" dirty="0" smtClean="0"/>
              <a:t>In 2040 about </a:t>
            </a:r>
            <a:r>
              <a:rPr lang="en-US" sz="1200" dirty="0" smtClean="0"/>
              <a:t>50</a:t>
            </a:r>
            <a:r>
              <a:rPr lang="en-US" sz="1200" dirty="0" smtClean="0"/>
              <a:t>% </a:t>
            </a:r>
            <a:r>
              <a:rPr lang="en-US" sz="1200" dirty="0" smtClean="0"/>
              <a:t>EL trip increase is in LOSA and another </a:t>
            </a:r>
            <a:r>
              <a:rPr lang="en-US" sz="1200" dirty="0" smtClean="0"/>
              <a:t>5% </a:t>
            </a:r>
            <a:r>
              <a:rPr lang="en-US" sz="1200" dirty="0" smtClean="0"/>
              <a:t>and </a:t>
            </a:r>
            <a:r>
              <a:rPr lang="en-US" sz="1200" dirty="0" smtClean="0"/>
              <a:t>45</a:t>
            </a:r>
            <a:r>
              <a:rPr lang="en-US" sz="1200" dirty="0" smtClean="0"/>
              <a:t>% </a:t>
            </a:r>
            <a:r>
              <a:rPr lang="en-US" sz="1200" dirty="0" smtClean="0"/>
              <a:t>in LOS B and C respectively .</a:t>
            </a:r>
          </a:p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1894" y="4710611"/>
            <a:ext cx="136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</a:t>
            </a:r>
            <a:r>
              <a:rPr lang="en-US" sz="1200" dirty="0" smtClean="0"/>
              <a:t>slight increase </a:t>
            </a:r>
            <a:r>
              <a:rPr lang="en-US" sz="1200" dirty="0" smtClean="0"/>
              <a:t>in EL Share (to Corridor) to </a:t>
            </a:r>
            <a:r>
              <a:rPr lang="en-US" sz="1200" dirty="0" smtClean="0"/>
              <a:t>10.5 % and 12.6%  </a:t>
            </a:r>
            <a:r>
              <a:rPr lang="en-US" sz="1200" dirty="0" smtClean="0"/>
              <a:t>in 2020 and </a:t>
            </a:r>
            <a:r>
              <a:rPr lang="en-US" sz="1200" dirty="0" smtClean="0"/>
              <a:t>2040 respectively.</a:t>
            </a:r>
            <a:endParaRPr lang="en-US" sz="12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592-4DA3-4410-945B-680F2161FED2}" type="datetime1">
              <a:rPr lang="en-US" smtClean="0"/>
              <a:t>8/2/2017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90" y="1552558"/>
            <a:ext cx="3424641" cy="45984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42" y="1527467"/>
            <a:ext cx="4770624" cy="4569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27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063631"/>
            <a:ext cx="10515600" cy="154221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Issue #1: Resolve the shoulder hours dips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and Hourly Parameters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2" y="1347074"/>
            <a:ext cx="5072312" cy="3249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83" y="3638539"/>
            <a:ext cx="6141967" cy="265060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682815" y="3338423"/>
            <a:ext cx="5667555" cy="3383052"/>
            <a:chOff x="2682815" y="3338423"/>
            <a:chExt cx="5667555" cy="3383052"/>
          </a:xfrm>
        </p:grpSpPr>
        <p:sp>
          <p:nvSpPr>
            <p:cNvPr id="10" name="Arc 9"/>
            <p:cNvSpPr/>
            <p:nvPr/>
          </p:nvSpPr>
          <p:spPr>
            <a:xfrm>
              <a:off x="2682815" y="3338423"/>
              <a:ext cx="5667555" cy="3383052"/>
            </a:xfrm>
            <a:prstGeom prst="arc">
              <a:avLst/>
            </a:prstGeom>
            <a:ln w="571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endCxn id="10" idx="0"/>
            </p:cNvCxnSpPr>
            <p:nvPr/>
          </p:nvCxnSpPr>
          <p:spPr>
            <a:xfrm>
              <a:off x="2682815" y="3338423"/>
              <a:ext cx="2833777" cy="0"/>
            </a:xfrm>
            <a:prstGeom prst="line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732382" y="3571335"/>
            <a:ext cx="5929203" cy="3150139"/>
            <a:chOff x="2682815" y="3338423"/>
            <a:chExt cx="5667555" cy="3383052"/>
          </a:xfrm>
        </p:grpSpPr>
        <p:sp>
          <p:nvSpPr>
            <p:cNvPr id="15" name="Arc 14"/>
            <p:cNvSpPr/>
            <p:nvPr/>
          </p:nvSpPr>
          <p:spPr>
            <a:xfrm>
              <a:off x="2682815" y="3338423"/>
              <a:ext cx="5667555" cy="3383052"/>
            </a:xfrm>
            <a:prstGeom prst="arc">
              <a:avLst/>
            </a:prstGeom>
            <a:ln w="571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endCxn id="15" idx="0"/>
            </p:cNvCxnSpPr>
            <p:nvPr/>
          </p:nvCxnSpPr>
          <p:spPr>
            <a:xfrm>
              <a:off x="2682815" y="3338423"/>
              <a:ext cx="2833777" cy="0"/>
            </a:xfrm>
            <a:prstGeom prst="line">
              <a:avLst/>
            </a:prstGeom>
            <a:ln w="57150">
              <a:solidFill>
                <a:srgbClr val="7030A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Placeholder 6"/>
          <p:cNvSpPr txBox="1">
            <a:spLocks/>
          </p:cNvSpPr>
          <p:nvPr/>
        </p:nvSpPr>
        <p:spPr>
          <a:xfrm>
            <a:off x="6633692" y="1918334"/>
            <a:ext cx="3925040" cy="987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 smtClean="0">
                <a:solidFill>
                  <a:srgbClr val="7030A0"/>
                </a:solidFill>
              </a:rPr>
              <a:t>Issue: </a:t>
            </a:r>
            <a:r>
              <a:rPr lang="en-US" sz="2000" dirty="0" smtClean="0">
                <a:solidFill>
                  <a:srgbClr val="7030A0"/>
                </a:solidFill>
              </a:rPr>
              <a:t>The EL shares by hour show dips at two shoulder hours: 10 and 16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and Hourly Parameters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02" y="1381286"/>
            <a:ext cx="5244255" cy="3778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31" y="3729341"/>
            <a:ext cx="5015569" cy="25447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18717" y="3134204"/>
            <a:ext cx="270006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Revised Hourly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294627"/>
            <a:ext cx="10515600" cy="76685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Issue #2: No LOS B and High LOS C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62839" y="3623306"/>
            <a:ext cx="10515600" cy="1250620"/>
          </a:xfrm>
        </p:spPr>
        <p:txBody>
          <a:bodyPr/>
          <a:lstStyle/>
          <a:p>
            <a:r>
              <a:rPr lang="en-US" dirty="0" smtClean="0"/>
              <a:t>The EL shares for the peak hours are too high (over 20%) which produces EL volumes of ~1500 resulting in VC over 0.8 and that in turn is creating high LOS C volumes as well as high toll rates.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Service and Hourly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7" y="2083518"/>
            <a:ext cx="2889600" cy="3880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16" y="2083518"/>
            <a:ext cx="4050600" cy="3880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90909" y="1714185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0029" y="1714185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6129" y="1660368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29164" y="1655838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10600" y="2083517"/>
            <a:ext cx="206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 C volumes are much higher than LOS B.</a:t>
            </a:r>
          </a:p>
        </p:txBody>
      </p:sp>
    </p:spTree>
    <p:extLst>
      <p:ext uri="{BB962C8B-B14F-4D97-AF65-F5344CB8AC3E}">
        <p14:creationId xmlns:p14="http://schemas.microsoft.com/office/powerpoint/2010/main" val="19079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TBRPM – Assignment Settings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62" y="1980577"/>
            <a:ext cx="8855323" cy="41963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2368"/>
            <a:ext cx="7494917" cy="2363638"/>
          </a:xfrm>
        </p:spPr>
        <p:txBody>
          <a:bodyPr>
            <a:normAutofit/>
          </a:bodyPr>
          <a:lstStyle/>
          <a:p>
            <a:r>
              <a:rPr lang="en-US" dirty="0" smtClean="0"/>
              <a:t>Speeds are coded at 60 MPH </a:t>
            </a:r>
          </a:p>
          <a:p>
            <a:r>
              <a:rPr lang="en-US" dirty="0" smtClean="0"/>
              <a:t>Capacities along Veterans Expressway are set @ 1380 – 2070 vehicles / hour / lane 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F46-7209-4044-B49D-558FBD6D25B1}" type="datetime1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294627"/>
            <a:ext cx="10515600" cy="76685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Issue #3: Toll rates are too high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62839" y="3623306"/>
            <a:ext cx="10515600" cy="1250620"/>
          </a:xfrm>
        </p:spPr>
        <p:txBody>
          <a:bodyPr/>
          <a:lstStyle/>
          <a:p>
            <a:r>
              <a:rPr lang="en-US" dirty="0" smtClean="0"/>
              <a:t>The EL shares for the peak hours are too high (over 20%) which produces EL volumes of ~1500 resulting in VC over 0.8 and that in turn is creating high LOS C volumes as well as high toll rates.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V/C Results = High Toll Rates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17" y="1507765"/>
            <a:ext cx="10570925" cy="3883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87011" y="2440086"/>
            <a:ext cx="365186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73</a:t>
            </a:r>
            <a:r>
              <a:rPr lang="en-US" sz="800" dirty="0">
                <a:solidFill>
                  <a:srgbClr val="7030A0"/>
                </a:solidFill>
              </a:rPr>
              <a:t> 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6604" y="2922507"/>
            <a:ext cx="378067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19 </a:t>
            </a:r>
            <a:r>
              <a:rPr lang="en-US" sz="800" dirty="0">
                <a:solidFill>
                  <a:srgbClr val="7030A0"/>
                </a:solidFill>
              </a:rPr>
              <a:t>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7213" y="2955987"/>
            <a:ext cx="368980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19 </a:t>
            </a:r>
            <a:r>
              <a:rPr lang="en-US" sz="800" dirty="0">
                <a:solidFill>
                  <a:srgbClr val="7030A0"/>
                </a:solidFill>
              </a:rPr>
              <a:t>₵</a:t>
            </a:r>
          </a:p>
        </p:txBody>
      </p:sp>
    </p:spTree>
    <p:extLst>
      <p:ext uri="{BB962C8B-B14F-4D97-AF65-F5344CB8AC3E}">
        <p14:creationId xmlns:p14="http://schemas.microsoft.com/office/powerpoint/2010/main" val="142018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3" y="1396535"/>
            <a:ext cx="5659221" cy="437267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Toll Curve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603891"/>
            <a:ext cx="3306850" cy="24850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66769" y="3238500"/>
            <a:ext cx="1366891" cy="68874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7037408" y="3582874"/>
            <a:ext cx="1829361" cy="527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85611" y="4458886"/>
            <a:ext cx="2669" cy="32527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724400" y="4664598"/>
            <a:ext cx="2" cy="110883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69979" y="4664598"/>
            <a:ext cx="367369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toll rate </a:t>
            </a:r>
            <a:r>
              <a:rPr lang="en-US" dirty="0" smtClean="0"/>
              <a:t>increases from 19 cents to 77 cents between </a:t>
            </a:r>
            <a:endParaRPr lang="en-US" dirty="0"/>
          </a:p>
          <a:p>
            <a:r>
              <a:rPr lang="en-US" dirty="0" smtClean="0"/>
              <a:t>V/C 0.65 and 0.85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03018" y="4057594"/>
            <a:ext cx="365186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77 ₵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0590" y="4273038"/>
            <a:ext cx="378067" cy="21544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34 </a:t>
            </a:r>
            <a:r>
              <a:rPr lang="en-US" sz="800" dirty="0">
                <a:solidFill>
                  <a:srgbClr val="7030A0"/>
                </a:solidFill>
              </a:rPr>
              <a:t>₵</a:t>
            </a:r>
          </a:p>
        </p:txBody>
      </p:sp>
    </p:spTree>
    <p:extLst>
      <p:ext uri="{BB962C8B-B14F-4D97-AF65-F5344CB8AC3E}">
        <p14:creationId xmlns:p14="http://schemas.microsoft.com/office/powerpoint/2010/main" val="18950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063631"/>
            <a:ext cx="10515600" cy="154221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Solution to Issues #2 and #3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9737785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Use observed data (15 mins or even more disaggregate data) to split hourly assigned volumes into 3 categories LOS A, LOS B and LOS C.</a:t>
            </a:r>
          </a:p>
          <a:p>
            <a:pPr marL="514350" indent="-514350">
              <a:buAutoNum type="arabicPeriod"/>
            </a:pPr>
            <a:r>
              <a:rPr lang="en-US" dirty="0" smtClean="0"/>
              <a:t>Adjust Hourly distributions slightly to get overall corridor volumes below ~9666 which is v/c 0.9.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hourly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096" y="1509692"/>
            <a:ext cx="7414549" cy="917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Peak hour shares were dropped by 0.5% from the observed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8A-F441-46C4-8A0B-7EFA6D5886E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97" y="2427267"/>
            <a:ext cx="4908425" cy="3542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65" y="2427267"/>
            <a:ext cx="4848175" cy="34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Service and Hourly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973" y="1451556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2920" y="1471172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619" y="1521391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4478" y="14607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25803" y="1935634"/>
            <a:ext cx="206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 C volumes are still higher than LOS B but reasonable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4" y="1820888"/>
            <a:ext cx="3240911" cy="43517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83" y="1840504"/>
            <a:ext cx="4461922" cy="42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615"/>
          </a:xfrm>
        </p:spPr>
        <p:txBody>
          <a:bodyPr/>
          <a:lstStyle/>
          <a:p>
            <a:r>
              <a:rPr lang="en-US" dirty="0" smtClean="0"/>
              <a:t>Estimated toll rates by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590" y="2815627"/>
            <a:ext cx="3425549" cy="1273293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toll rates were dropped to 36 cents by from 73 cents lowering the v/c to 0.81 from 0.86.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8A-F441-46C4-8A0B-7EFA6D5886E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72" y="1309450"/>
            <a:ext cx="5594043" cy="4726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52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" y="3710660"/>
            <a:ext cx="1742715" cy="26158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69" y="646668"/>
            <a:ext cx="9163251" cy="2102529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ODME Development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Initial Subarea OD Tables from TBRPM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Profile: AADTs from 2020 TEAR and 2040 TRENDS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Develop ODME procedure with TBRPM assignment and extracted subarea networks, subarea OD seed matrix and profile as control totals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14" y="3693035"/>
            <a:ext cx="1199072" cy="572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614" y="3845435"/>
            <a:ext cx="1199072" cy="572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14" y="3997835"/>
            <a:ext cx="1199072" cy="572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14" y="4150235"/>
            <a:ext cx="1199072" cy="572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654" y="5412695"/>
            <a:ext cx="2262811" cy="10805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751616" y="4386453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6084" y="3258626"/>
            <a:ext cx="157557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AM, MD, PM, EV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7131" y="3593028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ODME : Daily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28" y="3316563"/>
            <a:ext cx="157557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TBRPM: 2019  &amp; 2040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20286" y="4511868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379" y="3624965"/>
            <a:ext cx="2813050" cy="31608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684" y="818806"/>
            <a:ext cx="1722439" cy="231666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0739903" y="2868019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61371" y="3535625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Network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20027" y="539593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Profile: TEAR &amp; TREND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441" y="3845435"/>
            <a:ext cx="3256351" cy="156726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3301675" y="5137184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Daily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40614" y="5028921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941383" y="5080299"/>
            <a:ext cx="1017236" cy="580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1AB9-99CE-4D44-AC33-2CF9E6C9FB9B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7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" y="3710660"/>
            <a:ext cx="1742715" cy="26158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69" y="646668"/>
            <a:ext cx="9163251" cy="2102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err="1" smtClean="0"/>
              <a:t>ELTod</a:t>
            </a:r>
            <a:r>
              <a:rPr lang="en-US" b="1" u="sng" dirty="0" smtClean="0"/>
              <a:t> Application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Describe how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eltod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is applied (toll links specification, pull links, network speeds, network edits if any, comparison of the extents of the model 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14" y="3693035"/>
            <a:ext cx="1199072" cy="572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614" y="3845435"/>
            <a:ext cx="1199072" cy="572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14" y="3997835"/>
            <a:ext cx="1199072" cy="572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14" y="4150235"/>
            <a:ext cx="1199072" cy="572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654" y="5412695"/>
            <a:ext cx="2262811" cy="10805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751616" y="4386453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6084" y="3258626"/>
            <a:ext cx="157557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AM, MD, PM, EV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7131" y="3593028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ODME : Daily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28" y="3316563"/>
            <a:ext cx="157557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TBRPM: 2019  &amp; 2040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20286" y="4511868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950" y="3638623"/>
            <a:ext cx="2813050" cy="31608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683" y="862347"/>
            <a:ext cx="1722439" cy="231666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0739903" y="2868019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61371" y="3535625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Network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20027" y="539593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Profile: TEAR &amp; TREND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441" y="3845435"/>
            <a:ext cx="3256351" cy="156726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3301675" y="5137184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Daily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40614" y="5028921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941383" y="5080299"/>
            <a:ext cx="1017236" cy="580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2530-9CD3-41E4-936B-35CA54A0FA44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7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ODME -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35C-B3BE-4230-8B9D-F48AE055A717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8442"/>
            <a:ext cx="10515600" cy="401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2040 ODME “Goodness of Fit”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608"/>
            <a:ext cx="10511647" cy="4527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609600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 – Mainline      71 - Ramps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31720" y="4892040"/>
            <a:ext cx="457200" cy="35052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11" idx="1"/>
          </p:cNvCxnSpPr>
          <p:nvPr/>
        </p:nvCxnSpPr>
        <p:spPr>
          <a:xfrm>
            <a:off x="2788920" y="5067300"/>
            <a:ext cx="3246120" cy="1167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35040" y="60502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Further investigation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88680" y="1782127"/>
            <a:ext cx="1859280" cy="97504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67607" y="878027"/>
            <a:ext cx="26822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Very tight convergence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9646920" y="1247359"/>
            <a:ext cx="361807" cy="8634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F9-575E-448D-94C6-364905998B15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2811</Words>
  <Application>Microsoft Office PowerPoint</Application>
  <PresentationFormat>Widescreen</PresentationFormat>
  <Paragraphs>494</Paragraphs>
  <Slides>57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VETERANS Express Lanes</vt:lpstr>
      <vt:lpstr>Approach</vt:lpstr>
      <vt:lpstr>Tampa Bay Regional Planning Model</vt:lpstr>
      <vt:lpstr>Networks and Assignment Parameters</vt:lpstr>
      <vt:lpstr>TBRPM – Assignment Settings</vt:lpstr>
      <vt:lpstr>PowerPoint Presentation</vt:lpstr>
      <vt:lpstr>PowerPoint Presentation</vt:lpstr>
      <vt:lpstr>ODME - Validation</vt:lpstr>
      <vt:lpstr>2040 ODME “Goodness of Fit”</vt:lpstr>
      <vt:lpstr>2040 ODME Stats</vt:lpstr>
      <vt:lpstr>2020 ODME “Goodness of Fit”</vt:lpstr>
      <vt:lpstr>PowerPoint Presentation</vt:lpstr>
      <vt:lpstr>ELTod v2.2</vt:lpstr>
      <vt:lpstr> Hourly Distributions (AADT) based on March, 2017 counts </vt:lpstr>
      <vt:lpstr>ELTod v2.2 vs v2.3</vt:lpstr>
      <vt:lpstr>Overview</vt:lpstr>
      <vt:lpstr>Overview</vt:lpstr>
      <vt:lpstr>Input Question:</vt:lpstr>
      <vt:lpstr>Model Results</vt:lpstr>
      <vt:lpstr>ICPP vs. Old Policy (LOS-A Pays)</vt:lpstr>
      <vt:lpstr>Model Results</vt:lpstr>
      <vt:lpstr>Hourly Parameters </vt:lpstr>
      <vt:lpstr>Model Results</vt:lpstr>
      <vt:lpstr>Old (LOS-A Pays) vs. New Policy (LOS-A is Free)</vt:lpstr>
      <vt:lpstr>Old vs. New Policy with same, old hourly parameters</vt:lpstr>
      <vt:lpstr>Model Results</vt:lpstr>
      <vt:lpstr>Old (LOS-A Pays) vs. New Policy (LOS-A is Free)</vt:lpstr>
      <vt:lpstr>Old vs. New Policy with different hourly parameters</vt:lpstr>
      <vt:lpstr>Model Results</vt:lpstr>
      <vt:lpstr>New Policy (LOS-A is Free) Old vs. New Hourly Parameters</vt:lpstr>
      <vt:lpstr>Hourly Distributions (AAWDT vs. AADT)</vt:lpstr>
      <vt:lpstr>Hourly Distributions (AADT vs AAWDT)</vt:lpstr>
      <vt:lpstr>2017 Observed vs 2020 Model Est.</vt:lpstr>
      <vt:lpstr>2017 Observed vs 2020 Model Est.</vt:lpstr>
      <vt:lpstr>Hourly Parameters (revised)</vt:lpstr>
      <vt:lpstr>Revised Hourly Parameters</vt:lpstr>
      <vt:lpstr>AAWDT:  Old (LOS-A Pays) vs. New Policy (LOS-A is Free)</vt:lpstr>
      <vt:lpstr>Old vs. New Policy with different hourly parameters</vt:lpstr>
      <vt:lpstr>Revised Hourly Parameters  Old (LOS-A Pays) vs. New Policy (LOS-A is Free)</vt:lpstr>
      <vt:lpstr>Old vs. New Policy with different hourly parameters</vt:lpstr>
      <vt:lpstr>August 01, 2017</vt:lpstr>
      <vt:lpstr>ICPP vs. Old (LOS-A Pays) with AAWDT Hourly Distributions and revised Parameters</vt:lpstr>
      <vt:lpstr>AAWDT Hourly Distribution + Revised Parameters  Old (LOS-A Pays) vs. New Policy (LOS-A is Free)</vt:lpstr>
      <vt:lpstr>Old vs. New Policy with AAWDT and revised parameters</vt:lpstr>
      <vt:lpstr>Issue #1: Resolve the shoulder hours dips</vt:lpstr>
      <vt:lpstr>Distributions and Hourly Parameters</vt:lpstr>
      <vt:lpstr>Distributions and Hourly Parameters</vt:lpstr>
      <vt:lpstr>Issue #2: No LOS B and High LOS C</vt:lpstr>
      <vt:lpstr>Level of Service and Hourly Parameters</vt:lpstr>
      <vt:lpstr>Issue #3: Toll rates are too high</vt:lpstr>
      <vt:lpstr>High V/C Results = High Toll Rates</vt:lpstr>
      <vt:lpstr>Toll Curve</vt:lpstr>
      <vt:lpstr>Solution to Issues #2 and #3</vt:lpstr>
      <vt:lpstr>Two approaches</vt:lpstr>
      <vt:lpstr>Adjusted hourly volumes</vt:lpstr>
      <vt:lpstr>Level of Service and Hourly Parameters</vt:lpstr>
      <vt:lpstr>Estimated toll rates by hours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Express Lanes</dc:title>
  <dc:creator>Sarvepalli, Venkat</dc:creator>
  <cp:lastModifiedBy>Sarvepalli, Venkat</cp:lastModifiedBy>
  <cp:revision>262</cp:revision>
  <dcterms:created xsi:type="dcterms:W3CDTF">2017-07-12T14:59:03Z</dcterms:created>
  <dcterms:modified xsi:type="dcterms:W3CDTF">2017-08-02T17:52:24Z</dcterms:modified>
</cp:coreProperties>
</file>