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70" r:id="rId3"/>
    <p:sldId id="257" r:id="rId4"/>
    <p:sldId id="260" r:id="rId5"/>
    <p:sldId id="263" r:id="rId6"/>
    <p:sldId id="264" r:id="rId7"/>
    <p:sldId id="276" r:id="rId8"/>
    <p:sldId id="272" r:id="rId9"/>
    <p:sldId id="261" r:id="rId10"/>
    <p:sldId id="266" r:id="rId11"/>
    <p:sldId id="265" r:id="rId12"/>
    <p:sldId id="277" r:id="rId13"/>
    <p:sldId id="269" r:id="rId14"/>
    <p:sldId id="274" r:id="rId15"/>
    <p:sldId id="288" r:id="rId16"/>
    <p:sldId id="290" r:id="rId17"/>
    <p:sldId id="286" r:id="rId18"/>
    <p:sldId id="285" r:id="rId19"/>
    <p:sldId id="284" r:id="rId20"/>
    <p:sldId id="267" r:id="rId21"/>
    <p:sldId id="287" r:id="rId22"/>
    <p:sldId id="275" r:id="rId23"/>
    <p:sldId id="291" r:id="rId24"/>
    <p:sldId id="289" r:id="rId25"/>
    <p:sldId id="295" r:id="rId26"/>
    <p:sldId id="292" r:id="rId27"/>
    <p:sldId id="278" r:id="rId28"/>
    <p:sldId id="296" r:id="rId29"/>
    <p:sldId id="294" r:id="rId30"/>
    <p:sldId id="293" r:id="rId31"/>
    <p:sldId id="298" r:id="rId32"/>
    <p:sldId id="301" r:id="rId33"/>
    <p:sldId id="299" r:id="rId34"/>
    <p:sldId id="300" r:id="rId35"/>
    <p:sldId id="302" r:id="rId36"/>
    <p:sldId id="303" r:id="rId37"/>
    <p:sldId id="308" r:id="rId38"/>
    <p:sldId id="304" r:id="rId39"/>
    <p:sldId id="305" r:id="rId40"/>
    <p:sldId id="3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vepalli, Venkat" initials="SV" lastIdx="1" clrIdx="0">
    <p:extLst>
      <p:ext uri="{19B8F6BF-5375-455C-9EA6-DF929625EA0E}">
        <p15:presenceInfo xmlns:p15="http://schemas.microsoft.com/office/powerpoint/2012/main" userId="S-1-5-21-1757981266-1078081533-839522115-581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dotstpmodel-h1\Modelingstorage\Projects\Veterans%20ELToDv2.2%202017\Analysis%20&amp;%20Profiles\Veterans_Profile_ODME_Validation%202017-0731_for_P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dotstpmodel-h1\Modelingstorage\Projects\Veterans%20ELToDv2.2%202017\Analysis%20&amp;%20Profiles\Veterans_Profile_ODME_Validation%202017-0731_for_PP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dotstpmodel-h1\Modelingstorage\Projects\Veterans%20ELToDv2.2%202017\Analysis%20&amp;%20Profiles\Veterans_Profile_ODME_Validation%202017-0731_for_PP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dotstpmodel-h1\Modelingstorage\Projects\Veterans%20ELToDv2.3%202017-0628\Model%20Data\Traffic%20Data\Veterans%20Data%202017-0301%20Model%20vs%20Observ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Hourly Distribution</a:t>
            </a:r>
          </a:p>
        </c:rich>
      </c:tx>
      <c:layout>
        <c:manualLayout>
          <c:xMode val="edge"/>
          <c:yMode val="edge"/>
          <c:x val="0.40648268303054297"/>
          <c:y val="3.614457831325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215737442041645"/>
          <c:y val="0.15782407407407409"/>
          <c:w val="0.83562046638982812"/>
          <c:h val="0.55779488960938706"/>
        </c:manualLayout>
      </c:layout>
      <c:lineChart>
        <c:grouping val="standard"/>
        <c:varyColors val="0"/>
        <c:ser>
          <c:idx val="0"/>
          <c:order val="0"/>
          <c:tx>
            <c:v>Southbound</c:v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Hourly_Distribution!$A$2:$A$25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Hourly_Distribution!$B$2:$B$25</c:f>
              <c:numCache>
                <c:formatCode>General</c:formatCode>
                <c:ptCount val="24"/>
                <c:pt idx="0">
                  <c:v>3.6830970000000002E-3</c:v>
                </c:pt>
                <c:pt idx="1">
                  <c:v>2.5089880000000002E-3</c:v>
                </c:pt>
                <c:pt idx="2">
                  <c:v>2.1244200000000001E-3</c:v>
                </c:pt>
                <c:pt idx="3">
                  <c:v>3.6966199999999999E-3</c:v>
                </c:pt>
                <c:pt idx="4">
                  <c:v>9.3032559999999993E-3</c:v>
                </c:pt>
                <c:pt idx="5">
                  <c:v>3.1826087000000003E-2</c:v>
                </c:pt>
                <c:pt idx="6">
                  <c:v>9.0633703999999995E-2</c:v>
                </c:pt>
                <c:pt idx="7">
                  <c:v>0.104635625</c:v>
                </c:pt>
                <c:pt idx="8">
                  <c:v>9.6561570999999999E-2</c:v>
                </c:pt>
                <c:pt idx="9">
                  <c:v>7.4382278999999996E-2</c:v>
                </c:pt>
                <c:pt idx="10">
                  <c:v>6.4167779999999994E-2</c:v>
                </c:pt>
                <c:pt idx="11">
                  <c:v>6.1189687E-2</c:v>
                </c:pt>
                <c:pt idx="12">
                  <c:v>5.7894769999999998E-2</c:v>
                </c:pt>
                <c:pt idx="13">
                  <c:v>5.1975215999999998E-2</c:v>
                </c:pt>
                <c:pt idx="14">
                  <c:v>5.1470246999999997E-2</c:v>
                </c:pt>
                <c:pt idx="15">
                  <c:v>5.2849314000000001E-2</c:v>
                </c:pt>
                <c:pt idx="16">
                  <c:v>5.2996128000000003E-2</c:v>
                </c:pt>
                <c:pt idx="17">
                  <c:v>5.398468E-2</c:v>
                </c:pt>
                <c:pt idx="18">
                  <c:v>4.6170152999999998E-2</c:v>
                </c:pt>
                <c:pt idx="19">
                  <c:v>3.1665604E-2</c:v>
                </c:pt>
                <c:pt idx="20">
                  <c:v>2.1046331000000001E-2</c:v>
                </c:pt>
                <c:pt idx="21">
                  <c:v>1.6878157000000001E-2</c:v>
                </c:pt>
                <c:pt idx="22">
                  <c:v>1.1786059999999999E-2</c:v>
                </c:pt>
                <c:pt idx="23">
                  <c:v>6.5702249999999999E-3</c:v>
                </c:pt>
              </c:numCache>
            </c:numRef>
          </c:val>
          <c:smooth val="0"/>
        </c:ser>
        <c:ser>
          <c:idx val="1"/>
          <c:order val="1"/>
          <c:tx>
            <c:v>Northbound</c:v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Hourly_Distribution!$A$2:$A$25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Hourly_Distribution!$C$2:$C$25</c:f>
              <c:numCache>
                <c:formatCode>General</c:formatCode>
                <c:ptCount val="24"/>
                <c:pt idx="0">
                  <c:v>1.0775498999999999E-2</c:v>
                </c:pt>
                <c:pt idx="1">
                  <c:v>5.890373E-3</c:v>
                </c:pt>
                <c:pt idx="2">
                  <c:v>3.8535169999999999E-3</c:v>
                </c:pt>
                <c:pt idx="3">
                  <c:v>3.4994549999999998E-3</c:v>
                </c:pt>
                <c:pt idx="4">
                  <c:v>3.8522109999999999E-3</c:v>
                </c:pt>
                <c:pt idx="5">
                  <c:v>7.2213080000000001E-3</c:v>
                </c:pt>
                <c:pt idx="6">
                  <c:v>1.9683599E-2</c:v>
                </c:pt>
                <c:pt idx="7">
                  <c:v>3.1622303999999997E-2</c:v>
                </c:pt>
                <c:pt idx="8">
                  <c:v>3.4008274999999998E-2</c:v>
                </c:pt>
                <c:pt idx="9">
                  <c:v>3.7594724000000003E-2</c:v>
                </c:pt>
                <c:pt idx="10">
                  <c:v>3.8167636999999997E-2</c:v>
                </c:pt>
                <c:pt idx="11">
                  <c:v>4.2753484000000001E-2</c:v>
                </c:pt>
                <c:pt idx="12">
                  <c:v>4.8322762999999998E-2</c:v>
                </c:pt>
                <c:pt idx="13">
                  <c:v>5.4718445999999997E-2</c:v>
                </c:pt>
                <c:pt idx="14">
                  <c:v>6.3818199000000006E-2</c:v>
                </c:pt>
                <c:pt idx="15">
                  <c:v>8.8184425999999996E-2</c:v>
                </c:pt>
                <c:pt idx="16">
                  <c:v>0.113628224</c:v>
                </c:pt>
                <c:pt idx="17">
                  <c:v>0.11172533</c:v>
                </c:pt>
                <c:pt idx="18">
                  <c:v>9.1227570999999993E-2</c:v>
                </c:pt>
                <c:pt idx="19">
                  <c:v>6.0225945000000003E-2</c:v>
                </c:pt>
                <c:pt idx="20">
                  <c:v>4.4802254E-2</c:v>
                </c:pt>
                <c:pt idx="21">
                  <c:v>3.6891502E-2</c:v>
                </c:pt>
                <c:pt idx="22">
                  <c:v>2.7675203999999998E-2</c:v>
                </c:pt>
                <c:pt idx="23">
                  <c:v>1.985775E-2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7546792"/>
        <c:axId val="507555416"/>
      </c:lineChart>
      <c:catAx>
        <c:axId val="50754679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Hours </a:t>
                </a:r>
              </a:p>
            </c:rich>
          </c:tx>
          <c:layout>
            <c:manualLayout>
              <c:xMode val="edge"/>
              <c:yMode val="edge"/>
              <c:x val="0.48533379473098998"/>
              <c:y val="0.798128313004991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555416"/>
        <c:crosses val="autoZero"/>
        <c:auto val="1"/>
        <c:lblAlgn val="ctr"/>
        <c:lblOffset val="100"/>
        <c:noMultiLvlLbl val="0"/>
      </c:catAx>
      <c:valAx>
        <c:axId val="50755541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 Distribution</a:t>
                </a:r>
              </a:p>
            </c:rich>
          </c:tx>
          <c:layout>
            <c:manualLayout>
              <c:xMode val="edge"/>
              <c:yMode val="edge"/>
              <c:x val="1.7267429107384633E-2"/>
              <c:y val="0.257258697442231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546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Hourly Parameters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9536209659186"/>
          <c:y val="0.104434303194286"/>
          <c:w val="0.83144629744315668"/>
          <c:h val="0.738252878722701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Hourly_Parameters!$B$1</c:f>
              <c:strCache>
                <c:ptCount val="1"/>
                <c:pt idx="0">
                  <c:v>Old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Hourly_Parameters!$A$2:$A$25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Hourly_Parameters!$B$2:$B$25</c:f>
              <c:numCache>
                <c:formatCode>General</c:formatCode>
                <c:ptCount val="24"/>
                <c:pt idx="0">
                  <c:v>-3</c:v>
                </c:pt>
                <c:pt idx="1">
                  <c:v>-3</c:v>
                </c:pt>
                <c:pt idx="2">
                  <c:v>-3</c:v>
                </c:pt>
                <c:pt idx="3">
                  <c:v>-3</c:v>
                </c:pt>
                <c:pt idx="4">
                  <c:v>-3</c:v>
                </c:pt>
                <c:pt idx="5">
                  <c:v>-3</c:v>
                </c:pt>
                <c:pt idx="6">
                  <c:v>-3</c:v>
                </c:pt>
                <c:pt idx="7">
                  <c:v>-1.65</c:v>
                </c:pt>
                <c:pt idx="8">
                  <c:v>-1.65</c:v>
                </c:pt>
                <c:pt idx="9">
                  <c:v>-1.65</c:v>
                </c:pt>
                <c:pt idx="10">
                  <c:v>-2.25</c:v>
                </c:pt>
                <c:pt idx="11">
                  <c:v>-2.25</c:v>
                </c:pt>
                <c:pt idx="12">
                  <c:v>-2.25</c:v>
                </c:pt>
                <c:pt idx="13">
                  <c:v>-2.25</c:v>
                </c:pt>
                <c:pt idx="14">
                  <c:v>-2.25</c:v>
                </c:pt>
                <c:pt idx="15">
                  <c:v>-1.65</c:v>
                </c:pt>
                <c:pt idx="16">
                  <c:v>-1.65</c:v>
                </c:pt>
                <c:pt idx="17">
                  <c:v>-1.65</c:v>
                </c:pt>
                <c:pt idx="18">
                  <c:v>-3</c:v>
                </c:pt>
                <c:pt idx="19">
                  <c:v>-3</c:v>
                </c:pt>
                <c:pt idx="20">
                  <c:v>-3</c:v>
                </c:pt>
                <c:pt idx="21">
                  <c:v>-3</c:v>
                </c:pt>
                <c:pt idx="22">
                  <c:v>-3</c:v>
                </c:pt>
                <c:pt idx="23">
                  <c:v>-3</c:v>
                </c:pt>
              </c:numCache>
            </c:numRef>
          </c:val>
        </c:ser>
        <c:ser>
          <c:idx val="1"/>
          <c:order val="1"/>
          <c:tx>
            <c:strRef>
              <c:f>Hourly_Parameters!$C$1</c:f>
              <c:strCache>
                <c:ptCount val="1"/>
                <c:pt idx="0">
                  <c:v>New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Hourly_Parameters!$A$2:$A$25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Hourly_Parameters!$C$2:$C$25</c:f>
              <c:numCache>
                <c:formatCode>General</c:formatCode>
                <c:ptCount val="24"/>
                <c:pt idx="0">
                  <c:v>-2.6807889839999999</c:v>
                </c:pt>
                <c:pt idx="1">
                  <c:v>-2.6807889839999999</c:v>
                </c:pt>
                <c:pt idx="2">
                  <c:v>-2.6807889839999999</c:v>
                </c:pt>
                <c:pt idx="3">
                  <c:v>-2.6807889839999999</c:v>
                </c:pt>
                <c:pt idx="4">
                  <c:v>-2.6807889839999999</c:v>
                </c:pt>
                <c:pt idx="5">
                  <c:v>-2.6807889839999999</c:v>
                </c:pt>
                <c:pt idx="6">
                  <c:v>-2.032730516</c:v>
                </c:pt>
                <c:pt idx="7">
                  <c:v>-1.1927305159999999</c:v>
                </c:pt>
                <c:pt idx="8">
                  <c:v>-1.1927305159999999</c:v>
                </c:pt>
                <c:pt idx="9">
                  <c:v>-1.1927305159999999</c:v>
                </c:pt>
                <c:pt idx="10">
                  <c:v>-2.032730516</c:v>
                </c:pt>
                <c:pt idx="11">
                  <c:v>-1.6407305160000001</c:v>
                </c:pt>
                <c:pt idx="12">
                  <c:v>-1.6407305160000001</c:v>
                </c:pt>
                <c:pt idx="13">
                  <c:v>-1.6407305160000001</c:v>
                </c:pt>
                <c:pt idx="14">
                  <c:v>-2.032730516</c:v>
                </c:pt>
                <c:pt idx="15">
                  <c:v>-1.1927305159999999</c:v>
                </c:pt>
                <c:pt idx="16">
                  <c:v>-1.1927305159999999</c:v>
                </c:pt>
                <c:pt idx="17">
                  <c:v>-1.1927305159999999</c:v>
                </c:pt>
                <c:pt idx="18">
                  <c:v>-2.032730516</c:v>
                </c:pt>
                <c:pt idx="19">
                  <c:v>-2.6807889839999999</c:v>
                </c:pt>
                <c:pt idx="20">
                  <c:v>-2.6807889839999999</c:v>
                </c:pt>
                <c:pt idx="21">
                  <c:v>-2.6807889839999999</c:v>
                </c:pt>
                <c:pt idx="22">
                  <c:v>-2.6807889839999999</c:v>
                </c:pt>
                <c:pt idx="23">
                  <c:v>-2.6807889839999999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19130552"/>
        <c:axId val="319131728"/>
      </c:barChart>
      <c:catAx>
        <c:axId val="319130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Hours</a:t>
                </a:r>
              </a:p>
            </c:rich>
          </c:tx>
          <c:layout>
            <c:manualLayout>
              <c:xMode val="edge"/>
              <c:yMode val="edge"/>
              <c:x val="0.37592330081281444"/>
              <c:y val="0.913834282619434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131728"/>
        <c:crossesAt val="-4"/>
        <c:auto val="1"/>
        <c:lblAlgn val="ctr"/>
        <c:lblOffset val="100"/>
        <c:noMultiLvlLbl val="0"/>
      </c:catAx>
      <c:valAx>
        <c:axId val="319131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Parameter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130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824326383359383"/>
          <c:y val="0.21099078767173107"/>
          <c:w val="0.15534940696709432"/>
          <c:h val="8.59797287243856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Hourly Distribution</a:t>
            </a:r>
          </a:p>
        </c:rich>
      </c:tx>
      <c:layout>
        <c:manualLayout>
          <c:xMode val="edge"/>
          <c:yMode val="edge"/>
          <c:x val="0.40648268303054297"/>
          <c:y val="3.614457831325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00550799925943"/>
          <c:y val="0.1493781921685465"/>
          <c:w val="0.82006036200869081"/>
          <c:h val="0.68729938107398736"/>
        </c:manualLayout>
      </c:layout>
      <c:lineChart>
        <c:grouping val="standard"/>
        <c:varyColors val="0"/>
        <c:ser>
          <c:idx val="0"/>
          <c:order val="0"/>
          <c:tx>
            <c:v>SB - AADT</c:v>
          </c:tx>
          <c:spPr>
            <a:ln w="22225" cap="rnd">
              <a:solidFill>
                <a:schemeClr val="accent1">
                  <a:lumMod val="75000"/>
                </a:schemeClr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Hourly_Distribution!$A$2:$A$25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Hourly_Distribution!$B$2:$B$25</c:f>
              <c:numCache>
                <c:formatCode>General</c:formatCode>
                <c:ptCount val="24"/>
                <c:pt idx="0">
                  <c:v>3.6830970000000002E-3</c:v>
                </c:pt>
                <c:pt idx="1">
                  <c:v>2.5089880000000002E-3</c:v>
                </c:pt>
                <c:pt idx="2">
                  <c:v>2.1244200000000001E-3</c:v>
                </c:pt>
                <c:pt idx="3">
                  <c:v>3.6966199999999999E-3</c:v>
                </c:pt>
                <c:pt idx="4">
                  <c:v>9.3032559999999993E-3</c:v>
                </c:pt>
                <c:pt idx="5">
                  <c:v>3.1826087000000003E-2</c:v>
                </c:pt>
                <c:pt idx="6">
                  <c:v>9.0633703999999995E-2</c:v>
                </c:pt>
                <c:pt idx="7">
                  <c:v>0.104635625</c:v>
                </c:pt>
                <c:pt idx="8">
                  <c:v>9.6561570999999999E-2</c:v>
                </c:pt>
                <c:pt idx="9">
                  <c:v>7.4382278999999996E-2</c:v>
                </c:pt>
                <c:pt idx="10">
                  <c:v>6.4167779999999994E-2</c:v>
                </c:pt>
                <c:pt idx="11">
                  <c:v>6.1189687E-2</c:v>
                </c:pt>
                <c:pt idx="12">
                  <c:v>5.7894769999999998E-2</c:v>
                </c:pt>
                <c:pt idx="13">
                  <c:v>5.1975215999999998E-2</c:v>
                </c:pt>
                <c:pt idx="14">
                  <c:v>5.1470246999999997E-2</c:v>
                </c:pt>
                <c:pt idx="15">
                  <c:v>5.2849314000000001E-2</c:v>
                </c:pt>
                <c:pt idx="16">
                  <c:v>5.2996128000000003E-2</c:v>
                </c:pt>
                <c:pt idx="17">
                  <c:v>5.398468E-2</c:v>
                </c:pt>
                <c:pt idx="18">
                  <c:v>4.6170152999999998E-2</c:v>
                </c:pt>
                <c:pt idx="19">
                  <c:v>3.1665604E-2</c:v>
                </c:pt>
                <c:pt idx="20">
                  <c:v>2.1046331000000001E-2</c:v>
                </c:pt>
                <c:pt idx="21">
                  <c:v>1.6878157000000001E-2</c:v>
                </c:pt>
                <c:pt idx="22">
                  <c:v>1.1786059999999999E-2</c:v>
                </c:pt>
                <c:pt idx="23">
                  <c:v>6.5702249999999999E-3</c:v>
                </c:pt>
              </c:numCache>
            </c:numRef>
          </c:val>
          <c:smooth val="0"/>
        </c:ser>
        <c:ser>
          <c:idx val="1"/>
          <c:order val="1"/>
          <c:tx>
            <c:v>NB - AADT</c:v>
          </c:tx>
          <c:spPr>
            <a:ln w="22225" cap="rnd">
              <a:solidFill>
                <a:schemeClr val="accent2">
                  <a:lumMod val="75000"/>
                </a:schemeClr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Hourly_Distribution!$A$2:$A$25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Hourly_Distribution!$C$2:$C$25</c:f>
              <c:numCache>
                <c:formatCode>General</c:formatCode>
                <c:ptCount val="24"/>
                <c:pt idx="0">
                  <c:v>1.0775498999999999E-2</c:v>
                </c:pt>
                <c:pt idx="1">
                  <c:v>5.890373E-3</c:v>
                </c:pt>
                <c:pt idx="2">
                  <c:v>3.8535169999999999E-3</c:v>
                </c:pt>
                <c:pt idx="3">
                  <c:v>3.4994549999999998E-3</c:v>
                </c:pt>
                <c:pt idx="4">
                  <c:v>3.8522109999999999E-3</c:v>
                </c:pt>
                <c:pt idx="5">
                  <c:v>7.2213080000000001E-3</c:v>
                </c:pt>
                <c:pt idx="6">
                  <c:v>1.9683599E-2</c:v>
                </c:pt>
                <c:pt idx="7">
                  <c:v>3.1622303999999997E-2</c:v>
                </c:pt>
                <c:pt idx="8">
                  <c:v>3.4008274999999998E-2</c:v>
                </c:pt>
                <c:pt idx="9">
                  <c:v>3.7594724000000003E-2</c:v>
                </c:pt>
                <c:pt idx="10">
                  <c:v>3.8167636999999997E-2</c:v>
                </c:pt>
                <c:pt idx="11">
                  <c:v>4.2753484000000001E-2</c:v>
                </c:pt>
                <c:pt idx="12">
                  <c:v>4.8322762999999998E-2</c:v>
                </c:pt>
                <c:pt idx="13">
                  <c:v>5.4718445999999997E-2</c:v>
                </c:pt>
                <c:pt idx="14">
                  <c:v>6.3818199000000006E-2</c:v>
                </c:pt>
                <c:pt idx="15">
                  <c:v>8.8184425999999996E-2</c:v>
                </c:pt>
                <c:pt idx="16">
                  <c:v>0.113628224</c:v>
                </c:pt>
                <c:pt idx="17">
                  <c:v>0.11172533</c:v>
                </c:pt>
                <c:pt idx="18">
                  <c:v>9.1227570999999993E-2</c:v>
                </c:pt>
                <c:pt idx="19">
                  <c:v>6.0225945000000003E-2</c:v>
                </c:pt>
                <c:pt idx="20">
                  <c:v>4.4802254E-2</c:v>
                </c:pt>
                <c:pt idx="21">
                  <c:v>3.6891502E-2</c:v>
                </c:pt>
                <c:pt idx="22">
                  <c:v>2.7675203999999998E-2</c:v>
                </c:pt>
                <c:pt idx="23">
                  <c:v>1.985775E-2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Hourly_Distribution!$D$1</c:f>
              <c:strCache>
                <c:ptCount val="1"/>
                <c:pt idx="0">
                  <c:v>SB - AAWDT</c:v>
                </c:pt>
              </c:strCache>
            </c:strRef>
          </c:tx>
          <c:spPr>
            <a:ln w="22225" cap="rnd"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Hourly_Distribution!$D$2:$D$25</c:f>
              <c:numCache>
                <c:formatCode>General</c:formatCode>
                <c:ptCount val="24"/>
                <c:pt idx="0">
                  <c:v>2.6599578239851103E-3</c:v>
                </c:pt>
                <c:pt idx="1">
                  <c:v>1.9318885759747602E-3</c:v>
                </c:pt>
                <c:pt idx="2">
                  <c:v>1.7794068988775888E-3</c:v>
                </c:pt>
                <c:pt idx="3">
                  <c:v>3.6115953537590988E-3</c:v>
                </c:pt>
                <c:pt idx="4">
                  <c:v>1.0023296294128972E-2</c:v>
                </c:pt>
                <c:pt idx="5">
                  <c:v>3.6732342406455343E-2</c:v>
                </c:pt>
                <c:pt idx="6">
                  <c:v>0.10853848685657363</c:v>
                </c:pt>
                <c:pt idx="7">
                  <c:v>0.12440002575308026</c:v>
                </c:pt>
                <c:pt idx="8">
                  <c:v>0.11015923929538271</c:v>
                </c:pt>
                <c:pt idx="9">
                  <c:v>7.7560481332808934E-2</c:v>
                </c:pt>
                <c:pt idx="10">
                  <c:v>6.0517572604874587E-2</c:v>
                </c:pt>
                <c:pt idx="11">
                  <c:v>5.3710135663914256E-2</c:v>
                </c:pt>
                <c:pt idx="12">
                  <c:v>4.9092485955086571E-2</c:v>
                </c:pt>
                <c:pt idx="13">
                  <c:v>4.537924248154114E-2</c:v>
                </c:pt>
                <c:pt idx="14">
                  <c:v>4.6893369370413274E-2</c:v>
                </c:pt>
                <c:pt idx="15">
                  <c:v>4.8342937562681862E-2</c:v>
                </c:pt>
                <c:pt idx="16">
                  <c:v>4.8383845535236641E-2</c:v>
                </c:pt>
                <c:pt idx="17">
                  <c:v>5.0559026424375368E-2</c:v>
                </c:pt>
                <c:pt idx="18">
                  <c:v>4.2552988692725051E-2</c:v>
                </c:pt>
                <c:pt idx="19">
                  <c:v>2.8419862416021218E-2</c:v>
                </c:pt>
                <c:pt idx="20">
                  <c:v>1.8669842712796016E-2</c:v>
                </c:pt>
                <c:pt idx="21">
                  <c:v>1.4626811691412014E-2</c:v>
                </c:pt>
                <c:pt idx="22">
                  <c:v>9.9328962989869499E-3</c:v>
                </c:pt>
                <c:pt idx="23">
                  <c:v>5.5222619989087288E-3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Hourly_Distribution!$E$1</c:f>
              <c:strCache>
                <c:ptCount val="1"/>
                <c:pt idx="0">
                  <c:v>NB - AAWDT</c:v>
                </c:pt>
              </c:strCache>
            </c:strRef>
          </c:tx>
          <c:spPr>
            <a:ln w="22225" cap="rnd">
              <a:solidFill>
                <a:schemeClr val="accent2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Hourly_Distribution!$E$2:$E$25</c:f>
              <c:numCache>
                <c:formatCode>General</c:formatCode>
                <c:ptCount val="24"/>
                <c:pt idx="0">
                  <c:v>8.1155603693228266E-3</c:v>
                </c:pt>
                <c:pt idx="1">
                  <c:v>4.1934008084615641E-3</c:v>
                </c:pt>
                <c:pt idx="2">
                  <c:v>2.592016735737081E-3</c:v>
                </c:pt>
                <c:pt idx="3">
                  <c:v>2.3503172903332741E-3</c:v>
                </c:pt>
                <c:pt idx="4">
                  <c:v>3.4940396605805538E-3</c:v>
                </c:pt>
                <c:pt idx="5">
                  <c:v>7.2973809697023046E-3</c:v>
                </c:pt>
                <c:pt idx="6">
                  <c:v>2.1132767894593538E-2</c:v>
                </c:pt>
                <c:pt idx="7">
                  <c:v>3.3713956626951959E-2</c:v>
                </c:pt>
                <c:pt idx="8">
                  <c:v>3.4927417127434732E-2</c:v>
                </c:pt>
                <c:pt idx="9">
                  <c:v>3.6643861843293712E-2</c:v>
                </c:pt>
                <c:pt idx="10">
                  <c:v>3.5373334947100279E-2</c:v>
                </c:pt>
                <c:pt idx="11">
                  <c:v>3.8638050602955366E-2</c:v>
                </c:pt>
                <c:pt idx="12">
                  <c:v>4.4768825474479544E-2</c:v>
                </c:pt>
                <c:pt idx="13">
                  <c:v>5.0585253265230501E-2</c:v>
                </c:pt>
                <c:pt idx="14">
                  <c:v>6.1866973520224966E-2</c:v>
                </c:pt>
                <c:pt idx="15">
                  <c:v>9.0575590590572019E-2</c:v>
                </c:pt>
                <c:pt idx="16">
                  <c:v>0.12347843708776486</c:v>
                </c:pt>
                <c:pt idx="17">
                  <c:v>0.12252996673779165</c:v>
                </c:pt>
                <c:pt idx="18">
                  <c:v>9.6337591310933668E-2</c:v>
                </c:pt>
                <c:pt idx="19">
                  <c:v>6.0174705578730614E-2</c:v>
                </c:pt>
                <c:pt idx="20">
                  <c:v>4.3090296327111755E-2</c:v>
                </c:pt>
                <c:pt idx="21">
                  <c:v>3.4998596953220218E-2</c:v>
                </c:pt>
                <c:pt idx="22">
                  <c:v>2.5192536562499958E-2</c:v>
                </c:pt>
                <c:pt idx="23">
                  <c:v>1.7929121714973052E-2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6217456"/>
        <c:axId val="464726576"/>
      </c:lineChart>
      <c:catAx>
        <c:axId val="5062174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Hours </a:t>
                </a:r>
              </a:p>
            </c:rich>
          </c:tx>
          <c:layout>
            <c:manualLayout>
              <c:xMode val="edge"/>
              <c:yMode val="edge"/>
              <c:x val="0.48533379473098998"/>
              <c:y val="0.798128313004991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726576"/>
        <c:crosses val="autoZero"/>
        <c:auto val="1"/>
        <c:lblAlgn val="ctr"/>
        <c:lblOffset val="100"/>
        <c:noMultiLvlLbl val="0"/>
      </c:catAx>
      <c:valAx>
        <c:axId val="4647265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 Distribution</a:t>
                </a:r>
              </a:p>
            </c:rich>
          </c:tx>
          <c:layout>
            <c:manualLayout>
              <c:xMode val="edge"/>
              <c:yMode val="edge"/>
              <c:x val="1.7267429107384633E-2"/>
              <c:y val="0.257258697442231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21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Sugarwood</a:t>
            </a:r>
            <a:r>
              <a:rPr lang="en-US" baseline="0"/>
              <a:t> Distribution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4"/>
          <c:order val="0"/>
          <c:tx>
            <c:v>NE - AAWDT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yVal>
            <c:numRef>
              <c:f>Sugarwood!$K$3:$K$26</c:f>
              <c:numCache>
                <c:formatCode>#,##0</c:formatCode>
                <c:ptCount val="24"/>
                <c:pt idx="0">
                  <c:v>250.6</c:v>
                </c:pt>
                <c:pt idx="1">
                  <c:v>126.2</c:v>
                </c:pt>
                <c:pt idx="2">
                  <c:v>79</c:v>
                </c:pt>
                <c:pt idx="3">
                  <c:v>73</c:v>
                </c:pt>
                <c:pt idx="4">
                  <c:v>112</c:v>
                </c:pt>
                <c:pt idx="5">
                  <c:v>234</c:v>
                </c:pt>
                <c:pt idx="6">
                  <c:v>683</c:v>
                </c:pt>
                <c:pt idx="7">
                  <c:v>1132.5999999999999</c:v>
                </c:pt>
                <c:pt idx="8">
                  <c:v>1100.2</c:v>
                </c:pt>
                <c:pt idx="9">
                  <c:v>1123.5999999999999</c:v>
                </c:pt>
                <c:pt idx="10">
                  <c:v>1076.8</c:v>
                </c:pt>
                <c:pt idx="11">
                  <c:v>1149.2</c:v>
                </c:pt>
                <c:pt idx="12">
                  <c:v>1334.4</c:v>
                </c:pt>
                <c:pt idx="13">
                  <c:v>1533.2</c:v>
                </c:pt>
                <c:pt idx="14">
                  <c:v>1897.8</c:v>
                </c:pt>
                <c:pt idx="15">
                  <c:v>2783</c:v>
                </c:pt>
                <c:pt idx="16">
                  <c:v>3684.4</c:v>
                </c:pt>
                <c:pt idx="17">
                  <c:v>3830.8</c:v>
                </c:pt>
                <c:pt idx="18">
                  <c:v>3052.4</c:v>
                </c:pt>
                <c:pt idx="19">
                  <c:v>1830.6</c:v>
                </c:pt>
                <c:pt idx="20">
                  <c:v>1326</c:v>
                </c:pt>
                <c:pt idx="21">
                  <c:v>1064.2</c:v>
                </c:pt>
                <c:pt idx="22">
                  <c:v>741.6</c:v>
                </c:pt>
                <c:pt idx="23">
                  <c:v>537.4</c:v>
                </c:pt>
              </c:numCache>
            </c:numRef>
          </c:yVal>
          <c:smooth val="0"/>
        </c:ser>
        <c:ser>
          <c:idx val="5"/>
          <c:order val="1"/>
          <c:tx>
            <c:v>SW - AAWDT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yVal>
            <c:numRef>
              <c:f>Sugarwood!$W$3:$W$26</c:f>
              <c:numCache>
                <c:formatCode>#,##0</c:formatCode>
                <c:ptCount val="24"/>
                <c:pt idx="0">
                  <c:v>80.8</c:v>
                </c:pt>
                <c:pt idx="1">
                  <c:v>62.6</c:v>
                </c:pt>
                <c:pt idx="2">
                  <c:v>56.4</c:v>
                </c:pt>
                <c:pt idx="3">
                  <c:v>121.6</c:v>
                </c:pt>
                <c:pt idx="4">
                  <c:v>326.2</c:v>
                </c:pt>
                <c:pt idx="5">
                  <c:v>1188</c:v>
                </c:pt>
                <c:pt idx="6">
                  <c:v>3405.4</c:v>
                </c:pt>
                <c:pt idx="7">
                  <c:v>3744.4</c:v>
                </c:pt>
                <c:pt idx="8">
                  <c:v>3312.2</c:v>
                </c:pt>
                <c:pt idx="9">
                  <c:v>2407.6</c:v>
                </c:pt>
                <c:pt idx="10">
                  <c:v>1898.4</c:v>
                </c:pt>
                <c:pt idx="11">
                  <c:v>1684.4</c:v>
                </c:pt>
                <c:pt idx="12">
                  <c:v>1531.8</c:v>
                </c:pt>
                <c:pt idx="13">
                  <c:v>1413</c:v>
                </c:pt>
                <c:pt idx="14">
                  <c:v>1489</c:v>
                </c:pt>
                <c:pt idx="15">
                  <c:v>1594.8</c:v>
                </c:pt>
                <c:pt idx="16">
                  <c:v>1590.6</c:v>
                </c:pt>
                <c:pt idx="17">
                  <c:v>1698</c:v>
                </c:pt>
                <c:pt idx="18">
                  <c:v>1402.2</c:v>
                </c:pt>
                <c:pt idx="19">
                  <c:v>907.6</c:v>
                </c:pt>
                <c:pt idx="20">
                  <c:v>596</c:v>
                </c:pt>
                <c:pt idx="21">
                  <c:v>447.6</c:v>
                </c:pt>
                <c:pt idx="22">
                  <c:v>305.2</c:v>
                </c:pt>
                <c:pt idx="23">
                  <c:v>169</c:v>
                </c:pt>
              </c:numCache>
            </c:numRef>
          </c:yVal>
          <c:smooth val="0"/>
        </c:ser>
        <c:ser>
          <c:idx val="0"/>
          <c:order val="2"/>
          <c:tx>
            <c:strRef>
              <c:f>Sugarwood!$X$2</c:f>
              <c:strCache>
                <c:ptCount val="1"/>
                <c:pt idx="0">
                  <c:v>SW 2020 Model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Sugarwood!$X$3:$X$26</c:f>
              <c:numCache>
                <c:formatCode>_(* #,##0_);_(* \(#,##0\);_(* "-"??_);_(@_)</c:formatCode>
                <c:ptCount val="24"/>
                <c:pt idx="0">
                  <c:v>76</c:v>
                </c:pt>
                <c:pt idx="1">
                  <c:v>55</c:v>
                </c:pt>
                <c:pt idx="2">
                  <c:v>51</c:v>
                </c:pt>
                <c:pt idx="3">
                  <c:v>103</c:v>
                </c:pt>
                <c:pt idx="4">
                  <c:v>286</c:v>
                </c:pt>
                <c:pt idx="5">
                  <c:v>1047</c:v>
                </c:pt>
                <c:pt idx="6">
                  <c:v>3094</c:v>
                </c:pt>
                <c:pt idx="7">
                  <c:v>3546</c:v>
                </c:pt>
                <c:pt idx="8">
                  <c:v>3141</c:v>
                </c:pt>
                <c:pt idx="9">
                  <c:v>2211</c:v>
                </c:pt>
                <c:pt idx="10">
                  <c:v>1725</c:v>
                </c:pt>
                <c:pt idx="11">
                  <c:v>1531</c:v>
                </c:pt>
                <c:pt idx="12">
                  <c:v>1400</c:v>
                </c:pt>
                <c:pt idx="13">
                  <c:v>1294</c:v>
                </c:pt>
                <c:pt idx="14">
                  <c:v>1337</c:v>
                </c:pt>
                <c:pt idx="15">
                  <c:v>1378</c:v>
                </c:pt>
                <c:pt idx="16">
                  <c:v>1379</c:v>
                </c:pt>
                <c:pt idx="17">
                  <c:v>1442</c:v>
                </c:pt>
                <c:pt idx="18">
                  <c:v>1213</c:v>
                </c:pt>
                <c:pt idx="19">
                  <c:v>810</c:v>
                </c:pt>
                <c:pt idx="20">
                  <c:v>532</c:v>
                </c:pt>
                <c:pt idx="21">
                  <c:v>417</c:v>
                </c:pt>
                <c:pt idx="22">
                  <c:v>284</c:v>
                </c:pt>
                <c:pt idx="23">
                  <c:v>157</c:v>
                </c:pt>
              </c:numCache>
            </c:numRef>
          </c:yVal>
          <c:smooth val="0"/>
        </c:ser>
        <c:ser>
          <c:idx val="1"/>
          <c:order val="3"/>
          <c:tx>
            <c:strRef>
              <c:f>Sugarwood!$L$2</c:f>
              <c:strCache>
                <c:ptCount val="1"/>
                <c:pt idx="0">
                  <c:v>NE 2020 Model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Sugarwood!$L$3:$L$26</c:f>
              <c:numCache>
                <c:formatCode>#,##0</c:formatCode>
                <c:ptCount val="24"/>
                <c:pt idx="0">
                  <c:v>231</c:v>
                </c:pt>
                <c:pt idx="1">
                  <c:v>120</c:v>
                </c:pt>
                <c:pt idx="2">
                  <c:v>74</c:v>
                </c:pt>
                <c:pt idx="3">
                  <c:v>67</c:v>
                </c:pt>
                <c:pt idx="4">
                  <c:v>100</c:v>
                </c:pt>
                <c:pt idx="5">
                  <c:v>208</c:v>
                </c:pt>
                <c:pt idx="6">
                  <c:v>603</c:v>
                </c:pt>
                <c:pt idx="7">
                  <c:v>962</c:v>
                </c:pt>
                <c:pt idx="8">
                  <c:v>996</c:v>
                </c:pt>
                <c:pt idx="9">
                  <c:v>1045</c:v>
                </c:pt>
                <c:pt idx="10">
                  <c:v>1009</c:v>
                </c:pt>
                <c:pt idx="11">
                  <c:v>1102</c:v>
                </c:pt>
                <c:pt idx="12">
                  <c:v>1277</c:v>
                </c:pt>
                <c:pt idx="13">
                  <c:v>1443</c:v>
                </c:pt>
                <c:pt idx="14">
                  <c:v>1764</c:v>
                </c:pt>
                <c:pt idx="15">
                  <c:v>2583</c:v>
                </c:pt>
                <c:pt idx="16">
                  <c:v>3521</c:v>
                </c:pt>
                <c:pt idx="17">
                  <c:v>3494</c:v>
                </c:pt>
                <c:pt idx="18">
                  <c:v>2747</c:v>
                </c:pt>
                <c:pt idx="19">
                  <c:v>1716</c:v>
                </c:pt>
                <c:pt idx="20">
                  <c:v>1229</c:v>
                </c:pt>
                <c:pt idx="21">
                  <c:v>998</c:v>
                </c:pt>
                <c:pt idx="22">
                  <c:v>719</c:v>
                </c:pt>
                <c:pt idx="23">
                  <c:v>511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6211184"/>
        <c:axId val="506211576"/>
      </c:scatterChart>
      <c:valAx>
        <c:axId val="506211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211576"/>
        <c:crosses val="autoZero"/>
        <c:crossBetween val="midCat"/>
      </c:valAx>
      <c:valAx>
        <c:axId val="50621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211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772B5-8FF5-4CAB-B6EB-B979F82E6B20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5E25B-F36B-4E48-BC86-3D184AA5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8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E25B-F36B-4E48-BC86-3D184AA555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5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E25B-F36B-4E48-BC86-3D184AA555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9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E25B-F36B-4E48-BC86-3D184AA5558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9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CBDE-3C06-4536-A62B-A88CD516DAD6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7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F306-8770-47F5-ABA6-52CBE30C387B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82A5-9A7A-43EE-8EA3-D67DA9FE4F01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3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E8A-F441-46C4-8A0B-7EFA6D5886E8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2A6A5-CED4-4D69-A41B-9076552B22CA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4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F28F-C1DB-44F1-A7A0-2F969BBB2DA6}" type="datetime1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D19E-2B1A-46A7-AE28-194EDB57ADED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9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468B-98ED-4153-8FAF-67D229DD8C33}" type="datetime1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0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5D4C-9FB3-4B8A-908C-070C961F9FA0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6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0505-CD49-4974-8CB5-A9B898D51663}" type="datetime1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5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13BA-E290-43A6-98C8-437B9BC159DB}" type="datetime1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6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895E2-6F42-4D29-9F62-8A3FB6A53BEB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5475-2836-4D55-8323-A42641C2D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1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120" y="1727199"/>
            <a:ext cx="9144000" cy="1010603"/>
          </a:xfrm>
        </p:spPr>
        <p:txBody>
          <a:bodyPr/>
          <a:lstStyle/>
          <a:p>
            <a:r>
              <a:rPr lang="en-US" dirty="0" smtClean="0"/>
              <a:t>VETERANS Express Lanes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3360" y="3397466"/>
            <a:ext cx="9144000" cy="508958"/>
          </a:xfrm>
        </p:spPr>
        <p:txBody>
          <a:bodyPr/>
          <a:lstStyle/>
          <a:p>
            <a:r>
              <a:rPr lang="en-US" dirty="0" smtClean="0"/>
              <a:t>July – 19,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6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1040" y="880454"/>
            <a:ext cx="3942080" cy="495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2040 ODME Stats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24" y="1815972"/>
            <a:ext cx="9586791" cy="294157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ODME - Validation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5382-2FA0-49B8-9F01-F91076F5B18A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1206918"/>
            <a:ext cx="9382760" cy="32901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20" y="4593771"/>
            <a:ext cx="7395952" cy="21626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6080" y="2092960"/>
            <a:ext cx="377952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See interactive graphic</a:t>
            </a:r>
            <a:endParaRPr lang="en-US" b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7800" y="622554"/>
            <a:ext cx="10515600" cy="40175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2020 </a:t>
            </a:r>
            <a:r>
              <a:rPr lang="en-US" dirty="0" smtClean="0"/>
              <a:t>ODME “Goodness of Fit”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ODME - Validation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12240" y="3824902"/>
            <a:ext cx="3246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91 – Mainline      71 - Ramps</a:t>
            </a:r>
            <a:endParaRPr 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B349-1181-400A-B48F-5D9F698734D6}" type="datetime1">
              <a:rPr lang="en-US" smtClean="0"/>
              <a:t>8/1/2017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84" y="1118068"/>
            <a:ext cx="3165636" cy="1960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Comparison of ODME Estimated volumes to TEAR and TREND AADTS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ODME - Validation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264" y="714739"/>
            <a:ext cx="7888776" cy="61432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7982-549A-434F-A4D9-434766C2FEC6}" type="datetime1">
              <a:rPr lang="en-US" smtClean="0"/>
              <a:t>8/1/2017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321170"/>
            <a:ext cx="10515600" cy="1180920"/>
          </a:xfrm>
          <a:solidFill>
            <a:schemeClr val="accent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ELTod</a:t>
            </a:r>
            <a:r>
              <a:rPr lang="en-US" dirty="0" smtClean="0">
                <a:solidFill>
                  <a:schemeClr val="bg1"/>
                </a:solidFill>
              </a:rPr>
              <a:t> v2.2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31981"/>
            <a:ext cx="10515600" cy="4891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Section - 2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C6A6-E447-498C-910C-FA1E0188DB7A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56668"/>
            <a:ext cx="10525760" cy="6165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Hourly Distributions </a:t>
            </a:r>
            <a:r>
              <a:rPr lang="en-US" dirty="0" smtClean="0"/>
              <a:t>(AADT) </a:t>
            </a:r>
            <a:r>
              <a:rPr lang="en-US" sz="2200" dirty="0" smtClean="0"/>
              <a:t>based </a:t>
            </a:r>
            <a:r>
              <a:rPr lang="en-US" sz="2200" dirty="0" smtClean="0"/>
              <a:t>on March, 2017 counts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584539"/>
              </p:ext>
            </p:extLst>
          </p:nvPr>
        </p:nvGraphicFramePr>
        <p:xfrm>
          <a:off x="1853817" y="1889760"/>
          <a:ext cx="7419579" cy="4372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F7A3-5274-433D-98DC-C3344FDFB869}" type="datetime1">
              <a:rPr lang="en-US" smtClean="0"/>
              <a:t>8/1/2017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7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321170"/>
            <a:ext cx="10515600" cy="1180920"/>
          </a:xfrm>
          <a:solidFill>
            <a:schemeClr val="accent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ELTod</a:t>
            </a:r>
            <a:r>
              <a:rPr lang="en-US" dirty="0" smtClean="0">
                <a:solidFill>
                  <a:schemeClr val="bg1"/>
                </a:solidFill>
              </a:rPr>
              <a:t> v2.2 vs v2.3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31981"/>
            <a:ext cx="10515600" cy="4891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Section - 3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7739-32C4-4EF3-99BC-94D7C67599AB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6" y="987425"/>
            <a:ext cx="3932237" cy="65532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6" y="1874520"/>
            <a:ext cx="9716454" cy="3811588"/>
          </a:xfrm>
        </p:spPr>
        <p:txBody>
          <a:bodyPr/>
          <a:lstStyle/>
          <a:p>
            <a:r>
              <a:rPr lang="en-US" b="1" u="sng" dirty="0" smtClean="0"/>
              <a:t>Input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No impact on the current runs </a:t>
            </a:r>
            <a:r>
              <a:rPr lang="en-US" dirty="0" smtClean="0"/>
              <a:t>but useful for later discussion. Clarification on the Profile numbers (Inconsistency between Toll Plan/ Existing and Profile ramp location between Anderson Rd and Waters Ave).</a:t>
            </a:r>
          </a:p>
          <a:p>
            <a:endParaRPr lang="en-US" dirty="0" smtClean="0"/>
          </a:p>
          <a:p>
            <a:r>
              <a:rPr lang="en-US" b="1" u="sng" dirty="0" smtClean="0"/>
              <a:t>Output Results: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Comparison of ICPP and </a:t>
            </a:r>
            <a:r>
              <a:rPr lang="en-US" dirty="0" err="1" smtClean="0"/>
              <a:t>ELToD</a:t>
            </a:r>
            <a:r>
              <a:rPr lang="en-US" dirty="0" smtClean="0"/>
              <a:t> 2.2 Old Policy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</a:t>
            </a:r>
            <a:r>
              <a:rPr lang="en-US" dirty="0" smtClean="0"/>
              <a:t>of </a:t>
            </a:r>
            <a:r>
              <a:rPr lang="en-US" dirty="0" err="1" smtClean="0"/>
              <a:t>ELToD</a:t>
            </a:r>
            <a:r>
              <a:rPr lang="en-US" dirty="0" smtClean="0"/>
              <a:t> </a:t>
            </a:r>
            <a:r>
              <a:rPr lang="en-US" dirty="0"/>
              <a:t>2.2 Old Policy </a:t>
            </a:r>
            <a:r>
              <a:rPr lang="en-US" dirty="0" smtClean="0"/>
              <a:t>results vs. </a:t>
            </a:r>
            <a:r>
              <a:rPr lang="en-US" dirty="0" err="1"/>
              <a:t>ELToD</a:t>
            </a:r>
            <a:r>
              <a:rPr lang="en-US" dirty="0"/>
              <a:t> </a:t>
            </a:r>
            <a:r>
              <a:rPr lang="en-US" dirty="0" smtClean="0"/>
              <a:t>2.3 New Policy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Old and new policies use same, old hourly 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Old and new policies use different hourly parameters (old and new respectively)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6CFD-603C-417F-ABCE-4CDD75D98924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6" y="987425"/>
            <a:ext cx="3932237" cy="65532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6" y="1874520"/>
            <a:ext cx="9716454" cy="3811588"/>
          </a:xfrm>
        </p:spPr>
        <p:txBody>
          <a:bodyPr/>
          <a:lstStyle/>
          <a:p>
            <a:r>
              <a:rPr lang="en-US" b="1" u="sng" dirty="0" smtClean="0"/>
              <a:t>Input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No impact on the current runs </a:t>
            </a:r>
            <a:r>
              <a:rPr lang="en-US" dirty="0" smtClean="0"/>
              <a:t>but useful for later discussion. Clarification on the Profile numbers (Inconsistency between Toll Plan/ Existing and Profile ramp location between Anderson Rd and Waters Ave).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chemeClr val="bg1">
                    <a:lumMod val="85000"/>
                  </a:schemeClr>
                </a:solidFill>
              </a:rPr>
              <a:t>Output Results: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Comparison of ICPP and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2.2 Old Policy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Comparison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of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2.2 Old Policy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results vs.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2.3 New Policy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Old and new policies use same, old hourly 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Old and new policies use different hourly parameters (old and new respectively)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7687-A69A-4EFD-AEAA-DF02D3C72592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045" y="276225"/>
            <a:ext cx="3932237" cy="655320"/>
          </a:xfrm>
        </p:spPr>
        <p:txBody>
          <a:bodyPr/>
          <a:lstStyle/>
          <a:p>
            <a:r>
              <a:rPr lang="en-US" b="1" u="sng" dirty="0"/>
              <a:t>Input Question: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52488" y="1005288"/>
            <a:ext cx="4856071" cy="30939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No impact on the current runs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403" y="365948"/>
            <a:ext cx="6016316" cy="4449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155"/>
          <a:stretch/>
        </p:blipFill>
        <p:spPr>
          <a:xfrm>
            <a:off x="752018" y="1490357"/>
            <a:ext cx="3811872" cy="3089203"/>
          </a:xfrm>
          <a:prstGeom prst="rect">
            <a:avLst/>
          </a:prstGeom>
          <a:ln w="19050">
            <a:noFill/>
          </a:ln>
        </p:spPr>
      </p:pic>
      <p:sp>
        <p:nvSpPr>
          <p:cNvPr id="8" name="Oval 7"/>
          <p:cNvSpPr/>
          <p:nvPr/>
        </p:nvSpPr>
        <p:spPr>
          <a:xfrm rot="20061721">
            <a:off x="3876006" y="2679447"/>
            <a:ext cx="527004" cy="278289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871767">
            <a:off x="3042967" y="2686497"/>
            <a:ext cx="496733" cy="29437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3515244">
            <a:off x="9502264" y="2007218"/>
            <a:ext cx="640080" cy="47000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2325353">
            <a:off x="3934909" y="3082178"/>
            <a:ext cx="465058" cy="250032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9798213">
            <a:off x="3084662" y="3061858"/>
            <a:ext cx="465058" cy="250032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989350">
            <a:off x="8916456" y="1546410"/>
            <a:ext cx="646317" cy="446012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9482258" y="2759481"/>
            <a:ext cx="646317" cy="446012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0" idx="4"/>
          </p:cNvCxnSpPr>
          <p:nvPr/>
        </p:nvCxnSpPr>
        <p:spPr>
          <a:xfrm flipV="1">
            <a:off x="4437273" y="2364705"/>
            <a:ext cx="5184471" cy="14728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V="1">
            <a:off x="4245698" y="2682992"/>
            <a:ext cx="4579347" cy="426712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4"/>
          </p:cNvCxnSpPr>
          <p:nvPr/>
        </p:nvCxnSpPr>
        <p:spPr>
          <a:xfrm flipV="1">
            <a:off x="8825046" y="1956114"/>
            <a:ext cx="292603" cy="732636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4" idx="4"/>
          </p:cNvCxnSpPr>
          <p:nvPr/>
        </p:nvCxnSpPr>
        <p:spPr>
          <a:xfrm>
            <a:off x="8825046" y="2682992"/>
            <a:ext cx="757365" cy="299496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412621" y="2501437"/>
            <a:ext cx="1024652" cy="196989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6"/>
          </p:cNvCxnSpPr>
          <p:nvPr/>
        </p:nvCxnSpPr>
        <p:spPr>
          <a:xfrm flipV="1">
            <a:off x="4377067" y="2501437"/>
            <a:ext cx="60206" cy="203142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48" y="5198841"/>
            <a:ext cx="8437883" cy="1451991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8782831" y="5146486"/>
            <a:ext cx="2983407" cy="42424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112,900 – 22,000 + 9,800  = </a:t>
            </a:r>
            <a:r>
              <a:rPr lang="en-US" sz="1400" b="1" dirty="0" smtClean="0">
                <a:solidFill>
                  <a:srgbClr val="FF0000"/>
                </a:solidFill>
              </a:rPr>
              <a:t>100,700 ?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7508240" y="5570734"/>
            <a:ext cx="3647440" cy="446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C9D6-1882-498B-9CE8-5010C7FBD273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18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6" y="987425"/>
            <a:ext cx="3932237" cy="655320"/>
          </a:xfrm>
        </p:spPr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6" y="1874520"/>
            <a:ext cx="9716454" cy="381158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>
                    <a:lumMod val="85000"/>
                  </a:schemeClr>
                </a:solidFill>
              </a:rPr>
              <a:t>Input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No impact on the current runs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but useful for later discussion. Clarification on the Profile numbers (Inconsistency between Toll Plan/ Existing and Profile ramp location between Anderson Rd and Waters Ave).</a:t>
            </a:r>
          </a:p>
          <a:p>
            <a:endParaRPr lang="en-US" dirty="0" smtClean="0"/>
          </a:p>
          <a:p>
            <a:r>
              <a:rPr lang="en-US" b="1" u="sng" dirty="0" smtClean="0"/>
              <a:t>Output Results: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Comparison of ICPP and </a:t>
            </a:r>
            <a:r>
              <a:rPr lang="en-US" dirty="0" err="1" smtClean="0"/>
              <a:t>ELToD</a:t>
            </a:r>
            <a:r>
              <a:rPr lang="en-US" dirty="0" smtClean="0"/>
              <a:t> 2.2 Old Policy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Comparison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of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2.2 Old Policy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results vs.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2.3 New Policy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Old and new policies use same, old hourly 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Old and new policies use different hourly parameters (old and new respectively)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ECAB-B5E3-448F-A254-E301DC799012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1850" y="3321170"/>
            <a:ext cx="10515600" cy="1180920"/>
          </a:xfrm>
          <a:solidFill>
            <a:srgbClr val="7030A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31981"/>
            <a:ext cx="10515600" cy="4891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Section - 1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7E51-B416-4B64-BFE5-8F9277B8EB43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77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8467"/>
            <a:ext cx="10515600" cy="65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ICPP vs. Old Policy </a:t>
            </a:r>
            <a:r>
              <a:rPr lang="en-US" sz="2200" dirty="0" smtClean="0"/>
              <a:t>(LOS-A Pays)</a:t>
            </a:r>
            <a:endParaRPr lang="en-U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49" y="1597079"/>
            <a:ext cx="10152319" cy="463100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049F-6076-4ED0-93F6-7D1D66A90CFA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9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6" y="987425"/>
            <a:ext cx="3932237" cy="655320"/>
          </a:xfrm>
        </p:spPr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6" y="1874520"/>
            <a:ext cx="9716454" cy="381158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>
                    <a:lumMod val="85000"/>
                  </a:schemeClr>
                </a:solidFill>
              </a:rPr>
              <a:t>Input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No impact on the current runs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but useful for later discussion. Clarification on the Profile numbers (Inconsistency between Toll Plan/ Existing and Profile ramp location between Anderson Rd and Waters Ave).</a:t>
            </a:r>
          </a:p>
          <a:p>
            <a:endParaRPr lang="en-US" dirty="0" smtClean="0"/>
          </a:p>
          <a:p>
            <a:r>
              <a:rPr lang="en-US" b="1" u="sng" dirty="0" smtClean="0"/>
              <a:t>Output Results: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Comparison of ICPP and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2.2 Old Policy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</a:t>
            </a:r>
            <a:r>
              <a:rPr lang="en-US" dirty="0" smtClean="0"/>
              <a:t>of </a:t>
            </a:r>
            <a:r>
              <a:rPr lang="en-US" dirty="0" err="1" smtClean="0"/>
              <a:t>ELToD</a:t>
            </a:r>
            <a:r>
              <a:rPr lang="en-US" dirty="0" smtClean="0"/>
              <a:t> </a:t>
            </a:r>
            <a:r>
              <a:rPr lang="en-US" dirty="0"/>
              <a:t>2.2 Old Policy </a:t>
            </a:r>
            <a:r>
              <a:rPr lang="en-US" dirty="0" smtClean="0"/>
              <a:t>results vs. </a:t>
            </a:r>
            <a:r>
              <a:rPr lang="en-US" dirty="0" err="1"/>
              <a:t>ELToD</a:t>
            </a:r>
            <a:r>
              <a:rPr lang="en-US" dirty="0"/>
              <a:t> </a:t>
            </a:r>
            <a:r>
              <a:rPr lang="en-US" dirty="0" smtClean="0"/>
              <a:t>2.3 New Policy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Old and new policies use same, old hourly 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Old and new policies use </a:t>
            </a:r>
            <a:r>
              <a:rPr lang="en-US" dirty="0" smtClean="0"/>
              <a:t>different hourly parameters (old and new respectively)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46AC-3FDA-4760-AD9D-EDE7FEB8B00D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" y="1083892"/>
            <a:ext cx="10515600" cy="5010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Hourly Parameters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046342"/>
              </p:ext>
            </p:extLst>
          </p:nvPr>
        </p:nvGraphicFramePr>
        <p:xfrm>
          <a:off x="1798320" y="1405890"/>
          <a:ext cx="8138160" cy="4812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F1C8-E2C6-4495-86BF-1C44A1E6FA33}" type="datetime1">
              <a:rPr lang="en-US" smtClean="0"/>
              <a:t>8/1/2017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6" y="987425"/>
            <a:ext cx="3932237" cy="655320"/>
          </a:xfrm>
        </p:spPr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6" y="1874520"/>
            <a:ext cx="9716454" cy="381158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>
                    <a:lumMod val="85000"/>
                  </a:schemeClr>
                </a:solidFill>
              </a:rPr>
              <a:t>Input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No impact on the current runs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but useful for later discussion. Clarification on the Profile numbers (Inconsistency between Toll Plan/ Existing and Profile ramp location between Anderson Rd and Waters Ave).</a:t>
            </a:r>
          </a:p>
          <a:p>
            <a:endParaRPr lang="en-US" dirty="0" smtClean="0"/>
          </a:p>
          <a:p>
            <a:r>
              <a:rPr lang="en-US" b="1" u="sng" dirty="0" smtClean="0"/>
              <a:t>Output Results: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Comparison of ICPP and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2.2 Old Policy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</a:t>
            </a:r>
            <a:r>
              <a:rPr lang="en-US" dirty="0" smtClean="0"/>
              <a:t>of </a:t>
            </a:r>
            <a:r>
              <a:rPr lang="en-US" dirty="0" err="1" smtClean="0"/>
              <a:t>ELToD</a:t>
            </a:r>
            <a:r>
              <a:rPr lang="en-US" dirty="0" smtClean="0"/>
              <a:t> </a:t>
            </a:r>
            <a:r>
              <a:rPr lang="en-US" dirty="0"/>
              <a:t>2.2 Old Policy </a:t>
            </a:r>
            <a:r>
              <a:rPr lang="en-US" dirty="0" smtClean="0"/>
              <a:t>results vs. </a:t>
            </a:r>
            <a:r>
              <a:rPr lang="en-US" dirty="0" err="1"/>
              <a:t>ELToD</a:t>
            </a:r>
            <a:r>
              <a:rPr lang="en-US" dirty="0"/>
              <a:t> </a:t>
            </a:r>
            <a:r>
              <a:rPr lang="en-US" dirty="0" smtClean="0"/>
              <a:t>2.3 New Policy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Old and new policies use same, old hourly 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Old and new policies use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different hourly parameters (old and new respectively)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EBE-0E63-467B-AEAE-D1D33B53564E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8467"/>
            <a:ext cx="10515600" cy="65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 </a:t>
            </a:r>
            <a:r>
              <a:rPr lang="en-US" sz="1800" dirty="0" smtClean="0"/>
              <a:t>(LOS-A Pays) </a:t>
            </a:r>
            <a:r>
              <a:rPr lang="en-US" dirty="0" smtClean="0"/>
              <a:t>vs. New Policy </a:t>
            </a:r>
            <a:r>
              <a:rPr lang="en-US" sz="1800" dirty="0" smtClean="0"/>
              <a:t>(LOS-A is Free)</a:t>
            </a: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13" y="1624759"/>
            <a:ext cx="10055516" cy="496908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41AD-7EA7-4467-8A22-DCA9CEB3A648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9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 vs. New Policy </a:t>
            </a:r>
            <a:r>
              <a:rPr lang="en-US" sz="2700" dirty="0" smtClean="0"/>
              <a:t>with same, old hourly parameters</a:t>
            </a:r>
            <a:endParaRPr lang="en-US" sz="27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13" y="1592666"/>
            <a:ext cx="3672840" cy="4931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39" y="1600759"/>
            <a:ext cx="5148535" cy="49316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83453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8365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2040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23280" y="1223334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Policy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36000" y="1223334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Policy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844599"/>
            <a:ext cx="1367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2020:  </a:t>
            </a:r>
            <a:r>
              <a:rPr lang="en-US" sz="1200" dirty="0" smtClean="0"/>
              <a:t>About 35% increase in EL volume over old policy</a:t>
            </a:r>
          </a:p>
          <a:p>
            <a:endParaRPr lang="en-US" sz="1200" dirty="0"/>
          </a:p>
          <a:p>
            <a:r>
              <a:rPr lang="en-US" sz="1200" b="1" dirty="0" smtClean="0"/>
              <a:t>2040: </a:t>
            </a:r>
            <a:r>
              <a:rPr lang="en-US" sz="1200" dirty="0" smtClean="0"/>
              <a:t>only 13% increase in EL volume over old policy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6040" y="4618279"/>
            <a:ext cx="1367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EL Shares:  </a:t>
            </a:r>
            <a:r>
              <a:rPr lang="en-US" sz="1200" dirty="0" smtClean="0"/>
              <a:t>New policy shows a slight increase in EL Share (to Corridor) to 6.8% in 2020 and 7.6% in 2040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1960" y="1940880"/>
            <a:ext cx="1367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LOS-A: </a:t>
            </a:r>
            <a:r>
              <a:rPr lang="en-US" sz="1200" dirty="0"/>
              <a:t>B</a:t>
            </a:r>
            <a:r>
              <a:rPr lang="en-US" sz="1200" dirty="0" smtClean="0"/>
              <a:t>oth in 2020 and 2040 all growth in EL </a:t>
            </a:r>
            <a:r>
              <a:rPr lang="en-US" sz="1200" dirty="0" err="1" smtClean="0"/>
              <a:t>vol</a:t>
            </a:r>
            <a:r>
              <a:rPr lang="en-US" sz="1200" dirty="0" smtClean="0"/>
              <a:t> happens in LOS A.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No impact to LOS B and higher </a:t>
            </a:r>
          </a:p>
          <a:p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0601960" y="5372146"/>
            <a:ext cx="1244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The share of EL trips decrease in LOS B and C as the total EL </a:t>
            </a:r>
            <a:r>
              <a:rPr lang="en-US" sz="1200" dirty="0" err="1" smtClean="0"/>
              <a:t>vol</a:t>
            </a:r>
            <a:r>
              <a:rPr lang="en-US" sz="1200" dirty="0" smtClean="0"/>
              <a:t> increase</a:t>
            </a:r>
            <a:endParaRPr 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62AC-5775-4C6A-AE5C-5AF2F7374872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2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6" y="987425"/>
            <a:ext cx="3932237" cy="655320"/>
          </a:xfrm>
        </p:spPr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6" y="1874520"/>
            <a:ext cx="9716454" cy="381158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>
                    <a:lumMod val="85000"/>
                  </a:schemeClr>
                </a:solidFill>
              </a:rPr>
              <a:t>Input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No impact on the current runs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but useful for later discussion. Clarification on the Profile numbers (Inconsistency between Toll Plan/ Existing and Profile ramp location between Anderson Rd and Waters Ave).</a:t>
            </a:r>
          </a:p>
          <a:p>
            <a:endParaRPr lang="en-US" dirty="0" smtClean="0"/>
          </a:p>
          <a:p>
            <a:r>
              <a:rPr lang="en-US" b="1" u="sng" dirty="0" smtClean="0"/>
              <a:t>Output Results: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Comparison of ICPP and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2.2 Old Policy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</a:t>
            </a:r>
            <a:r>
              <a:rPr lang="en-US" dirty="0" smtClean="0"/>
              <a:t>of </a:t>
            </a:r>
            <a:r>
              <a:rPr lang="en-US" dirty="0" err="1" smtClean="0"/>
              <a:t>ELToD</a:t>
            </a:r>
            <a:r>
              <a:rPr lang="en-US" dirty="0" smtClean="0"/>
              <a:t> </a:t>
            </a:r>
            <a:r>
              <a:rPr lang="en-US" dirty="0"/>
              <a:t>2.2 Old Policy </a:t>
            </a:r>
            <a:r>
              <a:rPr lang="en-US" dirty="0" smtClean="0"/>
              <a:t>results vs. </a:t>
            </a:r>
            <a:r>
              <a:rPr lang="en-US" dirty="0" err="1"/>
              <a:t>ELToD</a:t>
            </a:r>
            <a:r>
              <a:rPr lang="en-US" dirty="0"/>
              <a:t> </a:t>
            </a:r>
            <a:r>
              <a:rPr lang="en-US" dirty="0" smtClean="0"/>
              <a:t>2.3 New Policy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Old and new policies use same, old hourly 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Old and new policies use </a:t>
            </a:r>
            <a:r>
              <a:rPr lang="en-US" dirty="0" smtClean="0"/>
              <a:t>different hourly parameters (old and new respectively)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8F5A-5A54-433A-A01C-9E2B83432C03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8467"/>
            <a:ext cx="10515600" cy="65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 </a:t>
            </a:r>
            <a:r>
              <a:rPr lang="en-US" sz="1800" dirty="0" smtClean="0"/>
              <a:t>(LOS-A Pays) </a:t>
            </a:r>
            <a:r>
              <a:rPr lang="en-US" dirty="0" smtClean="0"/>
              <a:t>vs. New Policy </a:t>
            </a:r>
            <a:r>
              <a:rPr lang="en-US" sz="1800" dirty="0" smtClean="0"/>
              <a:t>(LOS-A is Free)</a:t>
            </a: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13" y="1472835"/>
            <a:ext cx="10370267" cy="512462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D4F-EFA4-48A1-BFF2-F93AFDE55FE1}" type="datetime1">
              <a:rPr lang="en-US" smtClean="0"/>
              <a:t>8/1/2017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9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 vs. New Policy </a:t>
            </a:r>
            <a:r>
              <a:rPr lang="en-US" sz="2700" dirty="0" smtClean="0"/>
              <a:t>with different hourly parameters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183453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8365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2040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23280" y="1223334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Policy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36000" y="1223334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Policy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520" y="1592666"/>
            <a:ext cx="1186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2020:  </a:t>
            </a:r>
            <a:r>
              <a:rPr lang="en-US" sz="1200" dirty="0" smtClean="0"/>
              <a:t>About 98% increase in EL volume over old policy</a:t>
            </a:r>
          </a:p>
          <a:p>
            <a:endParaRPr lang="en-US" sz="1200" dirty="0"/>
          </a:p>
          <a:p>
            <a:r>
              <a:rPr lang="en-US" sz="1200" b="1" dirty="0" smtClean="0"/>
              <a:t>2040: </a:t>
            </a:r>
            <a:r>
              <a:rPr lang="en-US" sz="1200" dirty="0" smtClean="0"/>
              <a:t>only 57% increase in EL volume over old policy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6040" y="4618279"/>
            <a:ext cx="1367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EL Shares:  </a:t>
            </a:r>
            <a:r>
              <a:rPr lang="en-US" sz="1200" dirty="0" smtClean="0"/>
              <a:t>New policy shows a significant increase in EL Share (to Corridor) to </a:t>
            </a:r>
            <a:r>
              <a:rPr lang="en-US" sz="1200" dirty="0" smtClean="0"/>
              <a:t>10 % </a:t>
            </a:r>
            <a:r>
              <a:rPr lang="en-US" sz="1200" dirty="0" smtClean="0"/>
              <a:t>in 2020 and </a:t>
            </a:r>
            <a:r>
              <a:rPr lang="en-US" sz="1200" dirty="0" smtClean="0"/>
              <a:t>2040.</a:t>
            </a:r>
            <a:endParaRPr lang="en-US" sz="12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601960" y="1940880"/>
            <a:ext cx="13671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LOS-A: </a:t>
            </a:r>
          </a:p>
          <a:p>
            <a:r>
              <a:rPr lang="en-US" sz="1200" dirty="0" smtClean="0"/>
              <a:t>In 2020 most of the EL trip increase (83%) occurs in LOSA and some (17%) in LOSB.</a:t>
            </a:r>
          </a:p>
          <a:p>
            <a:endParaRPr lang="en-US" sz="1200" dirty="0"/>
          </a:p>
          <a:p>
            <a:r>
              <a:rPr lang="en-US" sz="1200" dirty="0" smtClean="0"/>
              <a:t>In 2040 about 73% EL trip increase is in LOSA and another 8% and 19% in LOS B and C respectively .</a:t>
            </a:r>
          </a:p>
          <a:p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0663380" y="5310776"/>
            <a:ext cx="1244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The share of EL trips decrease in LOS B and C as the total EL </a:t>
            </a:r>
            <a:r>
              <a:rPr lang="en-US" sz="1200" dirty="0" err="1" smtClean="0"/>
              <a:t>vol</a:t>
            </a:r>
            <a:r>
              <a:rPr lang="en-US" sz="1200" dirty="0" smtClean="0"/>
              <a:t> increase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73" y="1592666"/>
            <a:ext cx="3668640" cy="4926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273" y="1592666"/>
            <a:ext cx="5142647" cy="49260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DE84-ED24-419E-93EB-911045080534}" type="datetime1">
              <a:rPr lang="en-US" smtClean="0"/>
              <a:t>8/1/2017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0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6" y="987425"/>
            <a:ext cx="3932237" cy="655320"/>
          </a:xfrm>
        </p:spPr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6" y="1874520"/>
            <a:ext cx="9716454" cy="381158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>
                    <a:lumMod val="85000"/>
                  </a:schemeClr>
                </a:solidFill>
              </a:rPr>
              <a:t>Input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No impact on the current runs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but useful for later discussion. Clarification on the Profile numbers (Inconsistency between Toll Plan/ Existing and Profile ramp location between Anderson Rd and Waters Ave).</a:t>
            </a:r>
          </a:p>
          <a:p>
            <a:endParaRPr lang="en-US" dirty="0" smtClean="0"/>
          </a:p>
          <a:p>
            <a:r>
              <a:rPr lang="en-US" b="1" u="sng" dirty="0" smtClean="0"/>
              <a:t>Output Results: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Comparison of ICPP and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ELToD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2.2 Old Policy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</a:t>
            </a:r>
            <a:r>
              <a:rPr lang="en-US" dirty="0" smtClean="0"/>
              <a:t>of </a:t>
            </a:r>
            <a:r>
              <a:rPr lang="en-US" dirty="0" err="1" smtClean="0"/>
              <a:t>ELToD</a:t>
            </a:r>
            <a:r>
              <a:rPr lang="en-US" dirty="0" smtClean="0"/>
              <a:t> </a:t>
            </a:r>
            <a:r>
              <a:rPr lang="en-US" dirty="0"/>
              <a:t>2.2 Old Policy </a:t>
            </a:r>
            <a:r>
              <a:rPr lang="en-US" dirty="0" smtClean="0"/>
              <a:t>results vs. </a:t>
            </a:r>
            <a:r>
              <a:rPr lang="en-US" dirty="0" err="1"/>
              <a:t>ELToD</a:t>
            </a:r>
            <a:r>
              <a:rPr lang="en-US" dirty="0"/>
              <a:t> </a:t>
            </a:r>
            <a:r>
              <a:rPr lang="en-US" dirty="0" smtClean="0"/>
              <a:t>2.3 New Policy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Old and new policies use same, old hourly 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Old and new policies use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different hourly parameters (old and new respectively)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</a:t>
            </a:r>
            <a:r>
              <a:rPr lang="en-US" dirty="0" smtClean="0"/>
              <a:t>ew policy results comparison with old and new hourly parameters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360C-D0C9-4CE0-B963-282E612DF65F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Tampa Bay Regional Planning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1894" y="1518249"/>
            <a:ext cx="5572664" cy="325215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Model Years:</a:t>
            </a:r>
          </a:p>
          <a:p>
            <a:pPr marL="0" indent="0">
              <a:buNone/>
            </a:pPr>
            <a:r>
              <a:rPr lang="en-US" dirty="0" smtClean="0"/>
              <a:t>2010: Base Year</a:t>
            </a:r>
          </a:p>
          <a:p>
            <a:pPr marL="0" indent="0">
              <a:buNone/>
            </a:pPr>
            <a:r>
              <a:rPr lang="en-US" dirty="0" smtClean="0"/>
              <a:t>2019: EC (Existing + Committed)</a:t>
            </a:r>
          </a:p>
          <a:p>
            <a:pPr marL="0" indent="0">
              <a:buNone/>
            </a:pPr>
            <a:r>
              <a:rPr lang="en-US" dirty="0" smtClean="0"/>
              <a:t>2030: ICA </a:t>
            </a:r>
          </a:p>
          <a:p>
            <a:pPr marL="0" indent="0">
              <a:buNone/>
            </a:pPr>
            <a:r>
              <a:rPr lang="en-US" dirty="0" smtClean="0"/>
              <a:t>2040: CA (Cost Affordable)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2" y="1518249"/>
            <a:ext cx="3344261" cy="501985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958196" y="4459857"/>
            <a:ext cx="336430" cy="80225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 flipV="1">
            <a:off x="2294626" y="4848045"/>
            <a:ext cx="2895688" cy="129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5451894" y="4459857"/>
            <a:ext cx="2096219" cy="946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Veterans Express Way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0515600" cy="439947"/>
          </a:xfrm>
          <a:prstGeom prst="rect">
            <a:avLst/>
          </a:prstGeom>
          <a:solidFill>
            <a:srgbClr val="7030A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chemeClr val="bg1"/>
                </a:solidFill>
              </a:rPr>
              <a:t>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E6A6-F0D4-41FF-AF17-AA145D25B235}" type="datetime1">
              <a:rPr lang="en-US" smtClean="0"/>
              <a:t>8/1/2017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8467"/>
            <a:ext cx="10515600" cy="65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Policy </a:t>
            </a:r>
            <a:r>
              <a:rPr lang="en-US" sz="1800" dirty="0" smtClean="0"/>
              <a:t>(LOS-A is Free) </a:t>
            </a:r>
            <a:r>
              <a:rPr lang="en-US" dirty="0"/>
              <a:t>Old </a:t>
            </a:r>
            <a:r>
              <a:rPr lang="en-US" dirty="0" smtClean="0"/>
              <a:t>vs. New Hourly Parameters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0960"/>
          <a:stretch/>
        </p:blipFill>
        <p:spPr>
          <a:xfrm>
            <a:off x="470453" y="4084319"/>
            <a:ext cx="10370267" cy="2513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0928"/>
          <a:stretch/>
        </p:blipFill>
        <p:spPr>
          <a:xfrm>
            <a:off x="470452" y="1569594"/>
            <a:ext cx="10370268" cy="251472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59C4-76CA-4F37-9523-F7609AE9EFE5}" type="datetime1">
              <a:rPr lang="en-US" smtClean="0"/>
              <a:t>8/1/2017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321170"/>
            <a:ext cx="10515600" cy="1180920"/>
          </a:xfrm>
          <a:solidFill>
            <a:schemeClr val="accent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Hourly Distributions </a:t>
            </a:r>
            <a:r>
              <a:rPr lang="en-US" sz="3600" dirty="0" smtClean="0">
                <a:solidFill>
                  <a:schemeClr val="bg1"/>
                </a:solidFill>
              </a:rPr>
              <a:t>(AAWDT vs. AADT)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31981"/>
            <a:ext cx="10515600" cy="4891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Section -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146A3-C202-464A-9961-2AB5788A9EEA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6981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Hourly Distributions (AADT vs AAWDT)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784461"/>
              </p:ext>
            </p:extLst>
          </p:nvPr>
        </p:nvGraphicFramePr>
        <p:xfrm>
          <a:off x="2345521" y="1337382"/>
          <a:ext cx="7345680" cy="4511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618A-0884-42C3-9295-EAD2EC2753FF}" type="datetime1">
              <a:rPr lang="en-US" smtClean="0"/>
              <a:t>8/1/2017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8467"/>
            <a:ext cx="9677400" cy="6543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AAWDT:  Old </a:t>
            </a:r>
            <a:r>
              <a:rPr lang="en-US" sz="1800" dirty="0" smtClean="0"/>
              <a:t>(LOS-A Pays) </a:t>
            </a:r>
            <a:r>
              <a:rPr lang="en-US" dirty="0" smtClean="0"/>
              <a:t>vs. New Policy </a:t>
            </a:r>
            <a:r>
              <a:rPr lang="en-US" sz="1800" dirty="0" smtClean="0"/>
              <a:t>(LOS-A is Free)</a:t>
            </a: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05" y="1337664"/>
            <a:ext cx="9259982" cy="510395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15F-71BB-43F1-8D26-9C6A54803263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9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 vs. New Policy </a:t>
            </a:r>
            <a:r>
              <a:rPr lang="en-US" sz="2700" dirty="0" smtClean="0"/>
              <a:t>with different hourly parameters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183453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8365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2040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23280" y="1223334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Policy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36000" y="1223334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Policy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520" y="1592666"/>
            <a:ext cx="1186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2020:  </a:t>
            </a:r>
            <a:r>
              <a:rPr lang="en-US" sz="1200" dirty="0" smtClean="0"/>
              <a:t>About </a:t>
            </a:r>
            <a:r>
              <a:rPr lang="en-US" sz="1200" dirty="0" smtClean="0"/>
              <a:t>90% </a:t>
            </a:r>
            <a:r>
              <a:rPr lang="en-US" sz="1200" dirty="0" smtClean="0"/>
              <a:t>increase in EL volume over old policy</a:t>
            </a:r>
          </a:p>
          <a:p>
            <a:endParaRPr lang="en-US" sz="1200" dirty="0"/>
          </a:p>
          <a:p>
            <a:r>
              <a:rPr lang="en-US" sz="1200" b="1" dirty="0" smtClean="0"/>
              <a:t>2040: </a:t>
            </a:r>
            <a:r>
              <a:rPr lang="en-US" sz="1200" dirty="0" smtClean="0"/>
              <a:t>only </a:t>
            </a:r>
            <a:r>
              <a:rPr lang="en-US" sz="1200" dirty="0" smtClean="0"/>
              <a:t>44</a:t>
            </a:r>
            <a:r>
              <a:rPr lang="en-US" sz="1200" dirty="0" smtClean="0"/>
              <a:t>% </a:t>
            </a:r>
            <a:r>
              <a:rPr lang="en-US" sz="1200" dirty="0" smtClean="0"/>
              <a:t>increase in EL volume over old policy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0540421" y="1586714"/>
            <a:ext cx="13671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LOS-A: </a:t>
            </a:r>
          </a:p>
          <a:p>
            <a:r>
              <a:rPr lang="en-US" sz="1200" dirty="0" smtClean="0"/>
              <a:t>In 2020 most of the EL trip increase (</a:t>
            </a:r>
            <a:r>
              <a:rPr lang="en-US" sz="1200" dirty="0" smtClean="0"/>
              <a:t>80%) </a:t>
            </a:r>
            <a:r>
              <a:rPr lang="en-US" sz="1200" dirty="0" smtClean="0"/>
              <a:t>occurs in LOSA and some </a:t>
            </a:r>
            <a:r>
              <a:rPr lang="en-US" sz="1200" dirty="0" smtClean="0"/>
              <a:t>(</a:t>
            </a:r>
            <a:r>
              <a:rPr lang="en-US" sz="1200" dirty="0" smtClean="0"/>
              <a:t>20</a:t>
            </a:r>
            <a:r>
              <a:rPr lang="en-US" sz="1200" dirty="0" smtClean="0"/>
              <a:t>%) </a:t>
            </a:r>
            <a:r>
              <a:rPr lang="en-US" sz="1200" dirty="0" smtClean="0"/>
              <a:t>in LOSB.</a:t>
            </a:r>
          </a:p>
          <a:p>
            <a:endParaRPr lang="en-US" sz="1200" dirty="0"/>
          </a:p>
          <a:p>
            <a:r>
              <a:rPr lang="en-US" sz="1200" dirty="0" smtClean="0"/>
              <a:t>In 2040 about </a:t>
            </a:r>
            <a:r>
              <a:rPr lang="en-US" sz="1200" dirty="0" smtClean="0"/>
              <a:t>50</a:t>
            </a:r>
            <a:r>
              <a:rPr lang="en-US" sz="1200" dirty="0" smtClean="0"/>
              <a:t>% </a:t>
            </a:r>
            <a:r>
              <a:rPr lang="en-US" sz="1200" dirty="0" smtClean="0"/>
              <a:t>EL trip increase is in LOSA and another </a:t>
            </a:r>
            <a:r>
              <a:rPr lang="en-US" sz="1200" dirty="0" smtClean="0"/>
              <a:t>5% </a:t>
            </a:r>
            <a:r>
              <a:rPr lang="en-US" sz="1200" dirty="0" smtClean="0"/>
              <a:t>and </a:t>
            </a:r>
            <a:r>
              <a:rPr lang="en-US" sz="1200" dirty="0" smtClean="0"/>
              <a:t>45</a:t>
            </a:r>
            <a:r>
              <a:rPr lang="en-US" sz="1200" dirty="0" smtClean="0"/>
              <a:t>% </a:t>
            </a:r>
            <a:r>
              <a:rPr lang="en-US" sz="1200" dirty="0" smtClean="0"/>
              <a:t>in LOS B and C respectively .</a:t>
            </a:r>
          </a:p>
          <a:p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73" y="1592666"/>
            <a:ext cx="3668640" cy="492605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894" y="4710611"/>
            <a:ext cx="1367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EL Shares:  </a:t>
            </a:r>
            <a:r>
              <a:rPr lang="en-US" sz="1200" dirty="0" smtClean="0"/>
              <a:t>New policy shows a significant increase in EL Share (to Corridor) to </a:t>
            </a:r>
            <a:r>
              <a:rPr lang="en-US" sz="1200" dirty="0" smtClean="0"/>
              <a:t>10 % and 11.6%  </a:t>
            </a:r>
            <a:r>
              <a:rPr lang="en-US" sz="1200" dirty="0" smtClean="0"/>
              <a:t>in 2020 and </a:t>
            </a:r>
            <a:r>
              <a:rPr lang="en-US" sz="1200" dirty="0" smtClean="0"/>
              <a:t>2040 respectively.</a:t>
            </a:r>
            <a:endParaRPr lang="en-US" sz="1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166" y="1586714"/>
            <a:ext cx="5148861" cy="49320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592-4DA3-4410-945B-680F2161FED2}" type="datetime1">
              <a:rPr lang="en-US" smtClean="0"/>
              <a:t>8/1/2017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3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2017 Observed vs 2020 Model Est.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4979830"/>
              </p:ext>
            </p:extLst>
          </p:nvPr>
        </p:nvGraphicFramePr>
        <p:xfrm>
          <a:off x="838201" y="1690688"/>
          <a:ext cx="7934864" cy="334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056" y="5296619"/>
            <a:ext cx="4876485" cy="1192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55079" y="2164684"/>
            <a:ext cx="2720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Obs</a:t>
            </a:r>
            <a:r>
              <a:rPr lang="en-US" sz="1200" b="1" u="sng" dirty="0" smtClean="0"/>
              <a:t> vs Est</a:t>
            </a:r>
            <a:endParaRPr lang="en-US" sz="1200" b="1" u="sng" dirty="0" smtClean="0"/>
          </a:p>
          <a:p>
            <a:r>
              <a:rPr lang="en-US" sz="1200" dirty="0" smtClean="0"/>
              <a:t> 2020 Estimated Corridor level volumes are lower than 2017 observed data. Although 2017 observed is only one week AAWDT, </a:t>
            </a:r>
            <a:r>
              <a:rPr lang="en-US" sz="1200" dirty="0" smtClean="0"/>
              <a:t>it’s still much lower than the TEAR forecast for 2020.</a:t>
            </a:r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649-8F05-401F-B617-EEFD10B0FF8A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2017 Observed vs 2020 Model Est.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55079" y="2164684"/>
            <a:ext cx="2720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Obs</a:t>
            </a:r>
            <a:r>
              <a:rPr lang="en-US" sz="1200" b="1" u="sng" dirty="0" smtClean="0"/>
              <a:t> vs Est</a:t>
            </a:r>
            <a:endParaRPr lang="en-US" sz="1200" b="1" u="sng" dirty="0" smtClean="0"/>
          </a:p>
          <a:p>
            <a:r>
              <a:rPr lang="en-US" sz="1200" dirty="0" smtClean="0"/>
              <a:t> 2020 Estimated Corridor level volumes are lower than 2017 observed data. Although 2017 observed is only one week AAWDT, </a:t>
            </a:r>
            <a:r>
              <a:rPr lang="en-US" sz="1200" dirty="0" smtClean="0"/>
              <a:t>it’s still much lower than the TEAR forecast for 2020.</a:t>
            </a:r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18" y="1492281"/>
            <a:ext cx="6339732" cy="3241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751" y="4877897"/>
            <a:ext cx="4770655" cy="1166581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9A95-B763-4F95-B065-23A78710ADEC}" type="datetime1">
              <a:rPr lang="en-US" smtClean="0"/>
              <a:t>8/1/2017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321170"/>
            <a:ext cx="10515600" cy="1180920"/>
          </a:xfrm>
          <a:solidFill>
            <a:schemeClr val="accent2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Hourly Parameters </a:t>
            </a:r>
            <a:r>
              <a:rPr lang="en-US" sz="3200" dirty="0" smtClean="0">
                <a:solidFill>
                  <a:schemeClr val="bg1"/>
                </a:solidFill>
              </a:rPr>
              <a:t>(revised)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31981"/>
            <a:ext cx="10515600" cy="4891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Section - </a:t>
            </a:r>
            <a:r>
              <a:rPr lang="en-US" dirty="0"/>
              <a:t>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0CBC-AEF9-4E6E-9E2B-0312EFDBF15D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Hourly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25" y="2127683"/>
            <a:ext cx="7941590" cy="460008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6F77-7B87-4F29-8A33-804F5FA471B0}" type="datetime1">
              <a:rPr lang="en-US" smtClean="0"/>
              <a:t>8/1/2017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68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17" y="440108"/>
            <a:ext cx="9677400" cy="880937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Revised Hourly Parameters  Old </a:t>
            </a:r>
            <a:r>
              <a:rPr lang="en-US" sz="1200" dirty="0" smtClean="0"/>
              <a:t>(LOS-A Pays) </a:t>
            </a:r>
            <a:r>
              <a:rPr lang="en-US" sz="3200" dirty="0" smtClean="0"/>
              <a:t>vs. New Policy </a:t>
            </a:r>
            <a:r>
              <a:rPr lang="en-US" sz="1200" dirty="0" smtClean="0"/>
              <a:t>(LOS-A is Free)</a:t>
            </a:r>
            <a:endParaRPr lang="en-US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ELTOD - Application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57" y="1321045"/>
            <a:ext cx="9788374" cy="520915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339E-C82B-4576-B6B0-7198B4751460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39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1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and Assignment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6684"/>
            <a:ext cx="45360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Networks</a:t>
            </a:r>
          </a:p>
          <a:p>
            <a:pPr lvl="1"/>
            <a:r>
              <a:rPr lang="en-US" dirty="0" smtClean="0"/>
              <a:t>Veterans Expressway for 2020 and 2040 are extracted out from TBRPM</a:t>
            </a:r>
          </a:p>
          <a:p>
            <a:pPr lvl="2"/>
            <a:r>
              <a:rPr lang="en-US" dirty="0" smtClean="0"/>
              <a:t>Starting point for future year projects</a:t>
            </a:r>
          </a:p>
          <a:p>
            <a:pPr lvl="2"/>
            <a:r>
              <a:rPr lang="en-US" dirty="0" smtClean="0"/>
              <a:t>To be consistent with the regional assignment model procedures</a:t>
            </a:r>
          </a:p>
          <a:p>
            <a:pPr lvl="2"/>
            <a:r>
              <a:rPr lang="en-US" dirty="0" smtClean="0"/>
              <a:t>Number of lanes are consistent with the Toll Plan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02409"/>
              </p:ext>
            </p:extLst>
          </p:nvPr>
        </p:nvGraphicFramePr>
        <p:xfrm>
          <a:off x="6261341" y="2284346"/>
          <a:ext cx="5418826" cy="2830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2101"/>
                <a:gridCol w="1742536"/>
                <a:gridCol w="2674189"/>
              </a:tblGrid>
              <a:tr h="490345"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1" u="none" strike="noStrike" dirty="0">
                          <a:effectLst/>
                        </a:rPr>
                        <a:t>TBRPM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1" u="none" strike="noStrike" dirty="0">
                          <a:effectLst/>
                        </a:rPr>
                        <a:t>Initial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200000"/>
                        </a:lnSpc>
                      </a:pPr>
                      <a:r>
                        <a:rPr lang="en-US" sz="2000" b="1" u="none" strike="noStrike" dirty="0">
                          <a:effectLst/>
                        </a:rPr>
                        <a:t>Iterative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818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Speeds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60 MPH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CGSTSPEED = LI.DISTANCE </a:t>
                      </a:r>
                      <a:r>
                        <a:rPr lang="en-US" sz="2000" u="none" strike="noStrike" dirty="0">
                          <a:effectLst/>
                        </a:rPr>
                        <a:t>/ (LI.TIME / 60)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4019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Capacity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2070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LI.CAPACITY </a:t>
                      </a:r>
                      <a:r>
                        <a:rPr lang="en-US" sz="2000" u="none" strike="noStrike" dirty="0">
                          <a:effectLst/>
                        </a:rPr>
                        <a:t>* LI.NUM_LANES * LI.UROADFACTOR / LI.CONFACAMP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61341" y="1756684"/>
            <a:ext cx="3382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Assignment Settings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261341" y="5361942"/>
            <a:ext cx="5418826" cy="9525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u="sng" dirty="0" smtClean="0"/>
              <a:t>ODME Enhancement</a:t>
            </a:r>
            <a:r>
              <a:rPr lang="en-US" b="1" dirty="0" smtClean="0"/>
              <a:t>: </a:t>
            </a:r>
            <a:r>
              <a:rPr lang="en-US" dirty="0" smtClean="0"/>
              <a:t>For Daily ODME application, Capacities are set to 10 hour capacity (CAPACITY * LANES * 10)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439947"/>
          </a:xfrm>
          <a:prstGeom prst="rect">
            <a:avLst/>
          </a:prstGeom>
          <a:solidFill>
            <a:srgbClr val="7030A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chemeClr val="bg1"/>
                </a:solidFill>
              </a:rPr>
              <a:t>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E176-285E-455D-876C-E793EB270D2D}" type="datetime1">
              <a:rPr lang="en-US" smtClean="0"/>
              <a:t>8/1/2017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75949"/>
            <a:ext cx="10515600" cy="5289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Old vs. New Policy </a:t>
            </a:r>
            <a:r>
              <a:rPr lang="en-US" sz="2700" dirty="0" smtClean="0"/>
              <a:t>with different hourly parameters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183453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83653" y="1223334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2040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23280" y="1223334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Policy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36000" y="1223334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Policy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520" y="1592666"/>
            <a:ext cx="1186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2020:  </a:t>
            </a:r>
            <a:r>
              <a:rPr lang="en-US" sz="1200" dirty="0" smtClean="0"/>
              <a:t>About </a:t>
            </a:r>
            <a:r>
              <a:rPr lang="en-US" sz="1200" dirty="0" smtClean="0"/>
              <a:t>99% </a:t>
            </a:r>
            <a:r>
              <a:rPr lang="en-US" sz="1200" dirty="0" smtClean="0"/>
              <a:t>increase in EL volume over old policy</a:t>
            </a:r>
          </a:p>
          <a:p>
            <a:endParaRPr lang="en-US" sz="1200" dirty="0"/>
          </a:p>
          <a:p>
            <a:r>
              <a:rPr lang="en-US" sz="1200" b="1" dirty="0" smtClean="0"/>
              <a:t>2040: </a:t>
            </a:r>
            <a:r>
              <a:rPr lang="en-US" sz="1200" dirty="0" smtClean="0"/>
              <a:t>only </a:t>
            </a:r>
            <a:r>
              <a:rPr lang="en-US" sz="1200" dirty="0" smtClean="0"/>
              <a:t>51% </a:t>
            </a:r>
            <a:r>
              <a:rPr lang="en-US" sz="1200" dirty="0" smtClean="0"/>
              <a:t>increase in EL volume over old policy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1894" y="4710611"/>
            <a:ext cx="1367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EL Shares:  </a:t>
            </a:r>
            <a:r>
              <a:rPr lang="en-US" sz="1200" dirty="0" smtClean="0"/>
              <a:t>New policy shows a significant increase in EL Share (to Corridor) to </a:t>
            </a:r>
            <a:r>
              <a:rPr lang="en-US" sz="1200" dirty="0" smtClean="0"/>
              <a:t>10.5 % and 12 %  </a:t>
            </a:r>
            <a:r>
              <a:rPr lang="en-US" sz="1200" dirty="0" smtClean="0"/>
              <a:t>in 2020 and </a:t>
            </a:r>
            <a:r>
              <a:rPr lang="en-US" sz="1200" dirty="0" smtClean="0"/>
              <a:t>2040 respectively.</a:t>
            </a:r>
            <a:endParaRPr lang="en-US" sz="12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0E04-12EE-4D6C-B7C3-369C97B9ABE6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18" y="1586714"/>
            <a:ext cx="3540666" cy="47542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74" y="1586714"/>
            <a:ext cx="4899927" cy="46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0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TBRPM – Assignment Settings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862" y="1980577"/>
            <a:ext cx="8855323" cy="41963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92368"/>
            <a:ext cx="7494917" cy="2363638"/>
          </a:xfrm>
        </p:spPr>
        <p:txBody>
          <a:bodyPr>
            <a:normAutofit/>
          </a:bodyPr>
          <a:lstStyle/>
          <a:p>
            <a:r>
              <a:rPr lang="en-US" dirty="0" smtClean="0"/>
              <a:t>Speeds are coded at 60 MPH </a:t>
            </a:r>
          </a:p>
          <a:p>
            <a:r>
              <a:rPr lang="en-US" dirty="0" smtClean="0"/>
              <a:t>Capacities along Veterans Expressway are set @ 1380 – 2070 vehicles / hour / lane 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0515600" cy="439947"/>
          </a:xfrm>
          <a:prstGeom prst="rect">
            <a:avLst/>
          </a:prstGeom>
          <a:solidFill>
            <a:srgbClr val="7030A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chemeClr val="bg1"/>
                </a:solidFill>
              </a:rPr>
              <a:t>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AF46-7209-4044-B49D-558FBD6D25B1}" type="datetime1">
              <a:rPr lang="en-US" smtClean="0"/>
              <a:t>8/1/2017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9" y="3710660"/>
            <a:ext cx="1742715" cy="26158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069" y="646668"/>
            <a:ext cx="9163251" cy="2102529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ODME Development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Initial Subarea OD Tables from TBRPM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Profile: AADTs from 2020 TEAR and 2040 TRENDS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Develop ODME procedure with TBRPM assignment and extracted subarea networks, subarea OD seed matrix and profile as control totals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214" y="3693035"/>
            <a:ext cx="1199072" cy="572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614" y="3845435"/>
            <a:ext cx="1199072" cy="572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014" y="3997835"/>
            <a:ext cx="1199072" cy="572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414" y="4150235"/>
            <a:ext cx="1199072" cy="5726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654" y="5412695"/>
            <a:ext cx="2262811" cy="108059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1751616" y="4386453"/>
            <a:ext cx="1169598" cy="632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6084" y="3258626"/>
            <a:ext cx="157557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Subarea OD Tables: 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AM, MD, PM, EV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67131" y="3593028"/>
            <a:ext cx="224682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ODME : Daily Table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2928" y="3316563"/>
            <a:ext cx="1575579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TBRPM: 2019  &amp; 2040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20286" y="4511868"/>
            <a:ext cx="0" cy="6546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379" y="3624965"/>
            <a:ext cx="2813050" cy="31608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8684" y="818806"/>
            <a:ext cx="1722439" cy="2316661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10739903" y="2868019"/>
            <a:ext cx="0" cy="6546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161371" y="3535625"/>
            <a:ext cx="143975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Subarea Network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20027" y="539593"/>
            <a:ext cx="143975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Profile: TEAR &amp; TREND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1441" y="3845435"/>
            <a:ext cx="3256351" cy="156726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3301675" y="5137184"/>
            <a:ext cx="224682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Subarea OD Tables: Daily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140614" y="5028921"/>
            <a:ext cx="1169598" cy="632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8941383" y="5080299"/>
            <a:ext cx="1017236" cy="5807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0" y="0"/>
            <a:ext cx="10515600" cy="439947"/>
          </a:xfrm>
          <a:prstGeom prst="rect">
            <a:avLst/>
          </a:prstGeom>
          <a:solidFill>
            <a:srgbClr val="7030A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chemeClr val="bg1"/>
                </a:solidFill>
              </a:rPr>
              <a:t>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1AB9-99CE-4D44-AC33-2CF9E6C9FB9B}" type="datetime1">
              <a:rPr lang="en-US" smtClean="0"/>
              <a:t>8/1/2017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27" grpId="0"/>
      <p:bldP spid="28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9" y="3710660"/>
            <a:ext cx="1742715" cy="26158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069" y="646668"/>
            <a:ext cx="9163251" cy="2102529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err="1" smtClean="0"/>
              <a:t>ELTod</a:t>
            </a:r>
            <a:r>
              <a:rPr lang="en-US" b="1" u="sng" dirty="0" smtClean="0"/>
              <a:t> Application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Describe how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eltod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is applied (toll links specification, pull links, network speeds, network edits if any, comparison of the extents of the model 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214" y="3693035"/>
            <a:ext cx="1199072" cy="572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614" y="3845435"/>
            <a:ext cx="1199072" cy="572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014" y="3997835"/>
            <a:ext cx="1199072" cy="5726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414" y="4150235"/>
            <a:ext cx="1199072" cy="5726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654" y="5412695"/>
            <a:ext cx="2262811" cy="108059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1751616" y="4386453"/>
            <a:ext cx="1169598" cy="632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6084" y="3258626"/>
            <a:ext cx="157557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Subarea OD Tables: </a:t>
            </a:r>
          </a:p>
          <a:p>
            <a:r>
              <a:rPr lang="en-US" sz="1000" dirty="0" smtClean="0">
                <a:solidFill>
                  <a:srgbClr val="0070C0"/>
                </a:solidFill>
              </a:rPr>
              <a:t>AM, MD, PM, EV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67131" y="3593028"/>
            <a:ext cx="224682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ODME : Daily Table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2928" y="3316563"/>
            <a:ext cx="1575579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TBRPM: 2019  &amp; 2040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20286" y="4511868"/>
            <a:ext cx="0" cy="6546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8950" y="3638623"/>
            <a:ext cx="2813050" cy="31608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8683" y="862347"/>
            <a:ext cx="1722439" cy="2316661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10739903" y="2868019"/>
            <a:ext cx="0" cy="6546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161371" y="3535625"/>
            <a:ext cx="143975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Subarea Network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20027" y="539593"/>
            <a:ext cx="143975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Profile: TEAR &amp; TREND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1441" y="3845435"/>
            <a:ext cx="3256351" cy="156726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3301675" y="5137184"/>
            <a:ext cx="224682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Subarea OD Tables: Daily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140614" y="5028921"/>
            <a:ext cx="1169598" cy="632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8941383" y="5080299"/>
            <a:ext cx="1017236" cy="5807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0" y="0"/>
            <a:ext cx="10515600" cy="439947"/>
          </a:xfrm>
          <a:prstGeom prst="rect">
            <a:avLst/>
          </a:prstGeom>
          <a:solidFill>
            <a:srgbClr val="7030A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2530-9CD3-41E4-936B-35CA54A0FA44}" type="datetime1">
              <a:rPr lang="en-US" smtClean="0"/>
              <a:t>8/1/2017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0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27" grpId="0"/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1850" y="3321170"/>
            <a:ext cx="10515600" cy="1180920"/>
          </a:xfr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ODME - Validation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31981"/>
            <a:ext cx="10515600" cy="4891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Section - 2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935C-B3BE-4230-8B9D-F48AE055A717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0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8442"/>
            <a:ext cx="10515600" cy="401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2040 ODME “Goodness of Fit”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608"/>
            <a:ext cx="10511647" cy="4527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" y="6096000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 – Mainline      71 - Ramps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31720" y="4892040"/>
            <a:ext cx="457200" cy="35052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6"/>
            <a:endCxn id="11" idx="1"/>
          </p:cNvCxnSpPr>
          <p:nvPr/>
        </p:nvCxnSpPr>
        <p:spPr>
          <a:xfrm>
            <a:off x="2788920" y="5067300"/>
            <a:ext cx="3246120" cy="1167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35040" y="605028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Further investigation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88680" y="1782127"/>
            <a:ext cx="1859280" cy="97504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67607" y="878027"/>
            <a:ext cx="268224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Very tight convergence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 flipV="1">
            <a:off x="9646920" y="1247359"/>
            <a:ext cx="361807" cy="86342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0" y="161"/>
            <a:ext cx="10515600" cy="439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ODME - Validation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F9-575E-448D-94C6-364905998B15}" type="datetime1">
              <a:rPr lang="en-US" smtClean="0"/>
              <a:t>8/1/2017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5475-2836-4D55-8323-A42641C2D26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M:\Projects\Veterans ELToDv2.3 2017-0628\Presentations\VETERANS Express Lanes.PPT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3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2041</Words>
  <Application>Microsoft Office PowerPoint</Application>
  <PresentationFormat>Widescreen</PresentationFormat>
  <Paragraphs>360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VETERANS Express Lanes</vt:lpstr>
      <vt:lpstr>Approach</vt:lpstr>
      <vt:lpstr>Tampa Bay Regional Planning Model</vt:lpstr>
      <vt:lpstr>Networks and Assignment Parameters</vt:lpstr>
      <vt:lpstr>TBRPM – Assignment Settings</vt:lpstr>
      <vt:lpstr>PowerPoint Presentation</vt:lpstr>
      <vt:lpstr>PowerPoint Presentation</vt:lpstr>
      <vt:lpstr>ODME - Validation</vt:lpstr>
      <vt:lpstr>2040 ODME “Goodness of Fit”</vt:lpstr>
      <vt:lpstr>2040 ODME Stats</vt:lpstr>
      <vt:lpstr>2020 ODME “Goodness of Fit”</vt:lpstr>
      <vt:lpstr>PowerPoint Presentation</vt:lpstr>
      <vt:lpstr>ELTod v2.2</vt:lpstr>
      <vt:lpstr> Hourly Distributions (AADT) based on March, 2017 counts </vt:lpstr>
      <vt:lpstr>ELTod v2.2 vs v2.3</vt:lpstr>
      <vt:lpstr>Overview</vt:lpstr>
      <vt:lpstr>Overview</vt:lpstr>
      <vt:lpstr>Input Question:</vt:lpstr>
      <vt:lpstr>Model Results</vt:lpstr>
      <vt:lpstr>ICPP vs. Old Policy (LOS-A Pays)</vt:lpstr>
      <vt:lpstr>Model Results</vt:lpstr>
      <vt:lpstr>Hourly Parameters </vt:lpstr>
      <vt:lpstr>Model Results</vt:lpstr>
      <vt:lpstr>Old (LOS-A Pays) vs. New Policy (LOS-A is Free)</vt:lpstr>
      <vt:lpstr>Old vs. New Policy with same, old hourly parameters</vt:lpstr>
      <vt:lpstr>Model Results</vt:lpstr>
      <vt:lpstr>Old (LOS-A Pays) vs. New Policy (LOS-A is Free)</vt:lpstr>
      <vt:lpstr>Old vs. New Policy with different hourly parameters</vt:lpstr>
      <vt:lpstr>Model Results</vt:lpstr>
      <vt:lpstr>New Policy (LOS-A is Free) Old vs. New Hourly Parameters</vt:lpstr>
      <vt:lpstr>Hourly Distributions (AAWDT vs. AADT)</vt:lpstr>
      <vt:lpstr>Hourly Distributions (AADT vs AAWDT)</vt:lpstr>
      <vt:lpstr>AAWDT:  Old (LOS-A Pays) vs. New Policy (LOS-A is Free)</vt:lpstr>
      <vt:lpstr>Old vs. New Policy with different hourly parameters</vt:lpstr>
      <vt:lpstr>2017 Observed vs 2020 Model Est.</vt:lpstr>
      <vt:lpstr>2017 Observed vs 2020 Model Est.</vt:lpstr>
      <vt:lpstr>Hourly Parameters (revised)</vt:lpstr>
      <vt:lpstr>Revised Hourly Parameters</vt:lpstr>
      <vt:lpstr>Revised Hourly Parameters  Old (LOS-A Pays) vs. New Policy (LOS-A is Free)</vt:lpstr>
      <vt:lpstr>Old vs. New Policy with different hourly parameters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Express Lanes</dc:title>
  <dc:creator>Sarvepalli, Venkat</dc:creator>
  <cp:lastModifiedBy>Sarvepalli, Venkat</cp:lastModifiedBy>
  <cp:revision>188</cp:revision>
  <dcterms:created xsi:type="dcterms:W3CDTF">2017-07-12T14:59:03Z</dcterms:created>
  <dcterms:modified xsi:type="dcterms:W3CDTF">2017-08-01T19:21:30Z</dcterms:modified>
</cp:coreProperties>
</file>