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7" r:id="rId14"/>
    <p:sldId id="271" r:id="rId15"/>
    <p:sldId id="272" r:id="rId16"/>
    <p:sldId id="274" r:id="rId17"/>
    <p:sldId id="273" r:id="rId18"/>
    <p:sldId id="275" r:id="rId19"/>
    <p:sldId id="278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palli, Venkat" initials="SV" lastIdx="1" clrIdx="0">
    <p:extLst>
      <p:ext uri="{19B8F6BF-5375-455C-9EA6-DF929625EA0E}">
        <p15:presenceInfo xmlns:p15="http://schemas.microsoft.com/office/powerpoint/2012/main" userId="S-1-5-21-1757981266-1078081533-839522115-5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2DB2-A58C-487A-847A-CEFBF749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02DE5-AD31-454F-BAAF-9F193FE4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16BC-8B9A-49B0-B537-559E5803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7F62-5A34-40F8-804A-79FDB27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449-A266-48FE-9483-E2934629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23F-4FAA-4C30-8B2A-4CD76F15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5177-ABDA-4BAC-A057-4811368C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5D94-1B17-4E8A-BCEF-69E3D46E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BE19-9442-4EEC-8953-60C5B17D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E382-48C9-442A-9B0F-FB2CE7B4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B80DA-827E-4324-9A36-5C4D8520A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598AF-D2DD-47AC-AA34-7B56647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4644-979F-4A99-AB96-6D3D430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88F2-D8E1-469F-9FCC-EF1A6D98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8044-0BD7-49C6-AF16-C991500C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2725-251B-4247-BC68-B4F5B1B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FA1C-FD96-4696-92C3-6C793B34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F3-3983-4E58-A2B1-32769F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3C59-7B30-4676-ACFF-836AA3AF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2A7D-3A69-4BCC-8991-59627C46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A440-6248-4E29-A83A-D83649EE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89B1-4218-4884-BC1C-66F08702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AE40-0529-4187-992F-05E5F75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B63C-4668-4BBC-954E-D6B22794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01D9-6392-453A-A236-4A6E28D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649-6D96-4866-8438-5FB0074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482C-7203-4FFB-B9AF-F7C3C057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F0A2D-AE0E-4A47-A53A-B10B8ED6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837C-BC5C-4958-8E59-948BFC25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1D9D-4F92-43C1-B33D-67E65B8A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9EE4-5530-475D-B0E6-10DE22D7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062A-E9ED-4D06-911F-78098A0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1368-29E6-4E41-A2F8-3E8F321D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3B2B4-7A2B-47AD-BB66-6A436597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9FBC-2743-457E-ACEE-0D121701B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66C02-8856-405A-A33A-6C3F21CB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7E3F7-DB09-442A-A1AF-4F89AEB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397E7-6FC9-41D7-93A0-5DE9D78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671EB-8116-4FE1-8D7F-E75AD515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A09-5028-414D-8834-49B2AC29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668FC-C1D2-4BDA-AD52-EA965FDA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89A9E-D1D5-4D06-B58C-42078648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7972-7C6D-4028-84F0-FBEB5DA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6B2D-3A6E-44FD-B9D2-918494B9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6FFE-09DE-47C6-9523-047051D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8347-6C3B-4E41-BB7F-541586E5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A05C-0848-411F-8A6D-56366901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A605-66AD-416C-91F5-790AF695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3348-8681-43F3-99A8-FC5BF994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6865-869E-45BC-B75E-06A13DF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AD1E-72C5-406F-9A8A-C68121F6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53E1-458B-4C11-BF7C-B4F9C1DD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3C8E-E34B-4139-BE2A-E7B182C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C492F-E953-4542-8FBE-85F11AF9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3F61-B2C4-43C6-B5BA-720BE9A3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87EEF-85EA-4D04-AAB4-7BA96CAF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500F-16E5-44F4-A8FF-16C7E43F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7D4B-8168-4FCD-B7A6-71AFEBD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34848-6EA3-41E6-A8A0-1D9706D2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05AD-72CC-4BA4-940E-09554A42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452B-9005-4F50-B192-501DC9ED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A49B-F282-4BC5-9156-FAB2DB1C169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3802-9C6C-4F02-AA20-B9BABF5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C2DC-B2DA-4358-BDD6-14DCA635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3AEF-0CB7-4FBD-8F6C-76AF0B37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173923"/>
            <a:ext cx="9144000" cy="1151054"/>
          </a:xfrm>
        </p:spPr>
        <p:txBody>
          <a:bodyPr/>
          <a:lstStyle/>
          <a:p>
            <a:r>
              <a:rPr lang="en-US" dirty="0"/>
              <a:t>VETERANS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CD137-B266-4CAA-9F7E-64FDF509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0179"/>
          </a:xfrm>
        </p:spPr>
        <p:txBody>
          <a:bodyPr/>
          <a:lstStyle/>
          <a:p>
            <a:r>
              <a:rPr lang="en-US" dirty="0"/>
              <a:t>Scaling Hourly Constants</a:t>
            </a:r>
          </a:p>
        </p:txBody>
      </p:sp>
    </p:spTree>
    <p:extLst>
      <p:ext uri="{BB962C8B-B14F-4D97-AF65-F5344CB8AC3E}">
        <p14:creationId xmlns:p14="http://schemas.microsoft.com/office/powerpoint/2010/main" val="201945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AA4E8-2334-4CBB-A12A-9CF5C628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1" r="30986"/>
          <a:stretch/>
        </p:blipFill>
        <p:spPr>
          <a:xfrm>
            <a:off x="4273435" y="1417739"/>
            <a:ext cx="7722053" cy="4957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"/>
            <a:ext cx="10515600" cy="50950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Assigning ODME Trip Tables (Period)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ODME each hour:</a:t>
            </a:r>
          </a:p>
          <a:p>
            <a:pPr marL="342900" indent="-342900">
              <a:buAutoNum type="arabicPeriod"/>
            </a:pPr>
            <a:r>
              <a:rPr lang="en-US" sz="1400" dirty="0"/>
              <a:t>Assigning ODME by period trip tables to the network produce more reasonable EL trips (in range of ~400 to ~500) for SB AM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4607373"/>
            <a:ext cx="29729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NB is still too high: </a:t>
            </a:r>
          </a:p>
          <a:p>
            <a:r>
              <a:rPr lang="en-US" sz="1400" dirty="0"/>
              <a:t>The ODME control totals by period produced higher trips but are slightly lower than hourly ODME trips.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B1473-31B9-427B-86F9-08625C5B440B}"/>
              </a:ext>
            </a:extLst>
          </p:cNvPr>
          <p:cNvSpPr/>
          <p:nvPr/>
        </p:nvSpPr>
        <p:spPr>
          <a:xfrm flipV="1">
            <a:off x="6677637" y="4848837"/>
            <a:ext cx="570451" cy="5033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99C32-EB96-45D7-A7B9-7915C90EF166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3939159" y="5100506"/>
            <a:ext cx="2738478" cy="146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1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2A5D5B-43D9-46AE-8335-76AAE2FD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24" y="1040760"/>
            <a:ext cx="10515600" cy="1150212"/>
          </a:xfrm>
        </p:spPr>
        <p:txBody>
          <a:bodyPr/>
          <a:lstStyle/>
          <a:p>
            <a:r>
              <a:rPr lang="en-US" dirty="0"/>
              <a:t>Investigate High EL Trips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C870E-172F-4D92-92D3-1A680389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049" y="3045687"/>
            <a:ext cx="9320376" cy="24692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Peak Direction: Issues is more so with NB than SB</a:t>
            </a:r>
          </a:p>
          <a:p>
            <a:endParaRPr lang="en-US" dirty="0"/>
          </a:p>
          <a:p>
            <a:r>
              <a:rPr lang="en-US" dirty="0"/>
              <a:t> 1. NB Issue: EL trips are more here (~1000) compared to SB (~700) ?</a:t>
            </a:r>
          </a:p>
          <a:p>
            <a:r>
              <a:rPr lang="en-US" dirty="0"/>
              <a:t> 2. Logit Model Construct</a:t>
            </a:r>
          </a:p>
          <a:p>
            <a:r>
              <a:rPr lang="en-US" dirty="0"/>
              <a:t> 3. Delay can be added to the model to reflect queue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4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1. NB Issue: </a:t>
            </a:r>
            <a:br>
              <a:rPr lang="en-US" dirty="0"/>
            </a:br>
            <a:r>
              <a:rPr lang="en-US" sz="2200" dirty="0"/>
              <a:t>EL trips are high in NB peak (~1000) compared to SB peak (~700) 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317E-343E-41BC-AAB6-F518FE91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6" y="1270621"/>
            <a:ext cx="6524624" cy="447206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Similar speeds and capacities in both directions</a:t>
            </a:r>
          </a:p>
          <a:p>
            <a:pPr marL="342900" indent="-342900">
              <a:buAutoNum type="arabicPeriod"/>
            </a:pPr>
            <a:r>
              <a:rPr lang="en-US" sz="2000" dirty="0"/>
              <a:t>Same </a:t>
            </a:r>
            <a:r>
              <a:rPr lang="en-US" sz="2000" dirty="0" err="1"/>
              <a:t>ourly</a:t>
            </a:r>
            <a:r>
              <a:rPr lang="en-US" sz="2000" dirty="0"/>
              <a:t> distributions  </a:t>
            </a:r>
          </a:p>
          <a:p>
            <a:pPr marL="800100" lvl="1" indent="-342900">
              <a:buAutoNum type="arabicPeriod"/>
            </a:pPr>
            <a:r>
              <a:rPr lang="en-US" sz="1800" dirty="0"/>
              <a:t>Hillsborough and Memorial – 2020 AWDT 86,000 (both directions)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SB: AM peak direction = 12.76 %  (~5400)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NB: PM peak direction = 12.72 %  (~5400)</a:t>
            </a:r>
          </a:p>
          <a:p>
            <a:pPr marL="457200" lvl="1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2000" dirty="0"/>
              <a:t>Not a directional distribution issue but a ODME distribution issue ?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dirty="0"/>
              <a:t>Eligible Trip Issue: There are more eligible trips (~1200) for NB than SB due to the location of NB access point.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800100" lvl="1" indent="-342900">
              <a:buAutoNum type="arabicPeriod"/>
            </a:pPr>
            <a:endParaRPr lang="en-US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3E48B56-BCD4-4437-9893-1920217C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512" y="5355376"/>
            <a:ext cx="3985252" cy="116955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Eligible AM_SB  Eligible PM_NB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2,365            3,527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D64CE-361B-439C-AB7F-91971CA6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796" y="1118221"/>
            <a:ext cx="3004429" cy="552450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48EBAB6-5C61-4FE5-922C-E5BAF1FB4475}"/>
              </a:ext>
            </a:extLst>
          </p:cNvPr>
          <p:cNvSpPr/>
          <p:nvPr/>
        </p:nvSpPr>
        <p:spPr>
          <a:xfrm>
            <a:off x="10696575" y="4626713"/>
            <a:ext cx="628650" cy="1755037"/>
          </a:xfrm>
          <a:prstGeom prst="rightBrac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0EC085-EE34-45F2-818C-4959808EEB4E}"/>
              </a:ext>
            </a:extLst>
          </p:cNvPr>
          <p:cNvSpPr/>
          <p:nvPr/>
        </p:nvSpPr>
        <p:spPr>
          <a:xfrm>
            <a:off x="6048375" y="5248275"/>
            <a:ext cx="6017221" cy="1481479"/>
          </a:xfrm>
          <a:custGeom>
            <a:avLst/>
            <a:gdLst>
              <a:gd name="connsiteX0" fmla="*/ 0 w 6017221"/>
              <a:gd name="connsiteY0" fmla="*/ 0 h 1576729"/>
              <a:gd name="connsiteX1" fmla="*/ 962025 w 6017221"/>
              <a:gd name="connsiteY1" fmla="*/ 1371600 h 1576729"/>
              <a:gd name="connsiteX2" fmla="*/ 5676900 w 6017221"/>
              <a:gd name="connsiteY2" fmla="*/ 1457325 h 1576729"/>
              <a:gd name="connsiteX3" fmla="*/ 5276850 w 6017221"/>
              <a:gd name="connsiteY3" fmla="*/ 276225 h 157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221" h="1576729">
                <a:moveTo>
                  <a:pt x="0" y="0"/>
                </a:moveTo>
                <a:cubicBezTo>
                  <a:pt x="7937" y="564356"/>
                  <a:pt x="15875" y="1128713"/>
                  <a:pt x="962025" y="1371600"/>
                </a:cubicBezTo>
                <a:cubicBezTo>
                  <a:pt x="1908175" y="1614487"/>
                  <a:pt x="4957763" y="1639887"/>
                  <a:pt x="5676900" y="1457325"/>
                </a:cubicBezTo>
                <a:cubicBezTo>
                  <a:pt x="6396037" y="1274763"/>
                  <a:pt x="5836443" y="775494"/>
                  <a:pt x="5276850" y="276225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5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1. NB Issue: </a:t>
            </a:r>
            <a:br>
              <a:rPr lang="en-US" dirty="0"/>
            </a:br>
            <a:r>
              <a:rPr lang="en-US" sz="2200" dirty="0"/>
              <a:t>EL trips are high in NB peak (~1000) compared to SB peak (~700) 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9CF11-FEAD-450E-A88B-AB7FF503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7"/>
          <a:stretch/>
        </p:blipFill>
        <p:spPr>
          <a:xfrm>
            <a:off x="7163106" y="1996543"/>
            <a:ext cx="3771594" cy="4020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A8E0A59-5BA6-435B-A853-99E6C8E983B6}"/>
              </a:ext>
            </a:extLst>
          </p:cNvPr>
          <p:cNvSpPr txBox="1">
            <a:spLocks/>
          </p:cNvSpPr>
          <p:nvPr/>
        </p:nvSpPr>
        <p:spPr>
          <a:xfrm>
            <a:off x="7102146" y="1549469"/>
            <a:ext cx="3716236" cy="403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Moving Northbound EL Access to south of Memorial Hwy drops EL trips to ~800 EL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5CD39A-CBEC-4208-A68A-871BDAFDDB16}"/>
              </a:ext>
            </a:extLst>
          </p:cNvPr>
          <p:cNvSpPr txBox="1">
            <a:spLocks/>
          </p:cNvSpPr>
          <p:nvPr/>
        </p:nvSpPr>
        <p:spPr>
          <a:xfrm>
            <a:off x="600070" y="1599787"/>
            <a:ext cx="3900658" cy="38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Toll Plan EL Access location north of Hillsborough Blvd results in ~1000 EL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E9F0D-7551-4E09-A773-237BDD52B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1"/>
          <a:stretch/>
        </p:blipFill>
        <p:spPr>
          <a:xfrm>
            <a:off x="717062" y="1996542"/>
            <a:ext cx="4114800" cy="4020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5170A94-8C4C-4358-8B1D-2AEAB0C26E3C}"/>
              </a:ext>
            </a:extLst>
          </p:cNvPr>
          <p:cNvSpPr/>
          <p:nvPr/>
        </p:nvSpPr>
        <p:spPr>
          <a:xfrm>
            <a:off x="9519406" y="3786510"/>
            <a:ext cx="251671" cy="31878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94DA1-4D4E-40BD-99B6-10ECC34B3258}"/>
              </a:ext>
            </a:extLst>
          </p:cNvPr>
          <p:cNvSpPr/>
          <p:nvPr/>
        </p:nvSpPr>
        <p:spPr>
          <a:xfrm>
            <a:off x="3095746" y="3215010"/>
            <a:ext cx="251671" cy="31878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B49499-2B58-42A4-B3B6-CA3AEC8B1DF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47417" y="3374401"/>
            <a:ext cx="1917850" cy="7308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56D581-9C58-4004-B77E-483136570DDF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 flipV="1">
            <a:off x="6979767" y="3945901"/>
            <a:ext cx="2539639" cy="1593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8CC956F-AED7-4494-98A2-D55648A9DCD6}"/>
              </a:ext>
            </a:extLst>
          </p:cNvPr>
          <p:cNvSpPr txBox="1">
            <a:spLocks/>
          </p:cNvSpPr>
          <p:nvPr/>
        </p:nvSpPr>
        <p:spPr>
          <a:xfrm>
            <a:off x="5265267" y="3381594"/>
            <a:ext cx="1714500" cy="14473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EL Trips:</a:t>
            </a:r>
          </a:p>
          <a:p>
            <a:pPr marL="0" indent="0">
              <a:buNone/>
            </a:pPr>
            <a:r>
              <a:rPr lang="en-US" sz="1100" dirty="0"/>
              <a:t>Although, still there are more EL trips than SB peak direction (~700) this elucidates the Eligible trip issue due to EL access / entry  location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2. Logit Model Construct: </a:t>
            </a:r>
          </a:p>
        </p:txBody>
      </p:sp>
      <p:pic>
        <p:nvPicPr>
          <p:cNvPr id="1026" name="Picture 1" descr="cid:image001.png@01D3127A.00EFC520">
            <a:extLst>
              <a:ext uri="{FF2B5EF4-FFF2-40B4-BE49-F238E27FC236}">
                <a16:creationId xmlns:a16="http://schemas.microsoft.com/office/drawing/2014/main" id="{FC08E9C0-09F2-4492-88A7-B287BF52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27" y="1827680"/>
            <a:ext cx="6933390" cy="915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9E10D-C693-4D4A-BC0C-E59E0A967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19827" y="4100907"/>
            <a:ext cx="6734175" cy="1484415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BF01C-4A88-4E48-B489-0D07DE836C45}"/>
              </a:ext>
            </a:extLst>
          </p:cNvPr>
          <p:cNvSpPr txBox="1"/>
          <p:nvPr/>
        </p:nvSpPr>
        <p:spPr>
          <a:xfrm>
            <a:off x="319827" y="1427570"/>
            <a:ext cx="274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Logit Model Construct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8D95C-EF78-4BD1-A003-1FCF67A8E624}"/>
              </a:ext>
            </a:extLst>
          </p:cNvPr>
          <p:cNvSpPr txBox="1"/>
          <p:nvPr/>
        </p:nvSpPr>
        <p:spPr>
          <a:xfrm>
            <a:off x="223767" y="3700797"/>
            <a:ext cx="274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CUBE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E8543-3854-47F1-A7AE-0755D8EBF1D4}"/>
              </a:ext>
            </a:extLst>
          </p:cNvPr>
          <p:cNvSpPr txBox="1"/>
          <p:nvPr/>
        </p:nvSpPr>
        <p:spPr>
          <a:xfrm>
            <a:off x="7996977" y="1027460"/>
            <a:ext cx="274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Excel Debugger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92BE9-AC9F-4B63-ABB7-391BA2E3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977" y="1427570"/>
            <a:ext cx="3820078" cy="524866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D3DCA1-4B99-4397-B9A3-8D6C9BEF4E9C}"/>
              </a:ext>
            </a:extLst>
          </p:cNvPr>
          <p:cNvSpPr/>
          <p:nvPr/>
        </p:nvSpPr>
        <p:spPr>
          <a:xfrm>
            <a:off x="2867025" y="2743200"/>
            <a:ext cx="5391150" cy="3600450"/>
          </a:xfrm>
          <a:custGeom>
            <a:avLst/>
            <a:gdLst>
              <a:gd name="connsiteX0" fmla="*/ 0 w 6877050"/>
              <a:gd name="connsiteY0" fmla="*/ 0 h 3914775"/>
              <a:gd name="connsiteX1" fmla="*/ 3171825 w 6877050"/>
              <a:gd name="connsiteY1" fmla="*/ 1590675 h 3914775"/>
              <a:gd name="connsiteX2" fmla="*/ 5981700 w 6877050"/>
              <a:gd name="connsiteY2" fmla="*/ 2190750 h 3914775"/>
              <a:gd name="connsiteX3" fmla="*/ 6877050 w 6877050"/>
              <a:gd name="connsiteY3" fmla="*/ 3914775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7050" h="3914775">
                <a:moveTo>
                  <a:pt x="0" y="0"/>
                </a:moveTo>
                <a:cubicBezTo>
                  <a:pt x="1087437" y="612775"/>
                  <a:pt x="2174875" y="1225550"/>
                  <a:pt x="3171825" y="1590675"/>
                </a:cubicBezTo>
                <a:cubicBezTo>
                  <a:pt x="4168775" y="1955800"/>
                  <a:pt x="5364163" y="1803400"/>
                  <a:pt x="5981700" y="2190750"/>
                </a:cubicBezTo>
                <a:cubicBezTo>
                  <a:pt x="6599237" y="2578100"/>
                  <a:pt x="6738143" y="3246437"/>
                  <a:pt x="6877050" y="39147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00A227-424F-4111-99E4-EA64A37A4803}"/>
              </a:ext>
            </a:extLst>
          </p:cNvPr>
          <p:cNvSpPr/>
          <p:nvPr/>
        </p:nvSpPr>
        <p:spPr>
          <a:xfrm>
            <a:off x="28190" y="2724150"/>
            <a:ext cx="1762510" cy="2945491"/>
          </a:xfrm>
          <a:custGeom>
            <a:avLst/>
            <a:gdLst>
              <a:gd name="connsiteX0" fmla="*/ 1762510 w 1762510"/>
              <a:gd name="connsiteY0" fmla="*/ 0 h 2945491"/>
              <a:gd name="connsiteX1" fmla="*/ 162310 w 1762510"/>
              <a:gd name="connsiteY1" fmla="*/ 1228725 h 2945491"/>
              <a:gd name="connsiteX2" fmla="*/ 133735 w 1762510"/>
              <a:gd name="connsiteY2" fmla="*/ 2800350 h 2945491"/>
              <a:gd name="connsiteX3" fmla="*/ 867160 w 1762510"/>
              <a:gd name="connsiteY3" fmla="*/ 2781300 h 29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510" h="2945491">
                <a:moveTo>
                  <a:pt x="1762510" y="0"/>
                </a:moveTo>
                <a:cubicBezTo>
                  <a:pt x="1098141" y="381000"/>
                  <a:pt x="433772" y="762000"/>
                  <a:pt x="162310" y="1228725"/>
                </a:cubicBezTo>
                <a:cubicBezTo>
                  <a:pt x="-109153" y="1695450"/>
                  <a:pt x="16260" y="2541588"/>
                  <a:pt x="133735" y="2800350"/>
                </a:cubicBezTo>
                <a:cubicBezTo>
                  <a:pt x="251210" y="3059112"/>
                  <a:pt x="559185" y="2920206"/>
                  <a:pt x="867160" y="27813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2. Logit Model Construct: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BF01C-4A88-4E48-B489-0D07DE836C45}"/>
              </a:ext>
            </a:extLst>
          </p:cNvPr>
          <p:cNvSpPr txBox="1"/>
          <p:nvPr/>
        </p:nvSpPr>
        <p:spPr>
          <a:xfrm>
            <a:off x="4991099" y="2093140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Perceived Time Savings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E8543-3854-47F1-A7AE-0755D8EBF1D4}"/>
              </a:ext>
            </a:extLst>
          </p:cNvPr>
          <p:cNvSpPr txBox="1"/>
          <p:nvPr/>
        </p:nvSpPr>
        <p:spPr>
          <a:xfrm>
            <a:off x="8120802" y="1005235"/>
            <a:ext cx="274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Excel Debugger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D29681-F564-4FDB-91D8-AF2463E9B7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10399" y="2247029"/>
            <a:ext cx="986578" cy="103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57D2BB-0A9B-44FD-ACC9-E250CC09FF78}"/>
              </a:ext>
            </a:extLst>
          </p:cNvPr>
          <p:cNvSpPr txBox="1"/>
          <p:nvPr/>
        </p:nvSpPr>
        <p:spPr>
          <a:xfrm>
            <a:off x="5705473" y="2763391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Toll Cost Term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D8F64E-A177-42C7-8A60-5C0EAD39D97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10398" y="2917280"/>
            <a:ext cx="986578" cy="103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7BAB19-D372-4012-9D15-DC7A98FEA2D4}"/>
              </a:ext>
            </a:extLst>
          </p:cNvPr>
          <p:cNvSpPr txBox="1"/>
          <p:nvPr/>
        </p:nvSpPr>
        <p:spPr>
          <a:xfrm>
            <a:off x="5705473" y="4483191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Reliability Term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8480D-6DDF-43D4-BE62-6F6B2185582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10398" y="4637080"/>
            <a:ext cx="986578" cy="103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094455-3167-417A-9322-701B1431C9A5}"/>
              </a:ext>
            </a:extLst>
          </p:cNvPr>
          <p:cNvSpPr txBox="1"/>
          <p:nvPr/>
        </p:nvSpPr>
        <p:spPr>
          <a:xfrm>
            <a:off x="5962649" y="1536913"/>
            <a:ext cx="104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Error Term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EE08EA-97D8-43E5-B9DB-AF23A5F534A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010398" y="1690802"/>
            <a:ext cx="986579" cy="103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04EFBB-79F3-4DD1-B829-490D7AE001DB}"/>
              </a:ext>
            </a:extLst>
          </p:cNvPr>
          <p:cNvSpPr txBox="1"/>
          <p:nvPr/>
        </p:nvSpPr>
        <p:spPr>
          <a:xfrm>
            <a:off x="5705473" y="6286319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EL Probability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504BF7-9BD3-4CDA-AC14-21B67C2845F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010398" y="6440208"/>
            <a:ext cx="986578" cy="103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05F2E-4860-4A60-8DE3-E98A2412D8B8}"/>
              </a:ext>
            </a:extLst>
          </p:cNvPr>
          <p:cNvSpPr/>
          <p:nvPr/>
        </p:nvSpPr>
        <p:spPr>
          <a:xfrm>
            <a:off x="5300662" y="5309129"/>
            <a:ext cx="26384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Green =  Input Parameters (skims)</a:t>
            </a:r>
          </a:p>
          <a:p>
            <a:pPr lvl="1"/>
            <a:r>
              <a:rPr lang="en-US" sz="1100" dirty="0">
                <a:solidFill>
                  <a:srgbClr val="0070C0"/>
                </a:solidFill>
              </a:rPr>
              <a:t>Blue = Input variables (skims)</a:t>
            </a:r>
          </a:p>
          <a:p>
            <a:pPr lvl="1"/>
            <a:r>
              <a:rPr lang="en-US" sz="1100" dirty="0">
                <a:solidFill>
                  <a:srgbClr val="FF0000"/>
                </a:solidFill>
              </a:rPr>
              <a:t>Red = Computed Terms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BB8401BF-5A1A-486D-82DF-965E02AC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99" y="1393460"/>
            <a:ext cx="3859102" cy="5316173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30553DA-C5F0-46B6-AA79-7E87CBE574B8}"/>
              </a:ext>
            </a:extLst>
          </p:cNvPr>
          <p:cNvSpPr txBox="1"/>
          <p:nvPr/>
        </p:nvSpPr>
        <p:spPr>
          <a:xfrm>
            <a:off x="571498" y="1405345"/>
            <a:ext cx="41243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Time Term: </a:t>
            </a:r>
          </a:p>
          <a:p>
            <a:r>
              <a:rPr lang="en-US" sz="1400" dirty="0"/>
              <a:t>Congested Toll Paths should be significantly better to see benefit resulting from time savings</a:t>
            </a:r>
          </a:p>
          <a:p>
            <a:endParaRPr lang="en-US" sz="1400" dirty="0"/>
          </a:p>
          <a:p>
            <a:r>
              <a:rPr lang="en-US" sz="1400" b="1" u="sng" dirty="0"/>
              <a:t>Toll Cost Term:</a:t>
            </a:r>
          </a:p>
          <a:p>
            <a:r>
              <a:rPr lang="en-US" sz="1400" dirty="0"/>
              <a:t>Toll costs should be significantly higher to offset toll paths (dependent function of VDF Curve)</a:t>
            </a:r>
          </a:p>
          <a:p>
            <a:endParaRPr lang="en-US" sz="1400" dirty="0"/>
          </a:p>
          <a:p>
            <a:r>
              <a:rPr lang="en-US" sz="1400" b="1" u="sng" dirty="0"/>
              <a:t>Reliability:</a:t>
            </a:r>
          </a:p>
          <a:p>
            <a:r>
              <a:rPr lang="en-US" sz="1400" dirty="0"/>
              <a:t>Comes into play only if there is congestion</a:t>
            </a:r>
          </a:p>
          <a:p>
            <a:endParaRPr lang="en-US" sz="1400" dirty="0"/>
          </a:p>
          <a:p>
            <a:r>
              <a:rPr lang="en-US" sz="1400" b="1" u="sng" dirty="0"/>
              <a:t>Toll Constant: </a:t>
            </a:r>
          </a:p>
          <a:p>
            <a:r>
              <a:rPr lang="en-US" sz="1400" dirty="0"/>
              <a:t>Error term or Calibration Constant</a:t>
            </a:r>
          </a:p>
          <a:p>
            <a:endParaRPr lang="en-US" sz="1400" dirty="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943D2BC-99C1-4A31-926F-F73DBAE1A8E2}"/>
              </a:ext>
            </a:extLst>
          </p:cNvPr>
          <p:cNvSpPr/>
          <p:nvPr/>
        </p:nvSpPr>
        <p:spPr>
          <a:xfrm>
            <a:off x="523874" y="4655405"/>
            <a:ext cx="4776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NB Case: </a:t>
            </a:r>
            <a:r>
              <a:rPr lang="en-US" dirty="0"/>
              <a:t>The facility is not congested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 term  inapplicable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savings NOT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Toll costs NOT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Toll constant impacts are TOO significant</a:t>
            </a:r>
          </a:p>
        </p:txBody>
      </p:sp>
    </p:spTree>
    <p:extLst>
      <p:ext uri="{BB962C8B-B14F-4D97-AF65-F5344CB8AC3E}">
        <p14:creationId xmlns:p14="http://schemas.microsoft.com/office/powerpoint/2010/main" val="27302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4" grpId="0"/>
      <p:bldP spid="2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2. Logit Model Construct: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BF01C-4A88-4E48-B489-0D07DE836C45}"/>
              </a:ext>
            </a:extLst>
          </p:cNvPr>
          <p:cNvSpPr txBox="1"/>
          <p:nvPr/>
        </p:nvSpPr>
        <p:spPr>
          <a:xfrm>
            <a:off x="4867275" y="2044411"/>
            <a:ext cx="214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Perceived Time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Savings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E8543-3854-47F1-A7AE-0755D8EBF1D4}"/>
              </a:ext>
            </a:extLst>
          </p:cNvPr>
          <p:cNvSpPr txBox="1"/>
          <p:nvPr/>
        </p:nvSpPr>
        <p:spPr>
          <a:xfrm>
            <a:off x="8120802" y="1005235"/>
            <a:ext cx="274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Excel Debugger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D29681-F564-4FDB-91D8-AF2463E9B734}"/>
              </a:ext>
            </a:extLst>
          </p:cNvPr>
          <p:cNvCxnSpPr>
            <a:cxnSpLocks/>
          </p:cNvCxnSpPr>
          <p:nvPr/>
        </p:nvCxnSpPr>
        <p:spPr>
          <a:xfrm>
            <a:off x="7107657" y="2198300"/>
            <a:ext cx="986578" cy="103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57D2BB-0A9B-44FD-ACC9-E250CC09FF78}"/>
              </a:ext>
            </a:extLst>
          </p:cNvPr>
          <p:cNvSpPr txBox="1"/>
          <p:nvPr/>
        </p:nvSpPr>
        <p:spPr>
          <a:xfrm>
            <a:off x="5953125" y="2777943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No Toll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D8F64E-A177-42C7-8A60-5C0EAD39D977}"/>
              </a:ext>
            </a:extLst>
          </p:cNvPr>
          <p:cNvCxnSpPr>
            <a:cxnSpLocks/>
          </p:cNvCxnSpPr>
          <p:nvPr/>
        </p:nvCxnSpPr>
        <p:spPr>
          <a:xfrm>
            <a:off x="7079080" y="2919908"/>
            <a:ext cx="986578" cy="103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7BAB19-D372-4012-9D15-DC7A98FEA2D4}"/>
              </a:ext>
            </a:extLst>
          </p:cNvPr>
          <p:cNvSpPr txBox="1"/>
          <p:nvPr/>
        </p:nvSpPr>
        <p:spPr>
          <a:xfrm>
            <a:off x="4935957" y="4111638"/>
            <a:ext cx="21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Reliability shows no effect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8480D-6DDF-43D4-BE62-6F6B21855827}"/>
              </a:ext>
            </a:extLst>
          </p:cNvPr>
          <p:cNvCxnSpPr>
            <a:cxnSpLocks/>
          </p:cNvCxnSpPr>
          <p:nvPr/>
        </p:nvCxnSpPr>
        <p:spPr>
          <a:xfrm>
            <a:off x="7089613" y="4258262"/>
            <a:ext cx="986578" cy="103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094455-3167-417A-9322-701B1431C9A5}"/>
              </a:ext>
            </a:extLst>
          </p:cNvPr>
          <p:cNvSpPr txBox="1"/>
          <p:nvPr/>
        </p:nvSpPr>
        <p:spPr>
          <a:xfrm>
            <a:off x="5640807" y="1507040"/>
            <a:ext cx="148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No Toll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Constant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EE08EA-97D8-43E5-B9DB-AF23A5F534A9}"/>
              </a:ext>
            </a:extLst>
          </p:cNvPr>
          <p:cNvCxnSpPr>
            <a:cxnSpLocks/>
          </p:cNvCxnSpPr>
          <p:nvPr/>
        </p:nvCxnSpPr>
        <p:spPr>
          <a:xfrm>
            <a:off x="7070557" y="1669742"/>
            <a:ext cx="986578" cy="103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04EFBB-79F3-4DD1-B829-490D7AE001DB}"/>
              </a:ext>
            </a:extLst>
          </p:cNvPr>
          <p:cNvSpPr txBox="1"/>
          <p:nvPr/>
        </p:nvSpPr>
        <p:spPr>
          <a:xfrm>
            <a:off x="5562600" y="6054302"/>
            <a:ext cx="150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Probability is 50%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504BF7-9BD3-4CDA-AC14-21B67C2845F5}"/>
              </a:ext>
            </a:extLst>
          </p:cNvPr>
          <p:cNvCxnSpPr>
            <a:cxnSpLocks/>
          </p:cNvCxnSpPr>
          <p:nvPr/>
        </p:nvCxnSpPr>
        <p:spPr>
          <a:xfrm>
            <a:off x="7071569" y="6202993"/>
            <a:ext cx="986578" cy="103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05F2E-4860-4A60-8DE3-E98A2412D8B8}"/>
              </a:ext>
            </a:extLst>
          </p:cNvPr>
          <p:cNvSpPr/>
          <p:nvPr/>
        </p:nvSpPr>
        <p:spPr>
          <a:xfrm>
            <a:off x="5300662" y="5309129"/>
            <a:ext cx="26384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Green =  Input Parameters (skims)</a:t>
            </a:r>
          </a:p>
          <a:p>
            <a:pPr lvl="1"/>
            <a:r>
              <a:rPr lang="en-US" sz="1100" dirty="0">
                <a:solidFill>
                  <a:srgbClr val="0070C0"/>
                </a:solidFill>
              </a:rPr>
              <a:t>Blue = Input variables (skims)</a:t>
            </a:r>
          </a:p>
          <a:p>
            <a:pPr lvl="1"/>
            <a:r>
              <a:rPr lang="en-US" sz="1100" dirty="0">
                <a:solidFill>
                  <a:srgbClr val="FF0000"/>
                </a:solidFill>
              </a:rPr>
              <a:t>Red = Computed Terms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943D2BC-99C1-4A31-926F-F73DBAE1A8E2}"/>
              </a:ext>
            </a:extLst>
          </p:cNvPr>
          <p:cNvSpPr/>
          <p:nvPr/>
        </p:nvSpPr>
        <p:spPr>
          <a:xfrm>
            <a:off x="904874" y="3085720"/>
            <a:ext cx="3590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NB Case -1: </a:t>
            </a:r>
            <a:r>
              <a:rPr lang="en-US" dirty="0"/>
              <a:t>Everything is identical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 is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F39B9-51EB-462E-9B3E-C62C0555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47" y="1362386"/>
            <a:ext cx="3644541" cy="50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4" grpId="0"/>
      <p:bldP spid="26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2. Logit Model Construct: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E8543-3854-47F1-A7AE-0755D8EBF1D4}"/>
              </a:ext>
            </a:extLst>
          </p:cNvPr>
          <p:cNvSpPr txBox="1"/>
          <p:nvPr/>
        </p:nvSpPr>
        <p:spPr>
          <a:xfrm>
            <a:off x="4188307" y="1157163"/>
            <a:ext cx="274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Time Savings: 2 Minutes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587C1-EAEF-4CF4-A53C-C257EE87F1D5}"/>
              </a:ext>
            </a:extLst>
          </p:cNvPr>
          <p:cNvSpPr/>
          <p:nvPr/>
        </p:nvSpPr>
        <p:spPr>
          <a:xfrm>
            <a:off x="131596" y="1152996"/>
            <a:ext cx="32212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NB Case -2: </a:t>
            </a:r>
            <a:r>
              <a:rPr lang="en-US" sz="1400" dirty="0"/>
              <a:t>Toll Constant </a:t>
            </a:r>
            <a:r>
              <a:rPr lang="en-US" sz="1400" dirty="0" err="1"/>
              <a:t>Eqiv</a:t>
            </a:r>
            <a:r>
              <a:rPr lang="en-US" sz="1400" dirty="0"/>
              <a:t> Minutes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Toll constants acts as unexplainable travel time savings (or cost).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FD606-08C4-4816-8448-E8B8B4A7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00" y="1553106"/>
            <a:ext cx="3718025" cy="5114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F359B-C11F-4136-8315-A86A79DE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306" y="1521994"/>
            <a:ext cx="3740643" cy="51455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FFA1840-9A89-45F4-9C32-0909AD042A78}"/>
              </a:ext>
            </a:extLst>
          </p:cNvPr>
          <p:cNvSpPr txBox="1"/>
          <p:nvPr/>
        </p:nvSpPr>
        <p:spPr>
          <a:xfrm>
            <a:off x="7981950" y="1152996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Toll Constant: 2 Minute 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Eqiv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EF39BD-BF59-422D-B9BF-7495AAAA1563}"/>
              </a:ext>
            </a:extLst>
          </p:cNvPr>
          <p:cNvSpPr/>
          <p:nvPr/>
        </p:nvSpPr>
        <p:spPr>
          <a:xfrm>
            <a:off x="171716" y="2526928"/>
            <a:ext cx="32212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Time Savings vs Toll Constant</a:t>
            </a:r>
          </a:p>
          <a:p>
            <a:endParaRPr lang="en-US" sz="1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2 minute travel time savings</a:t>
            </a:r>
          </a:p>
          <a:p>
            <a:pPr lvl="1"/>
            <a:r>
              <a:rPr lang="en-US" sz="1400" u="sng" dirty="0"/>
              <a:t> </a:t>
            </a:r>
          </a:p>
          <a:p>
            <a:pPr lvl="1"/>
            <a:r>
              <a:rPr lang="en-US" sz="1400" dirty="0"/>
              <a:t>	or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u="sng" dirty="0"/>
              <a:t>2 minute equivalent </a:t>
            </a:r>
            <a:r>
              <a:rPr lang="en-US" sz="1400" dirty="0"/>
              <a:t>(toll constant / time coefficient) mean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9DF158-743E-4EB3-A772-FAC35F59D84C}"/>
              </a:ext>
            </a:extLst>
          </p:cNvPr>
          <p:cNvSpPr/>
          <p:nvPr/>
        </p:nvSpPr>
        <p:spPr>
          <a:xfrm>
            <a:off x="131596" y="5134124"/>
            <a:ext cx="3340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NB Case -3: </a:t>
            </a:r>
            <a:r>
              <a:rPr lang="en-US" sz="1400" dirty="0"/>
              <a:t>Delay can be added the same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 delay (expressed as lost time on GL lane) can be expressed the same way</a:t>
            </a:r>
          </a:p>
        </p:txBody>
      </p:sp>
    </p:spTree>
    <p:extLst>
      <p:ext uri="{BB962C8B-B14F-4D97-AF65-F5344CB8AC3E}">
        <p14:creationId xmlns:p14="http://schemas.microsoft.com/office/powerpoint/2010/main" val="11699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3. Southbound Delay Implementation: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317E-343E-41BC-AAB6-F518FE91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46" y="1359017"/>
            <a:ext cx="3449536" cy="3858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Before Delay = ~670 EL Trips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60E6D-63A4-4B78-AA80-3C8E0A5E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6" y="1820899"/>
            <a:ext cx="3725163" cy="3821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58F66C-1BEC-4BA8-BBDA-4893D2FCCA53}"/>
              </a:ext>
            </a:extLst>
          </p:cNvPr>
          <p:cNvSpPr txBox="1">
            <a:spLocks/>
          </p:cNvSpPr>
          <p:nvPr/>
        </p:nvSpPr>
        <p:spPr>
          <a:xfrm>
            <a:off x="7151789" y="1359017"/>
            <a:ext cx="3449536" cy="38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 Delay = ~1074 EL Trips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B2062-B0FA-495F-9033-677F2370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25" y="1820899"/>
            <a:ext cx="4330556" cy="3880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DA2E9-2827-4A48-B7C0-806BA36C7845}"/>
              </a:ext>
            </a:extLst>
          </p:cNvPr>
          <p:cNvSpPr txBox="1"/>
          <p:nvPr/>
        </p:nvSpPr>
        <p:spPr>
          <a:xfrm>
            <a:off x="4679265" y="2993153"/>
            <a:ext cx="167060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 5 minute delay is added to the GL link before EL merge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CD92F1-A347-4C0B-92F6-A9A90DC7677E}"/>
              </a:ext>
            </a:extLst>
          </p:cNvPr>
          <p:cNvCxnSpPr>
            <a:stCxn id="8" idx="3"/>
          </p:cNvCxnSpPr>
          <p:nvPr/>
        </p:nvCxnSpPr>
        <p:spPr>
          <a:xfrm flipV="1">
            <a:off x="6349869" y="3095538"/>
            <a:ext cx="1569338" cy="26694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2E2382-7F73-4D71-A11C-DC04E5D3BF81}"/>
              </a:ext>
            </a:extLst>
          </p:cNvPr>
          <p:cNvSpPr/>
          <p:nvPr/>
        </p:nvSpPr>
        <p:spPr>
          <a:xfrm>
            <a:off x="7919206" y="2902590"/>
            <a:ext cx="251671" cy="31878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518246-D523-40EC-B452-CA145286A874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 flipV="1">
            <a:off x="1563184" y="2959596"/>
            <a:ext cx="3116081" cy="40288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FA3726-B97F-4519-820A-4387BC9250C2}"/>
              </a:ext>
            </a:extLst>
          </p:cNvPr>
          <p:cNvSpPr/>
          <p:nvPr/>
        </p:nvSpPr>
        <p:spPr>
          <a:xfrm>
            <a:off x="1311513" y="2800205"/>
            <a:ext cx="251671" cy="31878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45B-7BBC-4AE8-9817-C5B59C5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01325" cy="9969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3. Southbound Delay Implementation: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58F66C-1BEC-4BA8-BBDA-4893D2FCCA53}"/>
              </a:ext>
            </a:extLst>
          </p:cNvPr>
          <p:cNvSpPr txBox="1">
            <a:spLocks/>
          </p:cNvSpPr>
          <p:nvPr/>
        </p:nvSpPr>
        <p:spPr>
          <a:xfrm>
            <a:off x="561975" y="1283766"/>
            <a:ext cx="3449536" cy="38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Delay impact on EL Share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DA2E9-2827-4A48-B7C0-806BA36C7845}"/>
              </a:ext>
            </a:extLst>
          </p:cNvPr>
          <p:cNvSpPr txBox="1"/>
          <p:nvPr/>
        </p:nvSpPr>
        <p:spPr>
          <a:xfrm>
            <a:off x="657225" y="1756451"/>
            <a:ext cx="4581525" cy="48320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Delay is added is to the GL link before  EL merge (egress).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Delay is tested in one minute increments to study the EL trip share.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same is computed in Excel to understand what can be captured at OD and Corridor Levels: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OD : </a:t>
            </a:r>
            <a:r>
              <a:rPr lang="en-US" sz="1400" dirty="0"/>
              <a:t>Both Model estimated and Excel computed OD shares produced nearly identical results with the exception of last 3 (Delay 8 – 10) where the toll costs escalated from 46 cents to 58 cents (excel used the tolls at 46 cents)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Corridor Level: </a:t>
            </a:r>
            <a:r>
              <a:rPr lang="en-US" sz="1400" dirty="0"/>
              <a:t>At the corridor level trips were estimated  by multiplying total </a:t>
            </a:r>
            <a:r>
              <a:rPr lang="en-US" sz="1400" b="1" dirty="0"/>
              <a:t>eligible trips </a:t>
            </a:r>
            <a:r>
              <a:rPr lang="en-US" sz="1400" dirty="0"/>
              <a:t>and computed OD share (from above #3.1). Given that the OD share applied is from only one path (OD path with most eligible trips), the estimate varies significantly if the other OD paths are too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284773F2-DC0E-4536-A84A-8A0FB691C25B}"/>
              </a:ext>
            </a:extLst>
          </p:cNvPr>
          <p:cNvSpPr txBox="1">
            <a:spLocks/>
          </p:cNvSpPr>
          <p:nvPr/>
        </p:nvSpPr>
        <p:spPr>
          <a:xfrm>
            <a:off x="5810250" y="1756451"/>
            <a:ext cx="5938972" cy="3858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Actual model  estimate vs Excel approximation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sz="2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306B4B-A68E-48E2-B8E7-096AE01E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25" y="2142344"/>
            <a:ext cx="5940298" cy="32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6B31E-0DF1-4B56-86CA-B60590C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71" y="1728131"/>
            <a:ext cx="10515600" cy="1962151"/>
          </a:xfrm>
        </p:spPr>
        <p:txBody>
          <a:bodyPr/>
          <a:lstStyle/>
          <a:p>
            <a:pPr algn="ctr"/>
            <a:r>
              <a:rPr lang="en-US" dirty="0"/>
              <a:t>Hourly OD Trip Tables: </a:t>
            </a:r>
            <a:br>
              <a:rPr lang="en-US" dirty="0"/>
            </a:br>
            <a:r>
              <a:rPr lang="en-US" sz="3600" dirty="0"/>
              <a:t>Hourly Factoring vs  ODME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495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Processed Volume vs Modeled (8:00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80E3-A77B-4F5C-A0AE-A06BA5C9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09" y="2234221"/>
            <a:ext cx="5332424" cy="392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26E2D-5279-439E-BAA0-5E50FAAE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059031" y="3036390"/>
            <a:ext cx="5101517" cy="1608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718C-E1F4-45EE-879A-E5CD79983B41}"/>
              </a:ext>
            </a:extLst>
          </p:cNvPr>
          <p:cNvSpPr txBox="1"/>
          <p:nvPr/>
        </p:nvSpPr>
        <p:spPr>
          <a:xfrm>
            <a:off x="3705098" y="946733"/>
            <a:ext cx="43315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~7000 on SB between Hillsborough and Memorial (5900 GL + 850 EL)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7C333-4C29-4C52-A0FE-97E9677B1B65}"/>
              </a:ext>
            </a:extLst>
          </p:cNvPr>
          <p:cNvSpPr/>
          <p:nvPr/>
        </p:nvSpPr>
        <p:spPr>
          <a:xfrm>
            <a:off x="5858312" y="1984256"/>
            <a:ext cx="768992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A3C80-050A-462D-B2C8-166992A6E2B0}"/>
              </a:ext>
            </a:extLst>
          </p:cNvPr>
          <p:cNvSpPr txBox="1"/>
          <p:nvPr/>
        </p:nvSpPr>
        <p:spPr>
          <a:xfrm>
            <a:off x="9339412" y="2164450"/>
            <a:ext cx="25582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Issue:</a:t>
            </a:r>
          </a:p>
          <a:p>
            <a:r>
              <a:rPr lang="en-US" sz="1400" dirty="0"/>
              <a:t>Processed volumes show ~ 5,400 trips between Hillsborough Avenue and Memorial Hwy where the modeled assignment for one hour (8:00 AM) shows ~7,000 trips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439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17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Processed Volume vs Modeled (8:00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80E3-A77B-4F5C-A0AE-A06BA5C9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68" y="2348414"/>
            <a:ext cx="5332424" cy="392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718C-E1F4-45EE-879A-E5CD79983B41}"/>
              </a:ext>
            </a:extLst>
          </p:cNvPr>
          <p:cNvSpPr txBox="1"/>
          <p:nvPr/>
        </p:nvSpPr>
        <p:spPr>
          <a:xfrm>
            <a:off x="3717378" y="1060926"/>
            <a:ext cx="43315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~7000 on SB between Hillsborough and Memorial (5900 GL + 850 EL)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7C333-4C29-4C52-A0FE-97E9677B1B65}"/>
              </a:ext>
            </a:extLst>
          </p:cNvPr>
          <p:cNvSpPr/>
          <p:nvPr/>
        </p:nvSpPr>
        <p:spPr>
          <a:xfrm>
            <a:off x="5858312" y="1984256"/>
            <a:ext cx="768992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314629" y="793100"/>
            <a:ext cx="2558284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Why are loaded volumes different: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Profile shows 83,600 (NB + SB) and 13% is 8:00 AM shares. This computes to 41,000 Daily SB and 5,434 8:00 AM hourly volumes.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However, the trip tables are </a:t>
            </a:r>
            <a:r>
              <a:rPr lang="en-US" sz="1400" dirty="0" err="1"/>
              <a:t>ODME’d</a:t>
            </a:r>
            <a:r>
              <a:rPr lang="en-US" sz="1400" dirty="0"/>
              <a:t> at daily to match 41,000 (SB) and the trip table is apportioned to hourly factor, which when assigned estimates ~7,000 trips instead of ~5,400.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ODME should be performed at each of the 24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D7789-CBB2-4AC4-B358-9C765AB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8" y="687896"/>
            <a:ext cx="2624723" cy="59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3729D-2714-4A00-BA04-9C4A4A70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7" y="1545570"/>
            <a:ext cx="7382434" cy="4928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9178C-0BCC-40FC-9336-6EF433670C14}"/>
              </a:ext>
            </a:extLst>
          </p:cNvPr>
          <p:cNvSpPr txBox="1"/>
          <p:nvPr/>
        </p:nvSpPr>
        <p:spPr>
          <a:xfrm>
            <a:off x="619212" y="1199466"/>
            <a:ext cx="34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Toll Constants same as I-95 Express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58527-11EA-4A91-A752-250F2F84EFA0}"/>
              </a:ext>
            </a:extLst>
          </p:cNvPr>
          <p:cNvSpPr/>
          <p:nvPr/>
        </p:nvSpPr>
        <p:spPr>
          <a:xfrm>
            <a:off x="5327009" y="3540154"/>
            <a:ext cx="6493201" cy="159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87590-8097-4511-B10C-908D73F5A175}"/>
              </a:ext>
            </a:extLst>
          </p:cNvPr>
          <p:cNvSpPr/>
          <p:nvPr/>
        </p:nvSpPr>
        <p:spPr>
          <a:xfrm flipV="1">
            <a:off x="6904139" y="4832059"/>
            <a:ext cx="394283" cy="629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27A77-7191-4EBB-83E0-8CC1CCFA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17" y="1568798"/>
            <a:ext cx="1981692" cy="512031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897297B-7776-47C3-BAD1-AB1AD45484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08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Assigning Factored Trip Tables</a:t>
            </a:r>
          </a:p>
        </p:txBody>
      </p:sp>
    </p:spTree>
    <p:extLst>
      <p:ext uri="{BB962C8B-B14F-4D97-AF65-F5344CB8AC3E}">
        <p14:creationId xmlns:p14="http://schemas.microsoft.com/office/powerpoint/2010/main" val="314324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689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Hourly (SB) Traffic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Solution:</a:t>
            </a:r>
          </a:p>
          <a:p>
            <a:pPr marL="342900" indent="-342900">
              <a:buAutoNum type="arabicPeriod"/>
            </a:pPr>
            <a:r>
              <a:rPr lang="en-US" sz="1400" dirty="0"/>
              <a:t>ODME each hour with control total developed from same profile and hourly distribution.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This should address the inconsistency in the matrix apportion vs actual period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7AF2D-F221-4AD7-B05C-1C0AE427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82" y="1219593"/>
            <a:ext cx="7428912" cy="56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5CF6-3E27-4C86-92D4-D8119EC5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63"/>
            <a:ext cx="10515600" cy="45402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Hourly ODME Trip Table: 8:00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6B98F-6047-4D66-99A2-E13BF642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43" y="1984257"/>
            <a:ext cx="5332424" cy="392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14B2F-96B0-48FA-A677-DF3D33644080}"/>
              </a:ext>
            </a:extLst>
          </p:cNvPr>
          <p:cNvSpPr txBox="1"/>
          <p:nvPr/>
        </p:nvSpPr>
        <p:spPr>
          <a:xfrm>
            <a:off x="7198325" y="973768"/>
            <a:ext cx="377666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~4900 on SB (4200 GL + </a:t>
            </a:r>
            <a:r>
              <a:rPr lang="en-US" b="1" dirty="0"/>
              <a:t>680 EL</a:t>
            </a:r>
            <a:r>
              <a:rPr lang="en-US" dirty="0"/>
              <a:t>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F588D7-3EE0-4E28-A535-03823E4DC45F}"/>
              </a:ext>
            </a:extLst>
          </p:cNvPr>
          <p:cNvSpPr/>
          <p:nvPr/>
        </p:nvSpPr>
        <p:spPr>
          <a:xfrm>
            <a:off x="8630086" y="1620099"/>
            <a:ext cx="1233487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0415D-A4C5-48FE-8FB0-3A005B7A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1" y="796952"/>
            <a:ext cx="4838663" cy="58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8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Solution:</a:t>
            </a:r>
          </a:p>
          <a:p>
            <a:pPr marL="342900" indent="-342900">
              <a:buAutoNum type="arabicPeriod"/>
            </a:pPr>
            <a:r>
              <a:rPr lang="en-US" sz="1400" dirty="0"/>
              <a:t>ODME each hour with control total developed from same profile and hourly distribution.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This gets the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8E9D1-94AA-4DA2-AC7E-F6DB76DB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09" y="1582499"/>
            <a:ext cx="7348878" cy="48678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D55473-2FF4-40EA-B5C5-E168341BF783}"/>
              </a:ext>
            </a:extLst>
          </p:cNvPr>
          <p:cNvSpPr/>
          <p:nvPr/>
        </p:nvSpPr>
        <p:spPr>
          <a:xfrm>
            <a:off x="5327009" y="3540154"/>
            <a:ext cx="6493201" cy="159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3416137"/>
            <a:ext cx="224824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NOTE: </a:t>
            </a:r>
          </a:p>
          <a:p>
            <a:r>
              <a:rPr lang="en-US" dirty="0"/>
              <a:t>Only 8:00 AM is </a:t>
            </a:r>
            <a:r>
              <a:rPr lang="en-US" dirty="0" err="1"/>
              <a:t>ODME’d</a:t>
            </a:r>
            <a:r>
              <a:rPr lang="en-US" dirty="0"/>
              <a:t> Trip Table</a:t>
            </a:r>
          </a:p>
          <a:p>
            <a:endParaRPr lang="en-US" dirty="0"/>
          </a:p>
          <a:p>
            <a:r>
              <a:rPr lang="en-US" dirty="0"/>
              <a:t>Need to repeat this for all 24 hour trip tables (time consuming, at least do it for peak hours)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AAE313-81B5-42FB-A54A-EDFDE7CEDE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4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Assigning ODME Trip Tables (8:00 AM OD)</a:t>
            </a:r>
          </a:p>
        </p:txBody>
      </p:sp>
    </p:spTree>
    <p:extLst>
      <p:ext uri="{BB962C8B-B14F-4D97-AF65-F5344CB8AC3E}">
        <p14:creationId xmlns:p14="http://schemas.microsoft.com/office/powerpoint/2010/main" val="261353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8EEE9-FFD4-43E0-9A85-AD0B7B51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01" y="1431497"/>
            <a:ext cx="7724471" cy="5116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"/>
            <a:ext cx="10515600" cy="50950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Assigning ODME Trip Tables (all hours)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ODME each hour:</a:t>
            </a:r>
          </a:p>
          <a:p>
            <a:pPr marL="342900" indent="-342900">
              <a:buAutoNum type="arabicPeriod"/>
            </a:pPr>
            <a:r>
              <a:rPr lang="en-US" sz="1400" dirty="0"/>
              <a:t>Assigning ODME trip tables to the network produce more reasonable EL trips (in range of ~500 to ~600) for SB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4607373"/>
            <a:ext cx="29729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NB is too high: </a:t>
            </a:r>
          </a:p>
          <a:p>
            <a:r>
              <a:rPr lang="en-US" sz="1400" dirty="0"/>
              <a:t>The ODME control totals by hour should be rechecked and revised. These seem too high.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B1473-31B9-427B-86F9-08625C5B440B}"/>
              </a:ext>
            </a:extLst>
          </p:cNvPr>
          <p:cNvSpPr/>
          <p:nvPr/>
        </p:nvSpPr>
        <p:spPr>
          <a:xfrm flipV="1">
            <a:off x="6677637" y="4848837"/>
            <a:ext cx="570451" cy="5033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99C32-EB96-45D7-A7B9-7915C90EF1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04837" y="5100506"/>
            <a:ext cx="26728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1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1121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VETERANS</vt:lpstr>
      <vt:lpstr>Hourly OD Trip Tables:  Hourly Factoring vs  ODME</vt:lpstr>
      <vt:lpstr>Processed Volume vs Modeled (8:00 AM)</vt:lpstr>
      <vt:lpstr>Processed Volume vs Modeled (8:00 AM)</vt:lpstr>
      <vt:lpstr>PowerPoint Presentation</vt:lpstr>
      <vt:lpstr>Hourly (SB) Traffic</vt:lpstr>
      <vt:lpstr>Hourly ODME Trip Table: 8:00 AM</vt:lpstr>
      <vt:lpstr>PowerPoint Presentation</vt:lpstr>
      <vt:lpstr>Assigning ODME Trip Tables (all hours)</vt:lpstr>
      <vt:lpstr>Assigning ODME Trip Tables (Period)</vt:lpstr>
      <vt:lpstr>Investigate High EL Trips</vt:lpstr>
      <vt:lpstr>1. NB Issue:  EL trips are high in NB peak (~1000) compared to SB peak (~700) ?</vt:lpstr>
      <vt:lpstr>1. NB Issue:  EL trips are high in NB peak (~1000) compared to SB peak (~700) ?</vt:lpstr>
      <vt:lpstr>2. Logit Model Construct: </vt:lpstr>
      <vt:lpstr>2. Logit Model Construct: </vt:lpstr>
      <vt:lpstr>2. Logit Model Construct: </vt:lpstr>
      <vt:lpstr>2. Logit Model Construct: </vt:lpstr>
      <vt:lpstr>3. Southbound Delay Implementation: </vt:lpstr>
      <vt:lpstr>3. Southbound Delay Implementation: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</dc:title>
  <dc:creator>Sarvepalli, Venkat</dc:creator>
  <cp:lastModifiedBy>Sarvepalli, Venkat</cp:lastModifiedBy>
  <cp:revision>204</cp:revision>
  <cp:lastPrinted>2017-08-15T14:18:13Z</cp:lastPrinted>
  <dcterms:created xsi:type="dcterms:W3CDTF">2017-08-15T13:08:36Z</dcterms:created>
  <dcterms:modified xsi:type="dcterms:W3CDTF">2017-09-21T18:52:34Z</dcterms:modified>
</cp:coreProperties>
</file>