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5" r:id="rId16"/>
    <p:sldId id="276" r:id="rId17"/>
    <p:sldId id="274" r:id="rId18"/>
    <p:sldId id="272" r:id="rId19"/>
    <p:sldId id="273" r:id="rId20"/>
    <p:sldId id="282" r:id="rId21"/>
    <p:sldId id="277" r:id="rId22"/>
    <p:sldId id="286" r:id="rId23"/>
    <p:sldId id="281" r:id="rId24"/>
    <p:sldId id="278" r:id="rId25"/>
    <p:sldId id="283" r:id="rId26"/>
    <p:sldId id="285" r:id="rId27"/>
    <p:sldId id="287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1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2DB2-A58C-487A-847A-CEFBF749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2DE5-AD31-454F-BAAF-9F193FE4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16BC-8B9A-49B0-B537-559E5803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7F62-5A34-40F8-804A-79FDB27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449-A266-48FE-9483-E2934629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23F-4FAA-4C30-8B2A-4CD76F15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5177-ABDA-4BAC-A057-4811368C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5D94-1B17-4E8A-BCEF-69E3D46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BE19-9442-4EEC-8953-60C5B17D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E382-48C9-442A-9B0F-FB2CE7B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B80DA-827E-4324-9A36-5C4D8520A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598AF-D2DD-47AC-AA34-7B56647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4644-979F-4A99-AB96-6D3D430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88F2-D8E1-469F-9FCC-EF1A6D9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8044-0BD7-49C6-AF16-C991500C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2725-251B-4247-BC68-B4F5B1B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FA1C-FD96-4696-92C3-6C793B34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F3-3983-4E58-A2B1-32769F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3C59-7B30-4676-ACFF-836AA3AF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A7D-3A69-4BCC-8991-59627C46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A440-6248-4E29-A83A-D83649EE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89B1-4218-4884-BC1C-66F08702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AE40-0529-4187-992F-05E5F75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B63C-4668-4BBC-954E-D6B22794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01D9-6392-453A-A236-4A6E28D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649-6D96-4866-8438-5FB0074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482C-7203-4FFB-B9AF-F7C3C057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0A2D-AE0E-4A47-A53A-B10B8ED6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837C-BC5C-4958-8E59-948BFC2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1D9D-4F92-43C1-B33D-67E65B8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9EE4-5530-475D-B0E6-10DE22D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062A-E9ED-4D06-911F-78098A0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1368-29E6-4E41-A2F8-3E8F321D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3B2B4-7A2B-47AD-BB66-6A436597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9FBC-2743-457E-ACEE-0D121701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66C02-8856-405A-A33A-6C3F21CB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7E3F7-DB09-442A-A1AF-4F89AEB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397E7-6FC9-41D7-93A0-5DE9D78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71EB-8116-4FE1-8D7F-E75AD51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A09-5028-414D-8834-49B2AC29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668FC-C1D2-4BDA-AD52-EA965FD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89A9E-D1D5-4D06-B58C-4207864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7972-7C6D-4028-84F0-FBEB5DA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6B2D-3A6E-44FD-B9D2-918494B9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6FFE-09DE-47C6-9523-047051D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8347-6C3B-4E41-BB7F-541586E5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A05C-0848-411F-8A6D-56366901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A605-66AD-416C-91F5-790AF695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3348-8681-43F3-99A8-FC5BF994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6865-869E-45BC-B75E-06A13DF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AD1E-72C5-406F-9A8A-C68121F6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53E1-458B-4C11-BF7C-B4F9C1DD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3C8E-E34B-4139-BE2A-E7B182C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C492F-E953-4542-8FBE-85F11AF9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3F61-B2C4-43C6-B5BA-720BE9A3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87EEF-85EA-4D04-AAB4-7BA96CAF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500F-16E5-44F4-A8FF-16C7E43F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7D4B-8168-4FCD-B7A6-71AFEBD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34848-6EA3-41E6-A8A0-1D9706D2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05AD-72CC-4BA4-940E-09554A42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52B-9005-4F50-B192-501DC9E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A49B-F282-4BC5-9156-FAB2DB1C169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3802-9C6C-4F02-AA20-B9BABF5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C2DC-B2DA-4358-BDD6-14DCA635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9835-AF49-44BD-BE08-210E5159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3AEF-0CB7-4FBD-8F6C-76AF0B37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173923"/>
            <a:ext cx="9144000" cy="1151054"/>
          </a:xfrm>
        </p:spPr>
        <p:txBody>
          <a:bodyPr/>
          <a:lstStyle/>
          <a:p>
            <a:r>
              <a:rPr lang="en-US" dirty="0"/>
              <a:t>VETERANS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CD137-B266-4CAA-9F7E-64FDF509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179"/>
          </a:xfrm>
        </p:spPr>
        <p:txBody>
          <a:bodyPr/>
          <a:lstStyle/>
          <a:p>
            <a:r>
              <a:rPr lang="en-US" dirty="0"/>
              <a:t>Scaling Hourly Constants</a:t>
            </a:r>
          </a:p>
        </p:txBody>
      </p:sp>
    </p:spTree>
    <p:extLst>
      <p:ext uri="{BB962C8B-B14F-4D97-AF65-F5344CB8AC3E}">
        <p14:creationId xmlns:p14="http://schemas.microsoft.com/office/powerpoint/2010/main" val="201945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6206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3B. VOT Ratio Results</a:t>
            </a:r>
            <a:r>
              <a:rPr lang="en-US" sz="2000" dirty="0"/>
              <a:t>  (Inverse): 2020 New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49EA-14D4-4084-840F-C318FA98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58" y="1310303"/>
            <a:ext cx="5258127" cy="497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30FD7-7F99-43A7-8F4D-6F6613BD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5" y="1325563"/>
            <a:ext cx="5241983" cy="4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E7BC-195D-4F38-975C-A56C243C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04"/>
            <a:ext cx="10515600" cy="63157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4. Constants scaled to preserve relation across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35B-EFA0-4B9D-B6E1-A12A202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scaling to preserve the absolute difference between ON and rest of the periods close to the differences observed in the I-95 constants.</a:t>
            </a:r>
          </a:p>
          <a:p>
            <a:pPr lvl="1"/>
            <a:r>
              <a:rPr lang="en-US" dirty="0"/>
              <a:t>This is independent of Time, Cost and VOT.</a:t>
            </a:r>
          </a:p>
          <a:p>
            <a:pPr lvl="1"/>
            <a:r>
              <a:rPr lang="en-US" dirty="0"/>
              <a:t>The ON share is computed to match an expected share of 10% which is close to I-95 express.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BC7D4-78E3-430E-84DC-B84249FC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94" y="4861400"/>
            <a:ext cx="3580717" cy="1252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F5BE6-B150-4C15-ABF3-91F361EF5D58}"/>
              </a:ext>
            </a:extLst>
          </p:cNvPr>
          <p:cNvSpPr txBox="1"/>
          <p:nvPr/>
        </p:nvSpPr>
        <p:spPr>
          <a:xfrm>
            <a:off x="3329794" y="4239934"/>
            <a:ext cx="32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and Veterans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04B0-5185-4C72-8310-F63CD7CEA2E6}"/>
              </a:ext>
            </a:extLst>
          </p:cNvPr>
          <p:cNvSpPr txBox="1"/>
          <p:nvPr/>
        </p:nvSpPr>
        <p:spPr>
          <a:xfrm>
            <a:off x="8021946" y="4001294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VETS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1A53-3651-4A18-9C56-EAB604F96DE2}"/>
              </a:ext>
            </a:extLst>
          </p:cNvPr>
          <p:cNvSpPr txBox="1"/>
          <p:nvPr/>
        </p:nvSpPr>
        <p:spPr>
          <a:xfrm>
            <a:off x="1098952" y="4239934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Constants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62DE-A9F8-42F6-862D-A2B6CC325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6"/>
          <a:stretch/>
        </p:blipFill>
        <p:spPr>
          <a:xfrm>
            <a:off x="1066468" y="4818697"/>
            <a:ext cx="1641869" cy="1358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E2A76-5901-41F5-B9FF-B3597EC1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612" y="4519288"/>
            <a:ext cx="1646878" cy="16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850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4. Consistent Relational Across Periods</a:t>
            </a:r>
            <a:r>
              <a:rPr lang="en-US" sz="2000" dirty="0"/>
              <a:t>: 2020 New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ADF1B-0201-4C0A-AB12-81CCCC32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1310302"/>
            <a:ext cx="5460522" cy="516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02F65-F63B-4E08-9247-40B6EF94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23" y="1310302"/>
            <a:ext cx="5460522" cy="51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5656-0789-49D1-A127-33F01595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D0A0-E37D-49BE-8F45-B2B382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283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Although all of them produce same results, there are subtle differences:</a:t>
            </a:r>
          </a:p>
          <a:p>
            <a:endParaRPr lang="en-US" dirty="0"/>
          </a:p>
          <a:p>
            <a:pPr lvl="1"/>
            <a:r>
              <a:rPr lang="en-US" b="1" dirty="0"/>
              <a:t>Equiv. Dollars</a:t>
            </a:r>
            <a:r>
              <a:rPr lang="en-US" dirty="0"/>
              <a:t> is least preferred as the initial toll paid on the Mainline is not consistent (one trip may experience 25 cents and other could be 50 cents) and its hard to defend a varying cost disutility.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Relational Consistency Across Periods</a:t>
            </a:r>
            <a:r>
              <a:rPr lang="en-US" dirty="0"/>
              <a:t>: The relationship can be established for interpretation sake (ex: we understand in peak it’s 5 mins equivalent and so it could be 10 mins during </a:t>
            </a:r>
            <a:r>
              <a:rPr lang="en-US" dirty="0" err="1"/>
              <a:t>offpeak</a:t>
            </a:r>
            <a:r>
              <a:rPr lang="en-US" dirty="0"/>
              <a:t>) but scaling to preserve relationship can entirely move the constant out of calibration and could end up with undesirable magnitude as it may take a large constant to estimate 10% ON share.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VOT Ratio </a:t>
            </a:r>
            <a:r>
              <a:rPr lang="en-US" dirty="0"/>
              <a:t>makes a better choice as it takes into both cost and time coefficients ratio. Simple to explain, much easy to transfer the constants.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Equiv. Mins </a:t>
            </a:r>
            <a:r>
              <a:rPr lang="en-US" dirty="0"/>
              <a:t>is the preferred method as there are no further biases introduced in the model and the constant is simply interpreted as having the same equivalent minutes irrespective of any other utility </a:t>
            </a:r>
            <a:r>
              <a:rPr lang="en-US"/>
              <a:t>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8B5C49-E4A3-4DF0-B9F1-605BD315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4296"/>
            <a:ext cx="10515600" cy="930042"/>
          </a:xfrm>
        </p:spPr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AD83-26BE-4BEA-BBD9-084E5D0A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3671" y="2280841"/>
            <a:ext cx="6786380" cy="181298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800" dirty="0"/>
              <a:t>Eligible Trips</a:t>
            </a:r>
          </a:p>
          <a:p>
            <a:pPr marL="457200" indent="-457200">
              <a:buAutoNum type="arabicPeriod"/>
            </a:pPr>
            <a:r>
              <a:rPr lang="en-US" sz="1800" dirty="0"/>
              <a:t>Observed Peak hour factors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Check with Traffic on what peak hour volume is used in micro simulation (by direction and by hour)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OD Trip tables scaled to match observed (~10%)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699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B8E76-DB66-4A09-8677-E476C77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Eligible Trips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CA2A1-ACE2-4C45-924C-4AEAE14E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28" y="2172629"/>
            <a:ext cx="5246944" cy="848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917F0-48B4-4D99-9C41-579C0761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0"/>
          <a:stretch/>
        </p:blipFill>
        <p:spPr>
          <a:xfrm>
            <a:off x="908564" y="1497620"/>
            <a:ext cx="4687564" cy="51134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89F378-01F0-4903-B6F3-4CE1F940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27" y="4531309"/>
            <a:ext cx="3794401" cy="611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980A7-721F-4C22-B649-21FAF7B84943}"/>
              </a:ext>
            </a:extLst>
          </p:cNvPr>
          <p:cNvSpPr txBox="1"/>
          <p:nvPr/>
        </p:nvSpPr>
        <p:spPr>
          <a:xfrm>
            <a:off x="6365927" y="4193876"/>
            <a:ext cx="226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B5DB8-A1CC-41C1-B20B-3ECF6EDF6DEE}"/>
              </a:ext>
            </a:extLst>
          </p:cNvPr>
          <p:cNvSpPr txBox="1"/>
          <p:nvPr/>
        </p:nvSpPr>
        <p:spPr>
          <a:xfrm>
            <a:off x="6253828" y="1857167"/>
            <a:ext cx="226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Eligible Trips</a:t>
            </a:r>
          </a:p>
        </p:txBody>
      </p:sp>
    </p:spTree>
    <p:extLst>
      <p:ext uri="{BB962C8B-B14F-4D97-AF65-F5344CB8AC3E}">
        <p14:creationId xmlns:p14="http://schemas.microsoft.com/office/powerpoint/2010/main" val="298361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E277-73B7-496E-A066-74D8E2E7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1E809-4B7B-4349-A912-8D2AE308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7" y="1895188"/>
            <a:ext cx="5270328" cy="3476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8C2D6-09F3-4DC6-9A8E-8EEC0407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73" y="2947033"/>
            <a:ext cx="5480648" cy="3526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5F6D7-FF1E-48EE-ADCB-22E2D1F67087}"/>
              </a:ext>
            </a:extLst>
          </p:cNvPr>
          <p:cNvSpPr txBox="1"/>
          <p:nvPr/>
        </p:nvSpPr>
        <p:spPr>
          <a:xfrm>
            <a:off x="6605973" y="1558844"/>
            <a:ext cx="471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Model used an average distribution between </a:t>
            </a:r>
            <a:r>
              <a:rPr lang="en-US" sz="1200" dirty="0" err="1"/>
              <a:t>Sugarwood</a:t>
            </a:r>
            <a:r>
              <a:rPr lang="en-US" sz="1200" dirty="0"/>
              <a:t> Plaza and Anderson Plaza which is slightly lower than distribution provided by Traffic.</a:t>
            </a:r>
          </a:p>
          <a:p>
            <a:endParaRPr lang="en-US" sz="1200" dirty="0"/>
          </a:p>
          <a:p>
            <a:r>
              <a:rPr lang="en-US" sz="1200" dirty="0"/>
              <a:t>2. The model originally developed for Finance used a lower (suppressed peak hour distribution to produce a conservative toll estimates by hour)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B00B7-2562-4A3B-9FB6-E150B8FE1F26}"/>
              </a:ext>
            </a:extLst>
          </p:cNvPr>
          <p:cNvSpPr txBox="1"/>
          <p:nvPr/>
        </p:nvSpPr>
        <p:spPr>
          <a:xfrm>
            <a:off x="2483103" y="1963320"/>
            <a:ext cx="109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Volumes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32A50D-2453-4AC9-BC90-A189D9E9BFBE}"/>
              </a:ext>
            </a:extLst>
          </p:cNvPr>
          <p:cNvSpPr/>
          <p:nvPr/>
        </p:nvSpPr>
        <p:spPr>
          <a:xfrm>
            <a:off x="8367333" y="3017045"/>
            <a:ext cx="597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Shares</a:t>
            </a:r>
          </a:p>
        </p:txBody>
      </p:sp>
    </p:spTree>
    <p:extLst>
      <p:ext uri="{BB962C8B-B14F-4D97-AF65-F5344CB8AC3E}">
        <p14:creationId xmlns:p14="http://schemas.microsoft.com/office/powerpoint/2010/main" val="249440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368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1.Eqv. Mins Results </a:t>
            </a:r>
            <a:r>
              <a:rPr lang="en-US" sz="2000" dirty="0"/>
              <a:t>: 2020 New Policy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501027" y="876301"/>
            <a:ext cx="111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Peak Hourly Distribution : Revised to match to Anderson Plaza Traffic Distribution</a:t>
            </a:r>
            <a:endParaRPr lang="en-US" sz="12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D9862-A316-4C0D-8100-DFD7BC21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4" y="1435737"/>
            <a:ext cx="5210161" cy="4924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59593-8650-46EA-82C9-5234CA88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46" y="1435737"/>
            <a:ext cx="5210161" cy="49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950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1.Eqv. Mins Results </a:t>
            </a:r>
            <a:r>
              <a:rPr lang="en-US" sz="2000" dirty="0"/>
              <a:t>: 2020 New Policy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501027" y="876301"/>
            <a:ext cx="111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percent increase in OD trip table: </a:t>
            </a:r>
            <a:r>
              <a:rPr lang="en-US" sz="1200" dirty="0"/>
              <a:t>2020 TEAR is lower than 2017 observed data (TEAR is AADT, not AAWDT) 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32065-E338-4D30-B709-7A2A21A9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9" y="1447987"/>
            <a:ext cx="5218525" cy="4932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BAD76-7C42-4560-B709-45A40EC1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58" y="1447986"/>
            <a:ext cx="5218525" cy="49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434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1.Eqv. Mins Results </a:t>
            </a:r>
            <a:r>
              <a:rPr lang="en-US" sz="2000" dirty="0"/>
              <a:t>: 2020 New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151B8-DE5B-4363-96A5-85D8347B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27" y="1405947"/>
            <a:ext cx="5358598" cy="5065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3A29E-0F26-4FE5-9FE8-EC4B5F57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18" y="1405947"/>
            <a:ext cx="5358599" cy="5065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501027" y="876301"/>
            <a:ext cx="111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Peak Hourly Distribution + 10 percent increase in OD trip table: </a:t>
            </a:r>
            <a:r>
              <a:rPr lang="en-US" sz="1200" dirty="0"/>
              <a:t>2020 TEAR is lower than 2017 observed data (TEAR is AADT, not AAWDT)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BF6A-6CEC-4676-A874-505B65EA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Calibrated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34D7-B4E6-4E12-85D7-A5B32B35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– 95 Express Lanes Observed Data</a:t>
            </a:r>
          </a:p>
          <a:p>
            <a:r>
              <a:rPr lang="en-US" dirty="0"/>
              <a:t>Hourly Constants are result of calibration to the observed EL Shares</a:t>
            </a:r>
          </a:p>
          <a:p>
            <a:endParaRPr lang="en-US" dirty="0"/>
          </a:p>
          <a:p>
            <a:r>
              <a:rPr lang="en-US" dirty="0"/>
              <a:t>Transferability of Constants</a:t>
            </a:r>
          </a:p>
          <a:p>
            <a:pPr lvl="1"/>
            <a:r>
              <a:rPr lang="en-US" dirty="0"/>
              <a:t>Generally not transferable to any projects as VOT varies.</a:t>
            </a:r>
          </a:p>
          <a:p>
            <a:pPr lvl="1"/>
            <a:r>
              <a:rPr lang="en-US" dirty="0"/>
              <a:t>But if the Time and Toll Coefficients are retained (assuming the new project location has the same VOT as the I-95), then the constants are portable.</a:t>
            </a:r>
          </a:p>
          <a:p>
            <a:pPr lvl="1"/>
            <a:r>
              <a:rPr lang="en-US" dirty="0"/>
              <a:t>When the VOT is different the constants render no meaning as they go out of calibration. </a:t>
            </a:r>
          </a:p>
          <a:p>
            <a:pPr lvl="1"/>
            <a:r>
              <a:rPr lang="en-US" dirty="0"/>
              <a:t>Few attempts to use the calibrated constants without loss of calibration.</a:t>
            </a:r>
          </a:p>
        </p:txBody>
      </p:sp>
    </p:spTree>
    <p:extLst>
      <p:ext uri="{BB962C8B-B14F-4D97-AF65-F5344CB8AC3E}">
        <p14:creationId xmlns:p14="http://schemas.microsoft.com/office/powerpoint/2010/main" val="4481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6B31E-0DF1-4B56-86CA-B60590C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71" y="1728131"/>
            <a:ext cx="10515600" cy="1962151"/>
          </a:xfrm>
        </p:spPr>
        <p:txBody>
          <a:bodyPr/>
          <a:lstStyle/>
          <a:p>
            <a:pPr algn="ctr"/>
            <a:r>
              <a:rPr lang="en-US" dirty="0"/>
              <a:t>Hourly OD Trip Tables: </a:t>
            </a:r>
            <a:br>
              <a:rPr lang="en-US" dirty="0"/>
            </a:br>
            <a:r>
              <a:rPr lang="en-US" sz="3600" dirty="0"/>
              <a:t>Hourly Factoring vs  ODME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17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68" y="2348414"/>
            <a:ext cx="5332424" cy="392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26E2D-5279-439E-BAA0-5E50FAAE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474419" y="3204215"/>
            <a:ext cx="5101517" cy="1608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4040657" y="1060926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339796" y="2824747"/>
            <a:ext cx="25582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Issue:</a:t>
            </a:r>
          </a:p>
          <a:p>
            <a:r>
              <a:rPr lang="en-US" sz="1400" dirty="0"/>
              <a:t>Processed volumes show ~ 5,400 trips between Hillsborough Avenue and Memorial Hwy where the modeled assignment for one hour (8:00 AM) shows ~7,000 trips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439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17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Processed Volume vs Modeled (8:00 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80E3-A77B-4F5C-A0AE-A06BA5C9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68" y="2348414"/>
            <a:ext cx="5332424" cy="392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718C-E1F4-45EE-879A-E5CD79983B41}"/>
              </a:ext>
            </a:extLst>
          </p:cNvPr>
          <p:cNvSpPr txBox="1"/>
          <p:nvPr/>
        </p:nvSpPr>
        <p:spPr>
          <a:xfrm>
            <a:off x="3717378" y="1060926"/>
            <a:ext cx="43315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~7000 on SB between Hillsborough and Memorial (5900 GL + 850 EL)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7C333-4C29-4C52-A0FE-97E9677B1B65}"/>
              </a:ext>
            </a:extLst>
          </p:cNvPr>
          <p:cNvSpPr/>
          <p:nvPr/>
        </p:nvSpPr>
        <p:spPr>
          <a:xfrm>
            <a:off x="5858312" y="1984256"/>
            <a:ext cx="768992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314629" y="793100"/>
            <a:ext cx="255828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Why are loaded volumes different: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Profile shows 83,600 (NB + SB) and 13% is 8:00 AM shares. This computes to 41,000 Daily SB and 5,434 8:00 AM hourly volumes.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However, the trip tables are </a:t>
            </a:r>
            <a:r>
              <a:rPr lang="en-US" sz="1400" dirty="0" err="1"/>
              <a:t>ODME’d</a:t>
            </a:r>
            <a:r>
              <a:rPr lang="en-US" sz="1400" dirty="0"/>
              <a:t> at daily to match 41,000 (SB) and the trip table is apportioned to hourly factor, which when assigned estimates ~7,000 trips instead of ~5,400.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ODME should be performed at each of the 24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D7789-CBB2-4AC4-B358-9C765AB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8" y="687896"/>
            <a:ext cx="2624723" cy="59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3729D-2714-4A00-BA04-9C4A4A70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7" y="1545570"/>
            <a:ext cx="7382434" cy="4928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368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1.Eqv. Mins Results </a:t>
            </a:r>
            <a:r>
              <a:rPr lang="en-US" sz="2000" dirty="0"/>
              <a:t>: 2020 New Policy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178C-0BCC-40FC-9336-6EF433670C14}"/>
              </a:ext>
            </a:extLst>
          </p:cNvPr>
          <p:cNvSpPr txBox="1"/>
          <p:nvPr/>
        </p:nvSpPr>
        <p:spPr>
          <a:xfrm>
            <a:off x="501027" y="876301"/>
            <a:ext cx="111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Peak Hourly Distribution : Revised to match to Anderson Plaza Traffic Distribution</a:t>
            </a:r>
            <a:endParaRPr lang="en-US" sz="12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CF372-7539-42A0-8781-BD3E9CC16F37}"/>
              </a:ext>
            </a:extLst>
          </p:cNvPr>
          <p:cNvSpPr txBox="1"/>
          <p:nvPr/>
        </p:nvSpPr>
        <p:spPr>
          <a:xfrm>
            <a:off x="909065" y="1582499"/>
            <a:ext cx="3093721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Problem:</a:t>
            </a:r>
          </a:p>
          <a:p>
            <a:endParaRPr lang="en-US" sz="1400" b="1" u="sng" dirty="0"/>
          </a:p>
          <a:p>
            <a:r>
              <a:rPr lang="en-US" sz="1400" u="sng" dirty="0"/>
              <a:t>1. </a:t>
            </a:r>
            <a:r>
              <a:rPr lang="en-US" sz="1400" dirty="0"/>
              <a:t>While </a:t>
            </a:r>
            <a:r>
              <a:rPr lang="en-US" sz="1400" dirty="0" err="1"/>
              <a:t>Aderson</a:t>
            </a:r>
            <a:r>
              <a:rPr lang="en-US" sz="1400" dirty="0"/>
              <a:t> Plaza SB volumes match the processed volumes of 4,400 for 8:00 AM, the downstream and upstream links show a heavier volumes.</a:t>
            </a:r>
          </a:p>
          <a:p>
            <a:endParaRPr lang="en-US" sz="1400" dirty="0"/>
          </a:p>
          <a:p>
            <a:r>
              <a:rPr lang="en-US" sz="1400" dirty="0"/>
              <a:t>2. This is a result of splitting Daily trip table to hourly trip tables and assigning the one hour demand.  The distribution at this hour still follows a daily pattern and thus represents a traffic that is different from the field.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58527-11EA-4A91-A752-250F2F84EFA0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87590-8097-4511-B10C-908D73F5A175}"/>
              </a:ext>
            </a:extLst>
          </p:cNvPr>
          <p:cNvSpPr/>
          <p:nvPr/>
        </p:nvSpPr>
        <p:spPr>
          <a:xfrm flipV="1">
            <a:off x="6904139" y="4832059"/>
            <a:ext cx="394283" cy="629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Processed Volume vs Modeled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should address the inconsistency in the matrix apportion vs actual period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7AF2D-F221-4AD7-B05C-1C0AE427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82" y="1219593"/>
            <a:ext cx="7428912" cy="56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5CF6-3E27-4C86-92D4-D8119EC5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96579"/>
            <a:ext cx="10515600" cy="454024"/>
          </a:xfrm>
        </p:spPr>
        <p:txBody>
          <a:bodyPr>
            <a:normAutofit fontScale="90000"/>
          </a:bodyPr>
          <a:lstStyle/>
          <a:p>
            <a:r>
              <a:rPr lang="en-US" dirty="0"/>
              <a:t>Hourly ODME Trip Table: 8:00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6B98F-6047-4D66-99A2-E13BF642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43" y="1984257"/>
            <a:ext cx="5332424" cy="392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14B2F-96B0-48FA-A677-DF3D33644080}"/>
              </a:ext>
            </a:extLst>
          </p:cNvPr>
          <p:cNvSpPr txBox="1"/>
          <p:nvPr/>
        </p:nvSpPr>
        <p:spPr>
          <a:xfrm>
            <a:off x="7198325" y="973768"/>
            <a:ext cx="377666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hour Model Assigned volume is about ~4900 on SB (4200 GL + </a:t>
            </a:r>
            <a:r>
              <a:rPr lang="en-US" b="1" dirty="0"/>
              <a:t>680 EL</a:t>
            </a:r>
            <a:r>
              <a:rPr lang="en-US" dirty="0"/>
              <a:t>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F588D7-3EE0-4E28-A535-03823E4DC45F}"/>
              </a:ext>
            </a:extLst>
          </p:cNvPr>
          <p:cNvSpPr/>
          <p:nvPr/>
        </p:nvSpPr>
        <p:spPr>
          <a:xfrm>
            <a:off x="8630086" y="1620099"/>
            <a:ext cx="1233487" cy="1856154"/>
          </a:xfrm>
          <a:custGeom>
            <a:avLst/>
            <a:gdLst>
              <a:gd name="connsiteX0" fmla="*/ 0 w 1015106"/>
              <a:gd name="connsiteY0" fmla="*/ 2832100 h 2832100"/>
              <a:gd name="connsiteX1" fmla="*/ 939800 w 1015106"/>
              <a:gd name="connsiteY1" fmla="*/ 1930400 h 2832100"/>
              <a:gd name="connsiteX2" fmla="*/ 889000 w 1015106"/>
              <a:gd name="connsiteY2" fmla="*/ 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106" h="2832100">
                <a:moveTo>
                  <a:pt x="0" y="2832100"/>
                </a:moveTo>
                <a:cubicBezTo>
                  <a:pt x="395816" y="2617258"/>
                  <a:pt x="791633" y="2402417"/>
                  <a:pt x="939800" y="1930400"/>
                </a:cubicBezTo>
                <a:cubicBezTo>
                  <a:pt x="1087967" y="1458383"/>
                  <a:pt x="988483" y="729191"/>
                  <a:pt x="8890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0415D-A4C5-48FE-8FB0-3A005B7A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1" y="796952"/>
            <a:ext cx="4838663" cy="58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8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Solution:</a:t>
            </a:r>
          </a:p>
          <a:p>
            <a:pPr marL="342900" indent="-342900">
              <a:buAutoNum type="arabicPeriod"/>
            </a:pPr>
            <a:r>
              <a:rPr lang="en-US" sz="1400" dirty="0"/>
              <a:t>ODME each hour with control total developed from same profile and hourly distribution.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This gets the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8E9D1-94AA-4DA2-AC7E-F6DB76DB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09" y="1582499"/>
            <a:ext cx="7348878" cy="48678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D55473-2FF4-40EA-B5C5-E168341BF783}"/>
              </a:ext>
            </a:extLst>
          </p:cNvPr>
          <p:cNvSpPr/>
          <p:nvPr/>
        </p:nvSpPr>
        <p:spPr>
          <a:xfrm>
            <a:off x="5327009" y="3540154"/>
            <a:ext cx="6493201" cy="159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3416137"/>
            <a:ext cx="224824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NOTE: </a:t>
            </a:r>
          </a:p>
          <a:p>
            <a:r>
              <a:rPr lang="en-US" dirty="0"/>
              <a:t>Only 8:00 AM is </a:t>
            </a:r>
            <a:r>
              <a:rPr lang="en-US" dirty="0" err="1"/>
              <a:t>ODME’d</a:t>
            </a:r>
            <a:r>
              <a:rPr lang="en-US" dirty="0"/>
              <a:t> Trip Table</a:t>
            </a:r>
          </a:p>
          <a:p>
            <a:endParaRPr lang="en-US" dirty="0"/>
          </a:p>
          <a:p>
            <a:r>
              <a:rPr lang="en-US" dirty="0"/>
              <a:t>Need to repeat this for all 24 hour trip tables (time consuming, at least do it for peak hours)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AAE313-81B5-42FB-A54A-EDFDE7CEDE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Assigning ODME Trip Tables (8:00 AM OD)</a:t>
            </a:r>
          </a:p>
        </p:txBody>
      </p:sp>
    </p:spTree>
    <p:extLst>
      <p:ext uri="{BB962C8B-B14F-4D97-AF65-F5344CB8AC3E}">
        <p14:creationId xmlns:p14="http://schemas.microsoft.com/office/powerpoint/2010/main" val="261353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8EEE9-FFD4-43E0-9A85-AD0B7B51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01" y="1431497"/>
            <a:ext cx="7724471" cy="5116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35AC5-B2E1-492C-8ED0-9C26FC7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Assigning ODME Trip Tables (all hours)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B8B2-52F4-4399-B372-B08014400A83}"/>
              </a:ext>
            </a:extLst>
          </p:cNvPr>
          <p:cNvSpPr txBox="1"/>
          <p:nvPr/>
        </p:nvSpPr>
        <p:spPr>
          <a:xfrm>
            <a:off x="966215" y="1582499"/>
            <a:ext cx="309372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ODME each hour:</a:t>
            </a:r>
          </a:p>
          <a:p>
            <a:pPr marL="342900" indent="-342900">
              <a:buAutoNum type="arabicPeriod"/>
            </a:pPr>
            <a:r>
              <a:rPr lang="en-US" sz="1400" dirty="0"/>
              <a:t>Assigning ODME trip tables to the network produce more reasonable EL trips (in range of ~500 to ~600) for SB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EDF3-DFE9-4F5B-B16E-099BBF77C078}"/>
              </a:ext>
            </a:extLst>
          </p:cNvPr>
          <p:cNvSpPr txBox="1"/>
          <p:nvPr/>
        </p:nvSpPr>
        <p:spPr>
          <a:xfrm>
            <a:off x="966215" y="4607373"/>
            <a:ext cx="2972944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NB is too high: </a:t>
            </a:r>
          </a:p>
          <a:p>
            <a:r>
              <a:rPr lang="en-US" sz="1400" dirty="0"/>
              <a:t>The ODME control totals by hour should be revisited. These seem too high. The corridor volumes are estimated at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B1473-31B9-427B-86F9-08625C5B440B}"/>
              </a:ext>
            </a:extLst>
          </p:cNvPr>
          <p:cNvSpPr/>
          <p:nvPr/>
        </p:nvSpPr>
        <p:spPr>
          <a:xfrm flipV="1">
            <a:off x="6677637" y="4848837"/>
            <a:ext cx="570451" cy="503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99C32-EB96-45D7-A7B9-7915C90EF1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04837" y="5100506"/>
            <a:ext cx="26728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1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E7BC-195D-4F38-975C-A56C243C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as Equivalent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35B-EFA0-4B9D-B6E1-A12A202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are often analyzed in Eq. Minutes.</a:t>
            </a:r>
          </a:p>
          <a:p>
            <a:pPr lvl="1"/>
            <a:r>
              <a:rPr lang="en-US" dirty="0"/>
              <a:t>Converted by dividing it with IVTT coefficient</a:t>
            </a:r>
          </a:p>
          <a:p>
            <a:r>
              <a:rPr lang="en-US" dirty="0"/>
              <a:t>I-95 Express Lanes Calibrated Constants are expressed as </a:t>
            </a:r>
            <a:r>
              <a:rPr lang="en-US" dirty="0" err="1"/>
              <a:t>Eq.Mins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4B216-3407-4AC1-8964-3B6B092A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02" y="4358060"/>
            <a:ext cx="2539069" cy="141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BC7D4-78E3-430E-84DC-B84249FC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56" y="4352081"/>
            <a:ext cx="3580717" cy="125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C52A5-2D81-4FD6-B2CB-BB792BC9E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775" y="4260487"/>
            <a:ext cx="1998798" cy="1980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F5BE6-B150-4C15-ABF3-91F361EF5D58}"/>
              </a:ext>
            </a:extLst>
          </p:cNvPr>
          <p:cNvSpPr txBox="1"/>
          <p:nvPr/>
        </p:nvSpPr>
        <p:spPr>
          <a:xfrm>
            <a:off x="4517900" y="3936193"/>
            <a:ext cx="32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and Veterans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04B0-5185-4C72-8310-F63CD7CEA2E6}"/>
              </a:ext>
            </a:extLst>
          </p:cNvPr>
          <p:cNvSpPr txBox="1"/>
          <p:nvPr/>
        </p:nvSpPr>
        <p:spPr>
          <a:xfrm>
            <a:off x="9151775" y="389115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VETS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1A53-3651-4A18-9C56-EAB604F96DE2}"/>
              </a:ext>
            </a:extLst>
          </p:cNvPr>
          <p:cNvSpPr txBox="1"/>
          <p:nvPr/>
        </p:nvSpPr>
        <p:spPr>
          <a:xfrm>
            <a:off x="1464938" y="4075821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Constants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BDBA0-8E8C-4408-932E-1C8268BC644C}"/>
              </a:ext>
            </a:extLst>
          </p:cNvPr>
          <p:cNvSpPr/>
          <p:nvPr/>
        </p:nvSpPr>
        <p:spPr>
          <a:xfrm>
            <a:off x="6660859" y="4681057"/>
            <a:ext cx="1442014" cy="38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DD32-CFAA-48F1-9FB6-F7607D740121}"/>
              </a:ext>
            </a:extLst>
          </p:cNvPr>
          <p:cNvSpPr txBox="1"/>
          <p:nvPr/>
        </p:nvSpPr>
        <p:spPr>
          <a:xfrm>
            <a:off x="8225180" y="4352081"/>
            <a:ext cx="69717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Same IVTT and so scaling results in the same constant</a:t>
            </a:r>
          </a:p>
        </p:txBody>
      </p:sp>
    </p:spTree>
    <p:extLst>
      <p:ext uri="{BB962C8B-B14F-4D97-AF65-F5344CB8AC3E}">
        <p14:creationId xmlns:p14="http://schemas.microsoft.com/office/powerpoint/2010/main" val="255540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078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Eqv</a:t>
            </a:r>
            <a:r>
              <a:rPr lang="en-US" dirty="0"/>
              <a:t>. Mins Results </a:t>
            </a:r>
            <a:r>
              <a:rPr lang="en-US" sz="2000" dirty="0"/>
              <a:t>: 2020 New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C2D8A-5388-4B0C-A7E9-881D34C7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9" y="1449205"/>
            <a:ext cx="5332572" cy="5040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E2985-1560-4C5F-B369-746D243C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3" y="1424604"/>
            <a:ext cx="5358598" cy="50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E7BC-195D-4F38-975C-A56C243C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as Equivalent Dollars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35B-EFA0-4B9D-B6E1-A12A202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can also be measured as Cost equivalents (not commonly used)</a:t>
            </a:r>
          </a:p>
          <a:p>
            <a:pPr lvl="1"/>
            <a:r>
              <a:rPr lang="en-US" dirty="0"/>
              <a:t>Converted by dividing it with Cost coefficient</a:t>
            </a:r>
          </a:p>
          <a:p>
            <a:r>
              <a:rPr lang="en-US" dirty="0"/>
              <a:t>I-95 Express Lanes Calibrated Constants are expressed as Eq. $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BC7D4-78E3-430E-84DC-B84249FC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00" y="4411530"/>
            <a:ext cx="3580717" cy="1252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F5BE6-B150-4C15-ABF3-91F361EF5D58}"/>
              </a:ext>
            </a:extLst>
          </p:cNvPr>
          <p:cNvSpPr txBox="1"/>
          <p:nvPr/>
        </p:nvSpPr>
        <p:spPr>
          <a:xfrm>
            <a:off x="4517900" y="3936193"/>
            <a:ext cx="32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and Veterans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04B0-5185-4C72-8310-F63CD7CEA2E6}"/>
              </a:ext>
            </a:extLst>
          </p:cNvPr>
          <p:cNvSpPr txBox="1"/>
          <p:nvPr/>
        </p:nvSpPr>
        <p:spPr>
          <a:xfrm>
            <a:off x="9151775" y="389115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VETS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1A53-3651-4A18-9C56-EAB604F96DE2}"/>
              </a:ext>
            </a:extLst>
          </p:cNvPr>
          <p:cNvSpPr txBox="1"/>
          <p:nvPr/>
        </p:nvSpPr>
        <p:spPr>
          <a:xfrm>
            <a:off x="1464938" y="4075821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Constants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BDBA0-8E8C-4408-932E-1C8268BC644C}"/>
              </a:ext>
            </a:extLst>
          </p:cNvPr>
          <p:cNvSpPr/>
          <p:nvPr/>
        </p:nvSpPr>
        <p:spPr>
          <a:xfrm>
            <a:off x="6656603" y="4985033"/>
            <a:ext cx="1442014" cy="38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DD32-CFAA-48F1-9FB6-F7607D740121}"/>
              </a:ext>
            </a:extLst>
          </p:cNvPr>
          <p:cNvSpPr txBox="1"/>
          <p:nvPr/>
        </p:nvSpPr>
        <p:spPr>
          <a:xfrm>
            <a:off x="10870638" y="3398713"/>
            <a:ext cx="1210937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VETS Mainline are already paying a Toll and thus discounting 25 Cents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62DE-A9F8-42F6-862D-A2B6CC32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31" y="4445634"/>
            <a:ext cx="2443455" cy="1358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29B4B8-2670-435F-820D-19D1A4DC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112" y="4341181"/>
            <a:ext cx="3084377" cy="16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628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2. Eq. $ Results </a:t>
            </a:r>
            <a:r>
              <a:rPr lang="en-US" sz="2000" dirty="0"/>
              <a:t>: 2020 New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9A4D9-6039-4FBB-8AF0-C430A36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1" y="1424605"/>
            <a:ext cx="5425777" cy="512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26C9B-46E5-4C1E-93F7-45BE0EE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01" y="1424605"/>
            <a:ext cx="5425777" cy="51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E7BC-195D-4F38-975C-A56C243C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scaled by ratio of 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35B-EFA0-4B9D-B6E1-A12A202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can be scaled by VOT </a:t>
            </a:r>
          </a:p>
          <a:p>
            <a:pPr lvl="1"/>
            <a:r>
              <a:rPr lang="en-US" dirty="0"/>
              <a:t>Basically taking both Time and Cost into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BC7D4-78E3-430E-84DC-B84249FC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45" y="3874050"/>
            <a:ext cx="3580717" cy="1252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F5BE6-B150-4C15-ABF3-91F361EF5D58}"/>
              </a:ext>
            </a:extLst>
          </p:cNvPr>
          <p:cNvSpPr txBox="1"/>
          <p:nvPr/>
        </p:nvSpPr>
        <p:spPr>
          <a:xfrm>
            <a:off x="3560745" y="3398713"/>
            <a:ext cx="32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and Veterans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04B0-5185-4C72-8310-F63CD7CEA2E6}"/>
              </a:ext>
            </a:extLst>
          </p:cNvPr>
          <p:cNvSpPr txBox="1"/>
          <p:nvPr/>
        </p:nvSpPr>
        <p:spPr>
          <a:xfrm>
            <a:off x="8021946" y="339871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VETS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1A53-3651-4A18-9C56-EAB604F96DE2}"/>
              </a:ext>
            </a:extLst>
          </p:cNvPr>
          <p:cNvSpPr txBox="1"/>
          <p:nvPr/>
        </p:nvSpPr>
        <p:spPr>
          <a:xfrm>
            <a:off x="1275465" y="3362584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Constants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BDBA0-8E8C-4408-932E-1C8268BC644C}"/>
              </a:ext>
            </a:extLst>
          </p:cNvPr>
          <p:cNvSpPr/>
          <p:nvPr/>
        </p:nvSpPr>
        <p:spPr>
          <a:xfrm>
            <a:off x="5699448" y="4744045"/>
            <a:ext cx="1442014" cy="38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62DE-A9F8-42F6-862D-A2B6CC325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6"/>
          <a:stretch/>
        </p:blipFill>
        <p:spPr>
          <a:xfrm>
            <a:off x="1153158" y="3732397"/>
            <a:ext cx="1641869" cy="1358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4D093-FBCC-4634-AFBE-433CC68C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46" y="3811138"/>
            <a:ext cx="1876538" cy="18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BBAD-73A9-4B2C-8A24-B820CE4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73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3A. VOT Ratio Results</a:t>
            </a:r>
            <a:r>
              <a:rPr lang="en-US" sz="2000" dirty="0"/>
              <a:t> : 2020 New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790F-F568-4509-BC73-C4BB0C3E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1310303"/>
            <a:ext cx="5460522" cy="516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06F33-56B9-4A86-91D4-DFD83A24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22" y="1310303"/>
            <a:ext cx="5460522" cy="51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E7BC-195D-4F38-975C-A56C243C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scaled by ratio of VOT (inverse)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35B-EFA0-4B9D-B6E1-A12A202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can be scaled by VOT </a:t>
            </a:r>
          </a:p>
          <a:p>
            <a:pPr lvl="1"/>
            <a:r>
              <a:rPr lang="en-US" dirty="0"/>
              <a:t>Basically taking both Time and Cost into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BC7D4-78E3-430E-84DC-B84249FC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45" y="3874050"/>
            <a:ext cx="3580717" cy="1252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F5BE6-B150-4C15-ABF3-91F361EF5D58}"/>
              </a:ext>
            </a:extLst>
          </p:cNvPr>
          <p:cNvSpPr txBox="1"/>
          <p:nvPr/>
        </p:nvSpPr>
        <p:spPr>
          <a:xfrm>
            <a:off x="3560745" y="3398713"/>
            <a:ext cx="32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and Veterans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04B0-5185-4C72-8310-F63CD7CEA2E6}"/>
              </a:ext>
            </a:extLst>
          </p:cNvPr>
          <p:cNvSpPr txBox="1"/>
          <p:nvPr/>
        </p:nvSpPr>
        <p:spPr>
          <a:xfrm>
            <a:off x="8021946" y="339871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VETS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1A53-3651-4A18-9C56-EAB604F96DE2}"/>
              </a:ext>
            </a:extLst>
          </p:cNvPr>
          <p:cNvSpPr txBox="1"/>
          <p:nvPr/>
        </p:nvSpPr>
        <p:spPr>
          <a:xfrm>
            <a:off x="1275465" y="3362584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I-95 Constants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BDBA0-8E8C-4408-932E-1C8268BC644C}"/>
              </a:ext>
            </a:extLst>
          </p:cNvPr>
          <p:cNvSpPr/>
          <p:nvPr/>
        </p:nvSpPr>
        <p:spPr>
          <a:xfrm>
            <a:off x="5699448" y="4744045"/>
            <a:ext cx="1442014" cy="38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62DE-A9F8-42F6-862D-A2B6CC325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6"/>
          <a:stretch/>
        </p:blipFill>
        <p:spPr>
          <a:xfrm>
            <a:off x="1153158" y="3732397"/>
            <a:ext cx="1641869" cy="135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4AAEB-0334-4561-973D-85CE751E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77" y="3837596"/>
            <a:ext cx="3007913" cy="16162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D0727FC-70B9-463B-91F6-978AE2596A47}"/>
              </a:ext>
            </a:extLst>
          </p:cNvPr>
          <p:cNvSpPr/>
          <p:nvPr/>
        </p:nvSpPr>
        <p:spPr>
          <a:xfrm>
            <a:off x="10534260" y="4252920"/>
            <a:ext cx="662475" cy="1200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1211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VETERANS</vt:lpstr>
      <vt:lpstr>Initial Calibrated Constants</vt:lpstr>
      <vt:lpstr>Constants as Equivalent Minutes</vt:lpstr>
      <vt:lpstr>1. Eqv. Mins Results : 2020 New Policy</vt:lpstr>
      <vt:lpstr>Constants as Equivalent Dollars</vt:lpstr>
      <vt:lpstr>2. Eq. $ Results : 2020 New Policy</vt:lpstr>
      <vt:lpstr>Constants scaled by ratio of VOT</vt:lpstr>
      <vt:lpstr>3A. VOT Ratio Results : 2020 New Policy</vt:lpstr>
      <vt:lpstr>Constants scaled by ratio of VOT (inverse)</vt:lpstr>
      <vt:lpstr>3B. VOT Ratio Results  (Inverse): 2020 New Policy</vt:lpstr>
      <vt:lpstr>4. Constants scaled to preserve relation across periods</vt:lpstr>
      <vt:lpstr>4. Consistent Relational Across Periods: 2020 New Policy</vt:lpstr>
      <vt:lpstr>Conclusions</vt:lpstr>
      <vt:lpstr>Revisions</vt:lpstr>
      <vt:lpstr>Eligible Trips</vt:lpstr>
      <vt:lpstr>Hourly Distributions</vt:lpstr>
      <vt:lpstr>1.Eqv. Mins Results : 2020 New Policy</vt:lpstr>
      <vt:lpstr>1.Eqv. Mins Results : 2020 New Policy</vt:lpstr>
      <vt:lpstr>1.Eqv. Mins Results : 2020 New Policy</vt:lpstr>
      <vt:lpstr>Hourly OD Trip Tables:  Hourly Factoring vs  ODME</vt:lpstr>
      <vt:lpstr>Processed Volume vs Modeled (8:00 AM)</vt:lpstr>
      <vt:lpstr>Processed Volume vs Modeled (8:00 AM)</vt:lpstr>
      <vt:lpstr>1.Eqv. Mins Results : 2020 New Policy</vt:lpstr>
      <vt:lpstr>Processed Volume vs Modeled</vt:lpstr>
      <vt:lpstr>Hourly ODME Trip Table: 8:00 AM</vt:lpstr>
      <vt:lpstr>PowerPoint Presentation</vt:lpstr>
      <vt:lpstr>Assigning ODME Trip Tables (all hours)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</dc:title>
  <dc:creator>Sarvepalli, Venkat</dc:creator>
  <cp:lastModifiedBy>Sarvepalli, Venkat</cp:lastModifiedBy>
  <cp:revision>132</cp:revision>
  <cp:lastPrinted>2017-08-15T14:18:13Z</cp:lastPrinted>
  <dcterms:created xsi:type="dcterms:W3CDTF">2017-08-15T13:08:36Z</dcterms:created>
  <dcterms:modified xsi:type="dcterms:W3CDTF">2017-08-25T18:17:00Z</dcterms:modified>
</cp:coreProperties>
</file>