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6" r:id="rId6"/>
    <p:sldId id="261" r:id="rId7"/>
    <p:sldId id="262" r:id="rId8"/>
    <p:sldId id="26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92AE"/>
    <a:srgbClr val="32434E"/>
    <a:srgbClr val="EC9917"/>
    <a:srgbClr val="667A89"/>
    <a:srgbClr val="F5F5F5"/>
    <a:srgbClr val="1A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975"/>
  </p:normalViewPr>
  <p:slideViewPr>
    <p:cSldViewPr snapToGrid="0" snapToObjects="1">
      <p:cViewPr>
        <p:scale>
          <a:sx n="84" d="100"/>
          <a:sy n="84" d="100"/>
        </p:scale>
        <p:origin x="1424" y="568"/>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5BA51-3428-A94C-AC1C-07CE8C84067E}" type="datetimeFigureOut">
              <a:rPr lang="en-US" smtClean="0"/>
              <a:t>10/30/16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4341-E9FD-4C4F-8D14-C8C4DF35AC34}" type="slidenum">
              <a:rPr lang="en-US" smtClean="0"/>
              <a:t>‹#›</a:t>
            </a:fld>
            <a:endParaRPr lang="en-US"/>
          </a:p>
        </p:txBody>
      </p:sp>
    </p:spTree>
    <p:extLst>
      <p:ext uri="{BB962C8B-B14F-4D97-AF65-F5344CB8AC3E}">
        <p14:creationId xmlns:p14="http://schemas.microsoft.com/office/powerpoint/2010/main" val="53165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Azure Search?</a:t>
            </a:r>
            <a:endParaRPr lang="en-US" dirty="0"/>
          </a:p>
        </p:txBody>
      </p:sp>
      <p:sp>
        <p:nvSpPr>
          <p:cNvPr id="4" name="Slide Number Placeholder 3"/>
          <p:cNvSpPr>
            <a:spLocks noGrp="1"/>
          </p:cNvSpPr>
          <p:nvPr>
            <p:ph type="sldNum" sz="quarter" idx="10"/>
          </p:nvPr>
        </p:nvSpPr>
        <p:spPr/>
        <p:txBody>
          <a:bodyPr/>
          <a:lstStyle/>
          <a:p>
            <a:fld id="{35A14341-E9FD-4C4F-8D14-C8C4DF35AC34}" type="slidenum">
              <a:rPr lang="en-US" smtClean="0"/>
              <a:t>4</a:t>
            </a:fld>
            <a:endParaRPr lang="en-US"/>
          </a:p>
        </p:txBody>
      </p:sp>
    </p:spTree>
    <p:extLst>
      <p:ext uri="{BB962C8B-B14F-4D97-AF65-F5344CB8AC3E}">
        <p14:creationId xmlns:p14="http://schemas.microsoft.com/office/powerpoint/2010/main" val="161964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not use something else? Why are 4Subsea using it? What is the difference between </a:t>
            </a:r>
            <a:r>
              <a:rPr lang="en-US" baseline="0" dirty="0" err="1" smtClean="0"/>
              <a:t>AzureSearch</a:t>
            </a:r>
            <a:r>
              <a:rPr lang="en-US" baseline="0" dirty="0" smtClean="0"/>
              <a:t> and </a:t>
            </a:r>
            <a:r>
              <a:rPr lang="en-US" baseline="0" dirty="0" err="1" smtClean="0"/>
              <a:t>ElasticSearch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5A14341-E9FD-4C4F-8D14-C8C4DF35AC34}" type="slidenum">
              <a:rPr lang="en-US" smtClean="0"/>
              <a:t>5</a:t>
            </a:fld>
            <a:endParaRPr lang="en-US"/>
          </a:p>
        </p:txBody>
      </p:sp>
    </p:spTree>
    <p:extLst>
      <p:ext uri="{BB962C8B-B14F-4D97-AF65-F5344CB8AC3E}">
        <p14:creationId xmlns:p14="http://schemas.microsoft.com/office/powerpoint/2010/main" val="194371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50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TechReady 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3276"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83276"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503" rtl="0" eaLnBrk="1" fontAlgn="auto" latinLnBrk="0" hangingPunct="1">
              <a:lnSpc>
                <a:spcPct val="100000"/>
              </a:lnSpc>
              <a:spcBef>
                <a:spcPts val="0"/>
              </a:spcBef>
              <a:spcAft>
                <a:spcPts val="0"/>
              </a:spcAft>
              <a:buClrTx/>
              <a:buSzTx/>
              <a:buFontTx/>
              <a:buNone/>
              <a:tabLst/>
              <a:defRPr/>
            </a:pPr>
            <a:fld id="{C3112004-3B94-4A72-A321-EDD1DD08D12B}"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503" rtl="0" eaLnBrk="1" fontAlgn="auto" latinLnBrk="0" hangingPunct="1">
                <a:lnSpc>
                  <a:spcPct val="100000"/>
                </a:lnSpc>
                <a:spcBef>
                  <a:spcPts val="0"/>
                </a:spcBef>
                <a:spcAft>
                  <a:spcPts val="0"/>
                </a:spcAft>
                <a:buClrTx/>
                <a:buSzTx/>
                <a:buFontTx/>
                <a:buNone/>
                <a:tabLst/>
                <a:defRPr/>
              </a:pPr>
              <a:t>10/30/16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50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50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4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choose beer as the domain because it’s easier for everyone to understand.</a:t>
            </a:r>
            <a:endParaRPr lang="en-US" dirty="0"/>
          </a:p>
        </p:txBody>
      </p:sp>
      <p:sp>
        <p:nvSpPr>
          <p:cNvPr id="4" name="Slide Number Placeholder 3"/>
          <p:cNvSpPr>
            <a:spLocks noGrp="1"/>
          </p:cNvSpPr>
          <p:nvPr>
            <p:ph type="sldNum" sz="quarter" idx="10"/>
          </p:nvPr>
        </p:nvSpPr>
        <p:spPr/>
        <p:txBody>
          <a:bodyPr/>
          <a:lstStyle/>
          <a:p>
            <a:fld id="{35A14341-E9FD-4C4F-8D14-C8C4DF35AC34}" type="slidenum">
              <a:rPr lang="en-US" smtClean="0"/>
              <a:t>8</a:t>
            </a:fld>
            <a:endParaRPr lang="en-US"/>
          </a:p>
        </p:txBody>
      </p:sp>
    </p:spTree>
    <p:extLst>
      <p:ext uri="{BB962C8B-B14F-4D97-AF65-F5344CB8AC3E}">
        <p14:creationId xmlns:p14="http://schemas.microsoft.com/office/powerpoint/2010/main" val="160255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14341-E9FD-4C4F-8D14-C8C4DF35AC34}" type="slidenum">
              <a:rPr lang="en-US" smtClean="0"/>
              <a:t>9</a:t>
            </a:fld>
            <a:endParaRPr lang="en-US"/>
          </a:p>
        </p:txBody>
      </p:sp>
    </p:spTree>
    <p:extLst>
      <p:ext uri="{BB962C8B-B14F-4D97-AF65-F5344CB8AC3E}">
        <p14:creationId xmlns:p14="http://schemas.microsoft.com/office/powerpoint/2010/main" val="184529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02438C-FB72-BD44-BAF2-7FD7BCA18172}"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19403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2438C-FB72-BD44-BAF2-7FD7BCA18172}"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27910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2438C-FB72-BD44-BAF2-7FD7BCA18172}"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542998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1796217"/>
          </a:xfrm>
          <a:noFill/>
        </p:spPr>
        <p:txBody>
          <a:bodyPr tIns="91440" bIns="91440" anchor="t" anchorCtr="0"/>
          <a:lstStyle>
            <a:lvl1pPr>
              <a:defRPr sz="647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123784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2438C-FB72-BD44-BAF2-7FD7BCA18172}"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213709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2438C-FB72-BD44-BAF2-7FD7BCA18172}" type="datetimeFigureOut">
              <a:rPr lang="en-US" smtClean="0"/>
              <a:t>10/30/16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56124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02438C-FB72-BD44-BAF2-7FD7BCA18172}"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97195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02438C-FB72-BD44-BAF2-7FD7BCA18172}" type="datetimeFigureOut">
              <a:rPr lang="en-US" smtClean="0"/>
              <a:t>10/30/16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52061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02438C-FB72-BD44-BAF2-7FD7BCA18172}" type="datetimeFigureOut">
              <a:rPr lang="en-US" smtClean="0"/>
              <a:t>10/30/16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06190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2438C-FB72-BD44-BAF2-7FD7BCA18172}" type="datetimeFigureOut">
              <a:rPr lang="en-US" smtClean="0"/>
              <a:t>10/30/16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91925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2438C-FB72-BD44-BAF2-7FD7BCA18172}"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71124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2438C-FB72-BD44-BAF2-7FD7BCA18172}" type="datetimeFigureOut">
              <a:rPr lang="en-US" smtClean="0"/>
              <a:t>10/30/16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5237F-AA5D-9249-98EE-8A51BE008CA4}" type="slidenum">
              <a:rPr lang="en-US" smtClean="0"/>
              <a:t>‹#›</a:t>
            </a:fld>
            <a:endParaRPr lang="en-US"/>
          </a:p>
        </p:txBody>
      </p:sp>
    </p:spTree>
    <p:extLst>
      <p:ext uri="{BB962C8B-B14F-4D97-AF65-F5344CB8AC3E}">
        <p14:creationId xmlns:p14="http://schemas.microsoft.com/office/powerpoint/2010/main" val="18331099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2438C-FB72-BD44-BAF2-7FD7BCA18172}" type="datetimeFigureOut">
              <a:rPr lang="en-US" smtClean="0"/>
              <a:t>10/30/16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237F-AA5D-9249-98EE-8A51BE008CA4}" type="slidenum">
              <a:rPr lang="en-US" smtClean="0"/>
              <a:t>‹#›</a:t>
            </a:fld>
            <a:endParaRPr lang="en-US"/>
          </a:p>
        </p:txBody>
      </p:sp>
    </p:spTree>
    <p:extLst>
      <p:ext uri="{BB962C8B-B14F-4D97-AF65-F5344CB8AC3E}">
        <p14:creationId xmlns:p14="http://schemas.microsoft.com/office/powerpoint/2010/main" val="1396248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4623"/>
          <a:stretch/>
        </p:blipFill>
        <p:spPr>
          <a:xfrm>
            <a:off x="0" y="0"/>
            <a:ext cx="9144000" cy="6892506"/>
          </a:xfrm>
          <a:prstGeom prst="rect">
            <a:avLst/>
          </a:prstGeom>
        </p:spPr>
      </p:pic>
      <p:sp>
        <p:nvSpPr>
          <p:cNvPr id="8" name="TextBox 7"/>
          <p:cNvSpPr txBox="1"/>
          <p:nvPr/>
        </p:nvSpPr>
        <p:spPr>
          <a:xfrm>
            <a:off x="2104844" y="2266534"/>
            <a:ext cx="4658263" cy="646331"/>
          </a:xfrm>
          <a:prstGeom prst="rect">
            <a:avLst/>
          </a:prstGeom>
          <a:noFill/>
        </p:spPr>
        <p:txBody>
          <a:bodyPr wrap="square" rtlCol="0">
            <a:spAutoFit/>
          </a:bodyPr>
          <a:lstStyle/>
          <a:p>
            <a:pPr algn="ctr"/>
            <a:r>
              <a:rPr lang="en-US" spc="400" dirty="0" smtClean="0">
                <a:solidFill>
                  <a:schemeClr val="bg1"/>
                </a:solidFill>
                <a:latin typeface="Raleway" charset="0"/>
                <a:ea typeface="Raleway" charset="0"/>
                <a:cs typeface="Raleway" charset="0"/>
              </a:rPr>
              <a:t>BUILDING MODERN WEB APPLICATIONS WITH</a:t>
            </a:r>
            <a:endParaRPr lang="en-US" spc="400" dirty="0">
              <a:solidFill>
                <a:schemeClr val="bg1"/>
              </a:solidFill>
              <a:latin typeface="Raleway" charset="0"/>
              <a:ea typeface="Raleway" charset="0"/>
              <a:cs typeface="Raleway" charset="0"/>
            </a:endParaRPr>
          </a:p>
        </p:txBody>
      </p:sp>
      <p:sp>
        <p:nvSpPr>
          <p:cNvPr id="10" name="Rectangle 9"/>
          <p:cNvSpPr/>
          <p:nvPr/>
        </p:nvSpPr>
        <p:spPr>
          <a:xfrm>
            <a:off x="2242867" y="3435659"/>
            <a:ext cx="4382219" cy="170803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Bebas Neue" charset="0"/>
                <a:ea typeface="Bebas Neue" charset="0"/>
                <a:cs typeface="Bebas Neue" charset="0"/>
              </a:rPr>
              <a:t>AZURE SEARCH</a:t>
            </a:r>
            <a:endParaRPr lang="en-US" sz="6600" dirty="0">
              <a:latin typeface="Bebas Neue" charset="0"/>
              <a:ea typeface="Bebas Neue" charset="0"/>
              <a:cs typeface="Bebas Neue" charset="0"/>
            </a:endParaRPr>
          </a:p>
        </p:txBody>
      </p:sp>
    </p:spTree>
    <p:extLst>
      <p:ext uri="{BB962C8B-B14F-4D97-AF65-F5344CB8AC3E}">
        <p14:creationId xmlns:p14="http://schemas.microsoft.com/office/powerpoint/2010/main" val="1993120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434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a:ln w="12700">
            <a:noFill/>
            <a:prstDash val="solid"/>
          </a:ln>
        </p:spPr>
        <p:txBody>
          <a:bodyPr/>
          <a:lstStyle/>
          <a:p>
            <a:pPr algn="ctr"/>
            <a:r>
              <a:rPr lang="en-US" spc="600" dirty="0" smtClean="0">
                <a:solidFill>
                  <a:srgbClr val="5792AE"/>
                </a:solidFill>
                <a:latin typeface="Raleway" charset="0"/>
                <a:ea typeface="Raleway" charset="0"/>
                <a:cs typeface="Raleway" charset="0"/>
              </a:rPr>
              <a:t>AGENDA</a:t>
            </a:r>
            <a:endParaRPr lang="en-US" spc="600" dirty="0">
              <a:solidFill>
                <a:srgbClr val="5792AE"/>
              </a:solidFill>
              <a:latin typeface="Raleway" charset="0"/>
              <a:ea typeface="Raleway" charset="0"/>
              <a:cs typeface="Raleway" charset="0"/>
            </a:endParaRPr>
          </a:p>
        </p:txBody>
      </p:sp>
      <p:sp>
        <p:nvSpPr>
          <p:cNvPr id="5" name="Rectangle 4"/>
          <p:cNvSpPr/>
          <p:nvPr/>
        </p:nvSpPr>
        <p:spPr>
          <a:xfrm>
            <a:off x="628650" y="2577361"/>
            <a:ext cx="2349796" cy="2254102"/>
          </a:xfrm>
          <a:prstGeom prst="rect">
            <a:avLst/>
          </a:prstGeom>
          <a:no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ebas Neue" charset="0"/>
                <a:ea typeface="Bebas Neue" charset="0"/>
                <a:cs typeface="Bebas Neue" charset="0"/>
              </a:rPr>
              <a:t>INTRODUCTION</a:t>
            </a:r>
            <a:endParaRPr lang="en-US" sz="3600" dirty="0">
              <a:latin typeface="Bebas Neue" charset="0"/>
              <a:ea typeface="Bebas Neue" charset="0"/>
              <a:cs typeface="Bebas Neue" charset="0"/>
            </a:endParaRPr>
          </a:p>
        </p:txBody>
      </p:sp>
      <p:sp>
        <p:nvSpPr>
          <p:cNvPr id="6" name="Rectangle 5"/>
          <p:cNvSpPr/>
          <p:nvPr/>
        </p:nvSpPr>
        <p:spPr>
          <a:xfrm>
            <a:off x="3397102" y="2577361"/>
            <a:ext cx="2349796" cy="2254102"/>
          </a:xfrm>
          <a:prstGeom prst="rect">
            <a:avLst/>
          </a:prstGeom>
          <a:no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ebas Neue" charset="0"/>
                <a:ea typeface="Bebas Neue" charset="0"/>
                <a:cs typeface="Bebas Neue" charset="0"/>
              </a:rPr>
              <a:t>Demo</a:t>
            </a:r>
          </a:p>
          <a:p>
            <a:pPr algn="ctr"/>
            <a:r>
              <a:rPr lang="en-US" sz="1600" spc="200" dirty="0" smtClean="0">
                <a:latin typeface="Raleway" charset="0"/>
                <a:ea typeface="Raleway" charset="0"/>
                <a:cs typeface="Raleway" charset="0"/>
              </a:rPr>
              <a:t>INDEX</a:t>
            </a:r>
            <a:endParaRPr lang="en-US" sz="1600" spc="200" dirty="0">
              <a:latin typeface="Raleway" charset="0"/>
              <a:ea typeface="Raleway" charset="0"/>
              <a:cs typeface="Raleway" charset="0"/>
            </a:endParaRPr>
          </a:p>
        </p:txBody>
      </p:sp>
      <p:sp>
        <p:nvSpPr>
          <p:cNvPr id="7" name="Rectangle 6"/>
          <p:cNvSpPr/>
          <p:nvPr/>
        </p:nvSpPr>
        <p:spPr>
          <a:xfrm>
            <a:off x="6165554" y="2577361"/>
            <a:ext cx="2349796" cy="2254102"/>
          </a:xfrm>
          <a:prstGeom prst="rect">
            <a:avLst/>
          </a:prstGeom>
          <a:no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ebas Neue" charset="0"/>
                <a:ea typeface="Bebas Neue" charset="0"/>
                <a:cs typeface="Bebas Neue" charset="0"/>
              </a:rPr>
              <a:t>Demo</a:t>
            </a:r>
          </a:p>
          <a:p>
            <a:pPr algn="ctr"/>
            <a:r>
              <a:rPr lang="en-US" sz="1600" spc="200" dirty="0" smtClean="0">
                <a:latin typeface="Raleway" charset="0"/>
                <a:ea typeface="Raleway" charset="0"/>
                <a:cs typeface="Raleway" charset="0"/>
              </a:rPr>
              <a:t>APPLICATIONS</a:t>
            </a:r>
          </a:p>
        </p:txBody>
      </p:sp>
      <p:sp>
        <p:nvSpPr>
          <p:cNvPr id="11" name="Triangle 10"/>
          <p:cNvSpPr/>
          <p:nvPr/>
        </p:nvSpPr>
        <p:spPr>
          <a:xfrm rot="5400000">
            <a:off x="2673426" y="3627326"/>
            <a:ext cx="764214" cy="154175"/>
          </a:xfrm>
          <a:prstGeom prst="triangle">
            <a:avLst>
              <a:gd name="adj" fmla="val 52782"/>
            </a:avLst>
          </a:prstGeom>
          <a:noFill/>
          <a:ln>
            <a:solidFill>
              <a:srgbClr val="EC991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rot="5400000">
            <a:off x="5441205" y="3627325"/>
            <a:ext cx="764214" cy="154175"/>
          </a:xfrm>
          <a:prstGeom prst="triangle">
            <a:avLst>
              <a:gd name="adj" fmla="val 52782"/>
            </a:avLst>
          </a:prstGeom>
          <a:noFill/>
          <a:ln>
            <a:solidFill>
              <a:srgbClr val="EC991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46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itle 1"/>
          <p:cNvSpPr>
            <a:spLocks noGrp="1"/>
          </p:cNvSpPr>
          <p:nvPr>
            <p:ph type="title"/>
          </p:nvPr>
        </p:nvSpPr>
        <p:spPr>
          <a:xfrm>
            <a:off x="628650" y="201266"/>
            <a:ext cx="7886700" cy="1325563"/>
          </a:xfrm>
          <a:solidFill>
            <a:schemeClr val="bg1"/>
          </a:solidFill>
          <a:ln w="12700">
            <a:noFill/>
            <a:prstDash val="solid"/>
          </a:ln>
        </p:spPr>
        <p:txBody>
          <a:bodyPr>
            <a:normAutofit/>
          </a:bodyPr>
          <a:lstStyle/>
          <a:p>
            <a:pPr algn="ctr"/>
            <a:r>
              <a:rPr lang="nb-NO" sz="2800" spc="600" dirty="0" smtClean="0">
                <a:solidFill>
                  <a:srgbClr val="5792AE"/>
                </a:solidFill>
                <a:latin typeface="Raleway" charset="0"/>
                <a:ea typeface="Raleway" charset="0"/>
                <a:cs typeface="Raleway" charset="0"/>
              </a:rPr>
              <a:t>WHOIS 127.0.0.1?</a:t>
            </a:r>
            <a:endParaRPr lang="en-US" sz="2800" spc="600" dirty="0">
              <a:solidFill>
                <a:srgbClr val="5792AE"/>
              </a:solidFill>
              <a:latin typeface="Raleway" charset="0"/>
              <a:ea typeface="Raleway" charset="0"/>
              <a:cs typeface="Raleway" charset="0"/>
            </a:endParaRPr>
          </a:p>
        </p:txBody>
      </p:sp>
      <p:grpSp>
        <p:nvGrpSpPr>
          <p:cNvPr id="32" name="Group 31"/>
          <p:cNvGrpSpPr/>
          <p:nvPr/>
        </p:nvGrpSpPr>
        <p:grpSpPr>
          <a:xfrm>
            <a:off x="0" y="1703294"/>
            <a:ext cx="9144001" cy="5154706"/>
            <a:chOff x="0" y="1703294"/>
            <a:chExt cx="9144001" cy="5154706"/>
          </a:xfrm>
        </p:grpSpPr>
        <p:sp>
          <p:nvSpPr>
            <p:cNvPr id="12" name="Rectangle 11"/>
            <p:cNvSpPr/>
            <p:nvPr/>
          </p:nvSpPr>
          <p:spPr>
            <a:xfrm>
              <a:off x="0" y="1703294"/>
              <a:ext cx="4572001" cy="257589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2434E"/>
                </a:solidFill>
                <a:latin typeface="Bebas Neue" charset="0"/>
                <a:ea typeface="Bebas Neue" charset="0"/>
                <a:cs typeface="Bebas Neue" charset="0"/>
              </a:endParaRPr>
            </a:p>
          </p:txBody>
        </p:sp>
        <p:sp>
          <p:nvSpPr>
            <p:cNvPr id="16" name="Rectangle 15"/>
            <p:cNvSpPr/>
            <p:nvPr/>
          </p:nvSpPr>
          <p:spPr>
            <a:xfrm>
              <a:off x="4572000" y="4279188"/>
              <a:ext cx="4572001" cy="257589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112" y="1703294"/>
              <a:ext cx="2575895" cy="257589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304" y="4276270"/>
              <a:ext cx="3051138" cy="258173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814" y="2312676"/>
              <a:ext cx="1022371" cy="135712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993" y="4890133"/>
              <a:ext cx="1246014" cy="1354002"/>
            </a:xfrm>
            <a:prstGeom prst="rect">
              <a:avLst/>
            </a:prstGeom>
          </p:spPr>
        </p:pic>
        <p:sp>
          <p:nvSpPr>
            <p:cNvPr id="25" name="Triangle 24"/>
            <p:cNvSpPr/>
            <p:nvPr/>
          </p:nvSpPr>
          <p:spPr>
            <a:xfrm rot="16200000">
              <a:off x="4246618" y="2889504"/>
              <a:ext cx="447287" cy="20347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rot="5400000">
              <a:off x="4450091" y="5465399"/>
              <a:ext cx="447287" cy="20347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74231" y="2591132"/>
              <a:ext cx="1669769" cy="800219"/>
            </a:xfrm>
            <a:prstGeom prst="rect">
              <a:avLst/>
            </a:prstGeom>
            <a:noFill/>
          </p:spPr>
          <p:txBody>
            <a:bodyPr wrap="square" rtlCol="0">
              <a:spAutoFit/>
            </a:bodyPr>
            <a:lstStyle/>
            <a:p>
              <a:r>
                <a:rPr lang="en-US" sz="1400" spc="200" dirty="0" smtClean="0">
                  <a:solidFill>
                    <a:srgbClr val="32434E"/>
                  </a:solidFill>
                  <a:latin typeface="Raleway" charset="0"/>
                  <a:ea typeface="Raleway" charset="0"/>
                  <a:cs typeface="Raleway" charset="0"/>
                </a:rPr>
                <a:t>PETER</a:t>
              </a:r>
            </a:p>
            <a:p>
              <a:r>
                <a:rPr lang="en-US" sz="1400" spc="200" dirty="0" smtClean="0">
                  <a:solidFill>
                    <a:srgbClr val="32434E"/>
                  </a:solidFill>
                  <a:latin typeface="Raleway" charset="0"/>
                  <a:ea typeface="Raleway" charset="0"/>
                  <a:cs typeface="Raleway" charset="0"/>
                </a:rPr>
                <a:t>LILLEVOLD</a:t>
              </a:r>
              <a:endParaRPr lang="en-US" spc="200" dirty="0" smtClean="0">
                <a:solidFill>
                  <a:srgbClr val="32434E"/>
                </a:solidFill>
                <a:latin typeface="Raleway" charset="0"/>
                <a:ea typeface="Raleway" charset="0"/>
                <a:cs typeface="Raleway" charset="0"/>
              </a:endParaRPr>
            </a:p>
            <a:p>
              <a:pPr>
                <a:lnSpc>
                  <a:spcPct val="150000"/>
                </a:lnSpc>
              </a:pPr>
              <a:r>
                <a:rPr lang="en-US" sz="1200" spc="200" dirty="0" smtClean="0">
                  <a:solidFill>
                    <a:srgbClr val="32434E"/>
                  </a:solidFill>
                  <a:latin typeface="Bebas Neue" charset="0"/>
                  <a:ea typeface="Bebas Neue" charset="0"/>
                  <a:cs typeface="Bebas Neue" charset="0"/>
                </a:rPr>
                <a:t>@PLILLEVOLD</a:t>
              </a:r>
              <a:endParaRPr lang="en-US" sz="1200" spc="200" dirty="0">
                <a:solidFill>
                  <a:srgbClr val="32434E"/>
                </a:solidFill>
                <a:latin typeface="Bebas Neue" charset="0"/>
                <a:ea typeface="Bebas Neue" charset="0"/>
                <a:cs typeface="Bebas Neue" charset="0"/>
              </a:endParaRPr>
            </a:p>
          </p:txBody>
        </p:sp>
        <p:sp>
          <p:nvSpPr>
            <p:cNvPr id="31" name="TextBox 30"/>
            <p:cNvSpPr txBox="1"/>
            <p:nvPr/>
          </p:nvSpPr>
          <p:spPr>
            <a:xfrm>
              <a:off x="0" y="5220886"/>
              <a:ext cx="1669769" cy="692497"/>
            </a:xfrm>
            <a:prstGeom prst="rect">
              <a:avLst/>
            </a:prstGeom>
            <a:noFill/>
          </p:spPr>
          <p:txBody>
            <a:bodyPr wrap="square" rtlCol="0">
              <a:spAutoFit/>
            </a:bodyPr>
            <a:lstStyle/>
            <a:p>
              <a:pPr algn="r">
                <a:lnSpc>
                  <a:spcPct val="150000"/>
                </a:lnSpc>
              </a:pPr>
              <a:r>
                <a:rPr lang="en-US" sz="1400" spc="200" dirty="0" smtClean="0">
                  <a:solidFill>
                    <a:srgbClr val="32434E"/>
                  </a:solidFill>
                  <a:latin typeface="Raleway" charset="0"/>
                  <a:ea typeface="Raleway" charset="0"/>
                  <a:cs typeface="Raleway" charset="0"/>
                </a:rPr>
                <a:t>LOC TAN VO</a:t>
              </a:r>
            </a:p>
            <a:p>
              <a:pPr algn="r">
                <a:lnSpc>
                  <a:spcPct val="150000"/>
                </a:lnSpc>
              </a:pPr>
              <a:r>
                <a:rPr lang="en-US" sz="1200" spc="200" dirty="0" smtClean="0">
                  <a:solidFill>
                    <a:srgbClr val="32434E"/>
                  </a:solidFill>
                  <a:latin typeface="Bebas Neue" charset="0"/>
                  <a:ea typeface="Bebas Neue" charset="0"/>
                  <a:cs typeface="Bebas Neue" charset="0"/>
                </a:rPr>
                <a:t>@LOCTANVO</a:t>
              </a:r>
              <a:endParaRPr lang="en-US" sz="1200" spc="200" dirty="0">
                <a:solidFill>
                  <a:srgbClr val="32434E"/>
                </a:solidFill>
                <a:latin typeface="Bebas Neue" charset="0"/>
                <a:ea typeface="Bebas Neue" charset="0"/>
                <a:cs typeface="Bebas Neue" charset="0"/>
              </a:endParaRPr>
            </a:p>
          </p:txBody>
        </p:sp>
      </p:grpSp>
    </p:spTree>
    <p:extLst>
      <p:ext uri="{BB962C8B-B14F-4D97-AF65-F5344CB8AC3E}">
        <p14:creationId xmlns:p14="http://schemas.microsoft.com/office/powerpoint/2010/main" val="93797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434E"/>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28650" y="2766218"/>
            <a:ext cx="7886700" cy="1325563"/>
          </a:xfrm>
          <a:noFill/>
          <a:ln w="12700">
            <a:noFill/>
            <a:prstDash val="solid"/>
          </a:ln>
        </p:spPr>
        <p:txBody>
          <a:bodyPr>
            <a:normAutofit/>
          </a:bodyPr>
          <a:lstStyle/>
          <a:p>
            <a:pPr algn="ctr"/>
            <a:r>
              <a:rPr lang="en-US" sz="6000" b="1" spc="300" dirty="0" smtClean="0">
                <a:solidFill>
                  <a:srgbClr val="5792AE"/>
                </a:solidFill>
                <a:latin typeface="Raleway" charset="0"/>
                <a:ea typeface="Raleway" charset="0"/>
                <a:cs typeface="Raleway" charset="0"/>
              </a:rPr>
              <a:t>WHAT?</a:t>
            </a:r>
            <a:endParaRPr lang="en-US" sz="6000" b="1" spc="300" dirty="0">
              <a:solidFill>
                <a:srgbClr val="5792AE"/>
              </a:solidFill>
              <a:latin typeface="Raleway" charset="0"/>
              <a:ea typeface="Raleway" charset="0"/>
              <a:cs typeface="Raleway" charset="0"/>
            </a:endParaRPr>
          </a:p>
        </p:txBody>
      </p:sp>
    </p:spTree>
    <p:extLst>
      <p:ext uri="{BB962C8B-B14F-4D97-AF65-F5344CB8AC3E}">
        <p14:creationId xmlns:p14="http://schemas.microsoft.com/office/powerpoint/2010/main" val="1823193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434E"/>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28650" y="2766218"/>
            <a:ext cx="7886700" cy="1325563"/>
          </a:xfrm>
          <a:noFill/>
          <a:ln w="12700">
            <a:noFill/>
            <a:prstDash val="solid"/>
          </a:ln>
        </p:spPr>
        <p:txBody>
          <a:bodyPr>
            <a:normAutofit/>
          </a:bodyPr>
          <a:lstStyle/>
          <a:p>
            <a:pPr algn="ctr"/>
            <a:r>
              <a:rPr lang="en-US" sz="6000" b="1" spc="300" dirty="0" smtClean="0">
                <a:solidFill>
                  <a:srgbClr val="5792AE"/>
                </a:solidFill>
                <a:latin typeface="Raleway" charset="0"/>
                <a:ea typeface="Raleway" charset="0"/>
                <a:cs typeface="Raleway" charset="0"/>
              </a:rPr>
              <a:t>WHY?</a:t>
            </a:r>
            <a:endParaRPr lang="en-US" sz="6000" b="1" spc="300" dirty="0">
              <a:solidFill>
                <a:srgbClr val="5792AE"/>
              </a:solidFill>
              <a:latin typeface="Raleway" charset="0"/>
              <a:ea typeface="Raleway" charset="0"/>
              <a:cs typeface="Raleway" charset="0"/>
            </a:endParaRPr>
          </a:p>
        </p:txBody>
      </p:sp>
    </p:spTree>
    <p:extLst>
      <p:ext uri="{BB962C8B-B14F-4D97-AF65-F5344CB8AC3E}">
        <p14:creationId xmlns:p14="http://schemas.microsoft.com/office/powerpoint/2010/main" val="552990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434E"/>
        </a:solidFill>
        <a:effectLst/>
      </p:bgPr>
    </p:bg>
    <p:spTree>
      <p:nvGrpSpPr>
        <p:cNvPr id="1" name=""/>
        <p:cNvGrpSpPr/>
        <p:nvPr/>
      </p:nvGrpSpPr>
      <p:grpSpPr>
        <a:xfrm>
          <a:off x="0" y="0"/>
          <a:ext cx="0" cy="0"/>
          <a:chOff x="0" y="0"/>
          <a:chExt cx="0" cy="0"/>
        </a:xfrm>
      </p:grpSpPr>
      <p:sp>
        <p:nvSpPr>
          <p:cNvPr id="3" name="TextBox 2"/>
          <p:cNvSpPr txBox="1"/>
          <p:nvPr/>
        </p:nvSpPr>
        <p:spPr>
          <a:xfrm>
            <a:off x="1780905" y="683124"/>
            <a:ext cx="5434576" cy="715841"/>
          </a:xfrm>
          <a:prstGeom prst="rect">
            <a:avLst/>
          </a:prstGeom>
          <a:noFill/>
        </p:spPr>
        <p:txBody>
          <a:bodyPr wrap="square" lIns="134464" tIns="107571" rIns="134464" bIns="107571" rtlCol="0">
            <a:spAutoFit/>
          </a:bodyPr>
          <a:lstStyle/>
          <a:p>
            <a:pPr algn="ctr" defTabSz="685775">
              <a:lnSpc>
                <a:spcPct val="90000"/>
              </a:lnSpc>
              <a:spcAft>
                <a:spcPts val="441"/>
              </a:spcAft>
              <a:defRPr/>
            </a:pPr>
            <a:r>
              <a:rPr lang="en-US" sz="3600" b="1" spc="200" dirty="0">
                <a:solidFill>
                  <a:srgbClr val="5792AE"/>
                </a:solidFill>
                <a:latin typeface="Raleway" charset="0"/>
                <a:ea typeface="Raleway" charset="0"/>
                <a:cs typeface="Raleway" charset="0"/>
              </a:rPr>
              <a:t>IaaS, PaaS, </a:t>
            </a:r>
            <a:r>
              <a:rPr lang="en-US" sz="3600" b="1" spc="200" dirty="0" smtClean="0">
                <a:solidFill>
                  <a:srgbClr val="5792AE"/>
                </a:solidFill>
                <a:latin typeface="Raleway" charset="0"/>
                <a:ea typeface="Raleway" charset="0"/>
                <a:cs typeface="Raleway" charset="0"/>
              </a:rPr>
              <a:t>SaaS</a:t>
            </a:r>
            <a:endParaRPr lang="en-US" sz="3600" b="1" spc="200" dirty="0">
              <a:solidFill>
                <a:srgbClr val="5792AE"/>
              </a:solidFill>
              <a:latin typeface="Raleway" charset="0"/>
              <a:ea typeface="Raleway" charset="0"/>
              <a:cs typeface="Raleway" charset="0"/>
            </a:endParaRPr>
          </a:p>
        </p:txBody>
      </p:sp>
      <p:cxnSp>
        <p:nvCxnSpPr>
          <p:cNvPr id="4" name="Straight Arrow Connector 3"/>
          <p:cNvCxnSpPr/>
          <p:nvPr/>
        </p:nvCxnSpPr>
        <p:spPr>
          <a:xfrm flipV="1">
            <a:off x="1635420" y="2252443"/>
            <a:ext cx="0" cy="2633248"/>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60265" y="4885691"/>
            <a:ext cx="6274974" cy="0"/>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135257" y="3027651"/>
            <a:ext cx="2689274" cy="466542"/>
          </a:xfrm>
          <a:prstGeom prst="rect">
            <a:avLst/>
          </a:prstGeom>
          <a:noFill/>
        </p:spPr>
        <p:txBody>
          <a:bodyPr wrap="square" lIns="134464" tIns="107571" rIns="134464" bIns="107571" rtlCol="0">
            <a:spAutoFit/>
          </a:bodyPr>
          <a:lstStyle/>
          <a:p>
            <a:pPr defTabSz="685775">
              <a:lnSpc>
                <a:spcPct val="90000"/>
              </a:lnSpc>
              <a:spcAft>
                <a:spcPts val="441"/>
              </a:spcAft>
              <a:defRPr/>
            </a:pPr>
            <a:r>
              <a:rPr lang="en-US" dirty="0">
                <a:gradFill>
                  <a:gsLst>
                    <a:gs pos="2917">
                      <a:srgbClr val="FFFFFF"/>
                    </a:gs>
                    <a:gs pos="30000">
                      <a:srgbClr val="FFFFFF"/>
                    </a:gs>
                  </a:gsLst>
                  <a:lin ang="5400000" scaled="0"/>
                </a:gradFill>
                <a:latin typeface="Bebas Neue" charset="0"/>
                <a:ea typeface="Bebas Neue" charset="0"/>
                <a:cs typeface="Bebas Neue" charset="0"/>
              </a:rPr>
              <a:t>Automation</a:t>
            </a:r>
          </a:p>
        </p:txBody>
      </p:sp>
      <p:sp>
        <p:nvSpPr>
          <p:cNvPr id="11" name="TextBox 10"/>
          <p:cNvSpPr txBox="1"/>
          <p:nvPr/>
        </p:nvSpPr>
        <p:spPr>
          <a:xfrm>
            <a:off x="3837410" y="5161825"/>
            <a:ext cx="1129392" cy="466542"/>
          </a:xfrm>
          <a:prstGeom prst="rect">
            <a:avLst/>
          </a:prstGeom>
          <a:noFill/>
        </p:spPr>
        <p:txBody>
          <a:bodyPr wrap="square" lIns="134464" tIns="107571" rIns="134464" bIns="107571" rtlCol="0">
            <a:spAutoFit/>
          </a:bodyPr>
          <a:lstStyle/>
          <a:p>
            <a:pPr defTabSz="685775">
              <a:lnSpc>
                <a:spcPct val="90000"/>
              </a:lnSpc>
              <a:spcAft>
                <a:spcPts val="441"/>
              </a:spcAft>
              <a:defRPr/>
            </a:pPr>
            <a:r>
              <a:rPr lang="en-US" dirty="0">
                <a:gradFill>
                  <a:gsLst>
                    <a:gs pos="2917">
                      <a:srgbClr val="FFFFFF"/>
                    </a:gs>
                    <a:gs pos="30000">
                      <a:srgbClr val="FFFFFF"/>
                    </a:gs>
                  </a:gsLst>
                  <a:lin ang="5400000" scaled="0"/>
                </a:gradFill>
                <a:latin typeface="Bebas Neue" charset="0"/>
                <a:ea typeface="Bebas Neue" charset="0"/>
                <a:cs typeface="Bebas Neue" charset="0"/>
              </a:rPr>
              <a:t>Control</a:t>
            </a:r>
          </a:p>
        </p:txBody>
      </p:sp>
      <p:sp>
        <p:nvSpPr>
          <p:cNvPr id="12" name="Oval 11"/>
          <p:cNvSpPr/>
          <p:nvPr/>
        </p:nvSpPr>
        <p:spPr bwMode="auto">
          <a:xfrm>
            <a:off x="7205248" y="4521517"/>
            <a:ext cx="168080" cy="168080"/>
          </a:xfrm>
          <a:prstGeom prst="ellipse">
            <a:avLst/>
          </a:prstGeom>
          <a:solidFill>
            <a:srgbClr val="EC991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dirty="0">
              <a:gradFill>
                <a:gsLst>
                  <a:gs pos="0">
                    <a:srgbClr val="FFFFFF"/>
                  </a:gs>
                  <a:gs pos="100000">
                    <a:srgbClr val="FFFFFF"/>
                  </a:gs>
                </a:gsLst>
                <a:lin ang="5400000" scaled="0"/>
              </a:gradFill>
              <a:latin typeface="Raleway" charset="0"/>
              <a:ea typeface="Raleway" charset="0"/>
              <a:cs typeface="Raleway" charset="0"/>
            </a:endParaRPr>
          </a:p>
        </p:txBody>
      </p:sp>
      <p:sp>
        <p:nvSpPr>
          <p:cNvPr id="13" name="TextBox 12"/>
          <p:cNvSpPr txBox="1"/>
          <p:nvPr/>
        </p:nvSpPr>
        <p:spPr>
          <a:xfrm>
            <a:off x="6713066" y="4117525"/>
            <a:ext cx="1354287" cy="461669"/>
          </a:xfrm>
          <a:prstGeom prst="rect">
            <a:avLst/>
          </a:prstGeom>
          <a:noFill/>
        </p:spPr>
        <p:txBody>
          <a:bodyPr wrap="none" lIns="134464" tIns="107571" rIns="134464" bIns="107571" rtlCol="0">
            <a:spAutoFit/>
          </a:bodyPr>
          <a:lstStyle/>
          <a:p>
            <a:pPr defTabSz="685775">
              <a:lnSpc>
                <a:spcPct val="90000"/>
              </a:lnSpc>
              <a:spcAft>
                <a:spcPts val="441"/>
              </a:spcAft>
              <a:defRPr/>
            </a:pPr>
            <a:r>
              <a:rPr lang="en-US" sz="1765" dirty="0" err="1">
                <a:solidFill>
                  <a:srgbClr val="EC9917"/>
                </a:solidFill>
                <a:latin typeface="Raleway" charset="0"/>
                <a:ea typeface="Raleway" charset="0"/>
                <a:cs typeface="Raleway" charset="0"/>
              </a:rPr>
              <a:t>IaaS</a:t>
            </a:r>
            <a:r>
              <a:rPr lang="en-US" sz="1765" dirty="0">
                <a:solidFill>
                  <a:srgbClr val="EC9917"/>
                </a:solidFill>
                <a:latin typeface="Raleway" charset="0"/>
                <a:ea typeface="Raleway" charset="0"/>
                <a:cs typeface="Raleway" charset="0"/>
              </a:rPr>
              <a:t> (VMs)</a:t>
            </a:r>
          </a:p>
        </p:txBody>
      </p:sp>
      <p:sp>
        <p:nvSpPr>
          <p:cNvPr id="14" name="Oval 13"/>
          <p:cNvSpPr/>
          <p:nvPr/>
        </p:nvSpPr>
        <p:spPr bwMode="auto">
          <a:xfrm>
            <a:off x="4459947" y="4101319"/>
            <a:ext cx="168080" cy="168080"/>
          </a:xfrm>
          <a:prstGeom prst="ellipse">
            <a:avLst/>
          </a:prstGeom>
          <a:solidFill>
            <a:srgbClr val="EC991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dirty="0">
              <a:gradFill>
                <a:gsLst>
                  <a:gs pos="0">
                    <a:srgbClr val="FFFFFF"/>
                  </a:gs>
                  <a:gs pos="100000">
                    <a:srgbClr val="FFFFFF"/>
                  </a:gs>
                </a:gsLst>
                <a:lin ang="5400000" scaled="0"/>
              </a:gradFill>
              <a:latin typeface="Raleway" charset="0"/>
              <a:ea typeface="Raleway" charset="0"/>
              <a:cs typeface="Raleway" charset="0"/>
            </a:endParaRPr>
          </a:p>
        </p:txBody>
      </p:sp>
      <p:sp>
        <p:nvSpPr>
          <p:cNvPr id="15" name="TextBox 14"/>
          <p:cNvSpPr txBox="1"/>
          <p:nvPr/>
        </p:nvSpPr>
        <p:spPr>
          <a:xfrm>
            <a:off x="4172604" y="3705022"/>
            <a:ext cx="794198" cy="461669"/>
          </a:xfrm>
          <a:prstGeom prst="rect">
            <a:avLst/>
          </a:prstGeom>
          <a:noFill/>
        </p:spPr>
        <p:txBody>
          <a:bodyPr wrap="none" lIns="134464" tIns="107571" rIns="134464" bIns="107571" rtlCol="0">
            <a:spAutoFit/>
          </a:bodyPr>
          <a:lstStyle/>
          <a:p>
            <a:pPr defTabSz="685775">
              <a:lnSpc>
                <a:spcPct val="90000"/>
              </a:lnSpc>
              <a:spcAft>
                <a:spcPts val="441"/>
              </a:spcAft>
              <a:defRPr/>
            </a:pPr>
            <a:r>
              <a:rPr lang="en-US" sz="1765" dirty="0" err="1">
                <a:solidFill>
                  <a:srgbClr val="EC9917"/>
                </a:solidFill>
                <a:latin typeface="Raleway" charset="0"/>
                <a:ea typeface="Raleway" charset="0"/>
                <a:cs typeface="Raleway" charset="0"/>
              </a:rPr>
              <a:t>PaaS</a:t>
            </a:r>
            <a:endParaRPr lang="en-US" sz="1765" dirty="0">
              <a:solidFill>
                <a:srgbClr val="EC9917"/>
              </a:solidFill>
              <a:latin typeface="Raleway" charset="0"/>
              <a:ea typeface="Raleway" charset="0"/>
              <a:cs typeface="Raleway" charset="0"/>
            </a:endParaRPr>
          </a:p>
        </p:txBody>
      </p:sp>
      <p:sp>
        <p:nvSpPr>
          <p:cNvPr id="22" name="Oval 21"/>
          <p:cNvSpPr/>
          <p:nvPr/>
        </p:nvSpPr>
        <p:spPr bwMode="auto">
          <a:xfrm>
            <a:off x="2695570" y="2330321"/>
            <a:ext cx="168080" cy="168080"/>
          </a:xfrm>
          <a:prstGeom prst="ellipse">
            <a:avLst/>
          </a:prstGeom>
          <a:solidFill>
            <a:srgbClr val="EC991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dirty="0">
              <a:gradFill>
                <a:gsLst>
                  <a:gs pos="0">
                    <a:srgbClr val="FFFFFF"/>
                  </a:gs>
                  <a:gs pos="100000">
                    <a:srgbClr val="FFFFFF"/>
                  </a:gs>
                </a:gsLst>
                <a:lin ang="5400000" scaled="0"/>
              </a:gradFill>
              <a:latin typeface="Raleway" charset="0"/>
              <a:ea typeface="Raleway" charset="0"/>
              <a:cs typeface="Raleway" charset="0"/>
            </a:endParaRPr>
          </a:p>
        </p:txBody>
      </p:sp>
      <p:sp>
        <p:nvSpPr>
          <p:cNvPr id="23" name="TextBox 22"/>
          <p:cNvSpPr txBox="1"/>
          <p:nvPr/>
        </p:nvSpPr>
        <p:spPr>
          <a:xfrm>
            <a:off x="2442992" y="1958881"/>
            <a:ext cx="792979" cy="461669"/>
          </a:xfrm>
          <a:prstGeom prst="rect">
            <a:avLst/>
          </a:prstGeom>
          <a:noFill/>
        </p:spPr>
        <p:txBody>
          <a:bodyPr wrap="none" lIns="134464" tIns="107571" rIns="134464" bIns="107571" rtlCol="0">
            <a:spAutoFit/>
          </a:bodyPr>
          <a:lstStyle/>
          <a:p>
            <a:pPr defTabSz="685775">
              <a:lnSpc>
                <a:spcPct val="90000"/>
              </a:lnSpc>
              <a:spcAft>
                <a:spcPts val="441"/>
              </a:spcAft>
              <a:defRPr/>
            </a:pPr>
            <a:r>
              <a:rPr lang="en-US" sz="1765" dirty="0">
                <a:solidFill>
                  <a:srgbClr val="EC9917"/>
                </a:solidFill>
                <a:latin typeface="Raleway" charset="0"/>
                <a:ea typeface="Raleway" charset="0"/>
                <a:cs typeface="Raleway" charset="0"/>
              </a:rPr>
              <a:t>SaaS</a:t>
            </a:r>
          </a:p>
        </p:txBody>
      </p:sp>
      <p:sp>
        <p:nvSpPr>
          <p:cNvPr id="24" name="Arc 23"/>
          <p:cNvSpPr/>
          <p:nvPr/>
        </p:nvSpPr>
        <p:spPr>
          <a:xfrm rot="10800000">
            <a:off x="2779150" y="349389"/>
            <a:ext cx="8872663" cy="4256170"/>
          </a:xfrm>
          <a:prstGeom prst="arc">
            <a:avLst/>
          </a:prstGeom>
          <a:ln>
            <a:solidFill>
              <a:srgbClr val="EC9917"/>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775">
              <a:defRPr/>
            </a:pPr>
            <a:endParaRPr lang="en-US" sz="1324">
              <a:solidFill>
                <a:srgbClr val="FFFFFF"/>
              </a:solidFill>
              <a:latin typeface="Raleway" charset="0"/>
              <a:ea typeface="Raleway" charset="0"/>
              <a:cs typeface="Raleway" charset="0"/>
            </a:endParaRPr>
          </a:p>
        </p:txBody>
      </p:sp>
      <p:sp>
        <p:nvSpPr>
          <p:cNvPr id="16" name="TextBox 15"/>
          <p:cNvSpPr txBox="1"/>
          <p:nvPr/>
        </p:nvSpPr>
        <p:spPr>
          <a:xfrm>
            <a:off x="4797752" y="6334560"/>
            <a:ext cx="4274899" cy="438842"/>
          </a:xfrm>
          <a:prstGeom prst="rect">
            <a:avLst/>
          </a:prstGeom>
          <a:noFill/>
        </p:spPr>
        <p:txBody>
          <a:bodyPr wrap="square" lIns="134464" tIns="107571" rIns="134464" bIns="107571" rtlCol="0">
            <a:spAutoFit/>
          </a:bodyPr>
          <a:lstStyle/>
          <a:p>
            <a:pPr algn="r" defTabSz="685775">
              <a:lnSpc>
                <a:spcPct val="90000"/>
              </a:lnSpc>
              <a:spcAft>
                <a:spcPts val="441"/>
              </a:spcAft>
              <a:defRPr/>
            </a:pPr>
            <a:r>
              <a:rPr lang="en-US" sz="1600" dirty="0" smtClean="0">
                <a:solidFill>
                  <a:srgbClr val="667A89"/>
                </a:solidFill>
                <a:latin typeface="Bebas Neue" charset="0"/>
                <a:ea typeface="Bebas Neue" charset="0"/>
                <a:cs typeface="Bebas Neue" charset="0"/>
              </a:rPr>
              <a:t>Source: Mat </a:t>
            </a:r>
            <a:r>
              <a:rPr lang="en-US" sz="1600" dirty="0" err="1" smtClean="0">
                <a:solidFill>
                  <a:srgbClr val="667A89"/>
                </a:solidFill>
                <a:latin typeface="Bebas Neue" charset="0"/>
                <a:ea typeface="Bebas Neue" charset="0"/>
                <a:cs typeface="Bebas Neue" charset="0"/>
              </a:rPr>
              <a:t>Velloso</a:t>
            </a:r>
            <a:r>
              <a:rPr lang="en-US" sz="1600" dirty="0" smtClean="0">
                <a:solidFill>
                  <a:srgbClr val="667A89"/>
                </a:solidFill>
                <a:latin typeface="Bebas Neue" charset="0"/>
                <a:ea typeface="Bebas Neue" charset="0"/>
                <a:cs typeface="Bebas Neue" charset="0"/>
              </a:rPr>
              <a:t>, Microsoft, LEAP 2016</a:t>
            </a:r>
            <a:endParaRPr lang="en-US" sz="1600" dirty="0">
              <a:solidFill>
                <a:srgbClr val="667A89"/>
              </a:solidFill>
              <a:latin typeface="Bebas Neue" charset="0"/>
              <a:ea typeface="Bebas Neue" charset="0"/>
              <a:cs typeface="Bebas Neue" charset="0"/>
            </a:endParaRPr>
          </a:p>
        </p:txBody>
      </p:sp>
    </p:spTree>
    <p:extLst>
      <p:ext uri="{BB962C8B-B14F-4D97-AF65-F5344CB8AC3E}">
        <p14:creationId xmlns:p14="http://schemas.microsoft.com/office/powerpoint/2010/main" val="20299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P spid="22" grpId="0" animBg="1"/>
      <p:bldP spid="23"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434E"/>
        </a:solidFill>
        <a:effectLst/>
      </p:bgPr>
    </p:bg>
    <p:spTree>
      <p:nvGrpSpPr>
        <p:cNvPr id="1" name=""/>
        <p:cNvGrpSpPr/>
        <p:nvPr/>
      </p:nvGrpSpPr>
      <p:grpSpPr>
        <a:xfrm>
          <a:off x="0" y="0"/>
          <a:ext cx="0" cy="0"/>
          <a:chOff x="0" y="0"/>
          <a:chExt cx="0" cy="0"/>
        </a:xfrm>
      </p:grpSpPr>
      <p:cxnSp>
        <p:nvCxnSpPr>
          <p:cNvPr id="71" name="Straight Connector 70"/>
          <p:cNvCxnSpPr/>
          <p:nvPr/>
        </p:nvCxnSpPr>
        <p:spPr>
          <a:xfrm>
            <a:off x="4572000" y="1670927"/>
            <a:ext cx="0" cy="4763274"/>
          </a:xfrm>
          <a:prstGeom prst="line">
            <a:avLst/>
          </a:prstGeom>
          <a:ln w="25400">
            <a:solidFill>
              <a:srgbClr val="667A89"/>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noFill/>
          <a:ln w="12700">
            <a:noFill/>
            <a:prstDash val="solid"/>
          </a:ln>
        </p:spPr>
        <p:txBody>
          <a:bodyPr/>
          <a:lstStyle/>
          <a:p>
            <a:pPr algn="ctr"/>
            <a:r>
              <a:rPr lang="en-US" b="1" spc="600" dirty="0" smtClean="0">
                <a:solidFill>
                  <a:srgbClr val="5792AE"/>
                </a:solidFill>
                <a:latin typeface="Raleway" charset="0"/>
                <a:ea typeface="Raleway" charset="0"/>
                <a:cs typeface="Raleway" charset="0"/>
              </a:rPr>
              <a:t>CONCEPTUALLY</a:t>
            </a:r>
            <a:endParaRPr lang="en-US" b="1" spc="600" dirty="0">
              <a:solidFill>
                <a:srgbClr val="5792AE"/>
              </a:solidFill>
              <a:latin typeface="Raleway" charset="0"/>
              <a:ea typeface="Raleway" charset="0"/>
              <a:cs typeface="Raleway" charset="0"/>
            </a:endParaRPr>
          </a:p>
        </p:txBody>
      </p:sp>
      <p:sp>
        <p:nvSpPr>
          <p:cNvPr id="29" name="Cloud 28"/>
          <p:cNvSpPr/>
          <p:nvPr/>
        </p:nvSpPr>
        <p:spPr>
          <a:xfrm>
            <a:off x="2989299" y="2786166"/>
            <a:ext cx="3165402" cy="2046343"/>
          </a:xfrm>
          <a:prstGeom prst="cloud">
            <a:avLst/>
          </a:prstGeom>
          <a:no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latin typeface="Bebas Neue" charset="0"/>
                <a:ea typeface="Bebas Neue" charset="0"/>
                <a:cs typeface="Bebas Neue" charset="0"/>
              </a:rPr>
              <a:t>SEARCH INDEX</a:t>
            </a:r>
            <a:endParaRPr lang="en-US" sz="3600" dirty="0">
              <a:latin typeface="Bebas Neue" charset="0"/>
              <a:ea typeface="Bebas Neue" charset="0"/>
              <a:cs typeface="Bebas Neue" charset="0"/>
            </a:endParaRPr>
          </a:p>
        </p:txBody>
      </p:sp>
      <p:grpSp>
        <p:nvGrpSpPr>
          <p:cNvPr id="84" name="Group 83"/>
          <p:cNvGrpSpPr/>
          <p:nvPr/>
        </p:nvGrpSpPr>
        <p:grpSpPr>
          <a:xfrm>
            <a:off x="632859" y="1942523"/>
            <a:ext cx="1547480" cy="1707263"/>
            <a:chOff x="628650" y="1675425"/>
            <a:chExt cx="1547480" cy="1707263"/>
          </a:xfrm>
        </p:grpSpPr>
        <p:grpSp>
          <p:nvGrpSpPr>
            <p:cNvPr id="24" name="Group 23"/>
            <p:cNvGrpSpPr/>
            <p:nvPr/>
          </p:nvGrpSpPr>
          <p:grpSpPr>
            <a:xfrm>
              <a:off x="628650" y="1675425"/>
              <a:ext cx="1242680" cy="1402463"/>
              <a:chOff x="933450" y="2882161"/>
              <a:chExt cx="1242680" cy="1402463"/>
            </a:xfrm>
          </p:grpSpPr>
          <p:sp>
            <p:nvSpPr>
              <p:cNvPr id="25" name="Rectangle 24"/>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26" name="Rectangle 25"/>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781050" y="1827825"/>
              <a:ext cx="1242680" cy="1402463"/>
              <a:chOff x="933450" y="2882161"/>
              <a:chExt cx="1242680" cy="1402463"/>
            </a:xfrm>
          </p:grpSpPr>
          <p:sp>
            <p:nvSpPr>
              <p:cNvPr id="31" name="Rectangle 30"/>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32" name="Rectangle 31"/>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933450" y="1980225"/>
              <a:ext cx="1242680" cy="1402463"/>
              <a:chOff x="933450" y="2882161"/>
              <a:chExt cx="1242680" cy="1402463"/>
            </a:xfrm>
          </p:grpSpPr>
          <p:sp>
            <p:nvSpPr>
              <p:cNvPr id="36" name="Rectangle 35"/>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37" name="Rectangle 36"/>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3" name="Group 82"/>
          <p:cNvGrpSpPr/>
          <p:nvPr/>
        </p:nvGrpSpPr>
        <p:grpSpPr>
          <a:xfrm>
            <a:off x="658332" y="4371137"/>
            <a:ext cx="1547480" cy="1707263"/>
            <a:chOff x="723234" y="4012879"/>
            <a:chExt cx="1547480" cy="1707263"/>
          </a:xfrm>
        </p:grpSpPr>
        <p:grpSp>
          <p:nvGrpSpPr>
            <p:cNvPr id="40" name="Group 39"/>
            <p:cNvGrpSpPr/>
            <p:nvPr/>
          </p:nvGrpSpPr>
          <p:grpSpPr>
            <a:xfrm>
              <a:off x="723234" y="4012879"/>
              <a:ext cx="1242680" cy="1402463"/>
              <a:chOff x="933450" y="2882161"/>
              <a:chExt cx="1242680" cy="1402463"/>
            </a:xfrm>
          </p:grpSpPr>
          <p:sp>
            <p:nvSpPr>
              <p:cNvPr id="41" name="Rectangle 40"/>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42" name="Rectangle 41"/>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875634" y="4165279"/>
              <a:ext cx="1242680" cy="1402463"/>
              <a:chOff x="933450" y="2882161"/>
              <a:chExt cx="1242680" cy="1402463"/>
            </a:xfrm>
          </p:grpSpPr>
          <p:sp>
            <p:nvSpPr>
              <p:cNvPr id="56" name="Rectangle 55"/>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57" name="Rectangle 56"/>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1028034" y="4317679"/>
              <a:ext cx="1242680" cy="1402463"/>
              <a:chOff x="933450" y="2882161"/>
              <a:chExt cx="1242680" cy="1402463"/>
            </a:xfrm>
          </p:grpSpPr>
          <p:sp>
            <p:nvSpPr>
              <p:cNvPr id="61" name="Rectangle 60"/>
              <p:cNvSpPr/>
              <p:nvPr/>
            </p:nvSpPr>
            <p:spPr>
              <a:xfrm>
                <a:off x="933450" y="2882161"/>
                <a:ext cx="1242680" cy="1402463"/>
              </a:xfrm>
              <a:prstGeom prst="rec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Bebas Neue" charset="0"/>
                  <a:ea typeface="Bebas Neue" charset="0"/>
                  <a:cs typeface="Bebas Neue" charset="0"/>
                </a:endParaRPr>
              </a:p>
            </p:txBody>
          </p:sp>
          <p:sp>
            <p:nvSpPr>
              <p:cNvPr id="62" name="Rectangle 61"/>
              <p:cNvSpPr/>
              <p:nvPr/>
            </p:nvSpPr>
            <p:spPr>
              <a:xfrm>
                <a:off x="1240465" y="3227201"/>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35813" y="350896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35812" y="3804074"/>
                <a:ext cx="637953" cy="74428"/>
              </a:xfrm>
              <a:prstGeom prst="rect">
                <a:avLst/>
              </a:prstGeom>
              <a:solidFill>
                <a:srgbClr val="579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6" name="Straight Arrow Connector 65"/>
          <p:cNvCxnSpPr/>
          <p:nvPr/>
        </p:nvCxnSpPr>
        <p:spPr>
          <a:xfrm flipV="1">
            <a:off x="2573077" y="4639682"/>
            <a:ext cx="563528" cy="44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336280" y="2976566"/>
            <a:ext cx="779946" cy="19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Heart 73"/>
          <p:cNvSpPr/>
          <p:nvPr/>
        </p:nvSpPr>
        <p:spPr>
          <a:xfrm>
            <a:off x="6582662" y="2156679"/>
            <a:ext cx="1190847" cy="1226009"/>
          </a:xfrm>
          <a:prstGeom prst="hear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00" dirty="0" smtClean="0">
                <a:latin typeface="Raleway" charset="0"/>
                <a:ea typeface="Raleway" charset="0"/>
                <a:cs typeface="Raleway" charset="0"/>
              </a:rPr>
              <a:t>APP</a:t>
            </a:r>
            <a:endParaRPr lang="en-US" sz="2000" spc="300" dirty="0">
              <a:latin typeface="Raleway" charset="0"/>
              <a:ea typeface="Raleway" charset="0"/>
              <a:cs typeface="Raleway" charset="0"/>
            </a:endParaRPr>
          </a:p>
        </p:txBody>
      </p:sp>
      <p:sp>
        <p:nvSpPr>
          <p:cNvPr id="75" name="Heart 74"/>
          <p:cNvSpPr/>
          <p:nvPr/>
        </p:nvSpPr>
        <p:spPr>
          <a:xfrm>
            <a:off x="7530952" y="3637428"/>
            <a:ext cx="1190847" cy="1226009"/>
          </a:xfrm>
          <a:prstGeom prst="hear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00" dirty="0" smtClean="0">
                <a:latin typeface="Raleway" charset="0"/>
                <a:ea typeface="Raleway" charset="0"/>
                <a:cs typeface="Raleway" charset="0"/>
              </a:rPr>
              <a:t>APP</a:t>
            </a:r>
            <a:endParaRPr lang="en-US" sz="2000" spc="300" dirty="0">
              <a:latin typeface="Raleway" charset="0"/>
              <a:ea typeface="Raleway" charset="0"/>
              <a:cs typeface="Raleway" charset="0"/>
            </a:endParaRPr>
          </a:p>
        </p:txBody>
      </p:sp>
      <p:sp>
        <p:nvSpPr>
          <p:cNvPr id="76" name="Heart 75"/>
          <p:cNvSpPr/>
          <p:nvPr/>
        </p:nvSpPr>
        <p:spPr>
          <a:xfrm>
            <a:off x="6484531" y="4934792"/>
            <a:ext cx="1190847" cy="1226009"/>
          </a:xfrm>
          <a:prstGeom prst="heart">
            <a:avLst/>
          </a:prstGeom>
          <a:solidFill>
            <a:srgbClr val="32434E"/>
          </a:solidFill>
          <a:ln>
            <a:solidFill>
              <a:srgbClr val="EC9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300" dirty="0" smtClean="0">
                <a:latin typeface="Raleway" charset="0"/>
                <a:ea typeface="Raleway" charset="0"/>
                <a:cs typeface="Raleway" charset="0"/>
              </a:rPr>
              <a:t>APP</a:t>
            </a:r>
            <a:endParaRPr lang="en-US" sz="2000" spc="300" dirty="0">
              <a:latin typeface="Raleway" charset="0"/>
              <a:ea typeface="Raleway" charset="0"/>
              <a:cs typeface="Raleway" charset="0"/>
            </a:endParaRPr>
          </a:p>
        </p:txBody>
      </p:sp>
      <p:cxnSp>
        <p:nvCxnSpPr>
          <p:cNvPr id="77" name="Straight Arrow Connector 76"/>
          <p:cNvCxnSpPr/>
          <p:nvPr/>
        </p:nvCxnSpPr>
        <p:spPr>
          <a:xfrm flipH="1" flipV="1">
            <a:off x="6007396" y="4323778"/>
            <a:ext cx="517892" cy="3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6343432" y="3867101"/>
            <a:ext cx="776839" cy="1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6227028" y="3029965"/>
            <a:ext cx="330603" cy="22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443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91" y="0"/>
            <a:ext cx="10357806" cy="6858000"/>
          </a:xfrm>
          <a:prstGeom prst="rect">
            <a:avLst/>
          </a:prstGeom>
        </p:spPr>
      </p:pic>
      <p:sp>
        <p:nvSpPr>
          <p:cNvPr id="10" name="Rectangle 9"/>
          <p:cNvSpPr/>
          <p:nvPr/>
        </p:nvSpPr>
        <p:spPr>
          <a:xfrm>
            <a:off x="2368602" y="2574985"/>
            <a:ext cx="4382219" cy="170803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Bebas Neue" charset="0"/>
                <a:ea typeface="Bebas Neue" charset="0"/>
                <a:cs typeface="Bebas Neue" charset="0"/>
              </a:rPr>
              <a:t>The demo</a:t>
            </a:r>
            <a:endParaRPr lang="en-US" sz="6600" dirty="0">
              <a:latin typeface="Bebas Neue" charset="0"/>
              <a:ea typeface="Bebas Neue" charset="0"/>
              <a:cs typeface="Bebas Neue" charset="0"/>
            </a:endParaRPr>
          </a:p>
        </p:txBody>
      </p:sp>
    </p:spTree>
    <p:extLst>
      <p:ext uri="{BB962C8B-B14F-4D97-AF65-F5344CB8AC3E}">
        <p14:creationId xmlns:p14="http://schemas.microsoft.com/office/powerpoint/2010/main" val="1939066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08" y="0"/>
            <a:ext cx="10314432" cy="6858000"/>
          </a:xfrm>
          <a:prstGeom prst="rect">
            <a:avLst/>
          </a:prstGeom>
        </p:spPr>
      </p:pic>
      <p:sp>
        <p:nvSpPr>
          <p:cNvPr id="10" name="Rectangle 9"/>
          <p:cNvSpPr/>
          <p:nvPr/>
        </p:nvSpPr>
        <p:spPr>
          <a:xfrm>
            <a:off x="2368698" y="2574985"/>
            <a:ext cx="4382219" cy="170803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latin typeface="Bebas Neue" charset="0"/>
                <a:ea typeface="Bebas Neue" charset="0"/>
                <a:cs typeface="Bebas Neue" charset="0"/>
              </a:rPr>
              <a:t>Demo ghost</a:t>
            </a:r>
            <a:endParaRPr lang="en-US" sz="6600" dirty="0">
              <a:latin typeface="Bebas Neue" charset="0"/>
              <a:ea typeface="Bebas Neue" charset="0"/>
              <a:cs typeface="Bebas Neue" charset="0"/>
            </a:endParaRPr>
          </a:p>
        </p:txBody>
      </p:sp>
    </p:spTree>
    <p:extLst>
      <p:ext uri="{BB962C8B-B14F-4D97-AF65-F5344CB8AC3E}">
        <p14:creationId xmlns:p14="http://schemas.microsoft.com/office/powerpoint/2010/main" val="1235212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2038</TotalTime>
  <Words>226</Words>
  <Application>Microsoft Macintosh PowerPoint</Application>
  <PresentationFormat>On-screen Show (4:3)</PresentationFormat>
  <Paragraphs>42</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Bebas Neue</vt:lpstr>
      <vt:lpstr>Calibri</vt:lpstr>
      <vt:lpstr>Calibri Light</vt:lpstr>
      <vt:lpstr>Raleway</vt:lpstr>
      <vt:lpstr>Segoe UI</vt:lpstr>
      <vt:lpstr>Arial</vt:lpstr>
      <vt:lpstr>Office Theme</vt:lpstr>
      <vt:lpstr>PowerPoint Presentation</vt:lpstr>
      <vt:lpstr>AGENDA</vt:lpstr>
      <vt:lpstr>WHOIS 127.0.0.1?</vt:lpstr>
      <vt:lpstr>WHAT?</vt:lpstr>
      <vt:lpstr>WHY?</vt:lpstr>
      <vt:lpstr>PowerPoint Presentation</vt:lpstr>
      <vt:lpstr>CONCEPTUALLY</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Tan Vo</dc:creator>
  <cp:lastModifiedBy>Loc Tan Vo</cp:lastModifiedBy>
  <cp:revision>134</cp:revision>
  <dcterms:created xsi:type="dcterms:W3CDTF">2016-10-28T19:28:11Z</dcterms:created>
  <dcterms:modified xsi:type="dcterms:W3CDTF">2016-10-30T05:29:34Z</dcterms:modified>
</cp:coreProperties>
</file>