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27"/>
  </p:notesMasterIdLst>
  <p:handoutMasterIdLst>
    <p:handoutMasterId r:id="rId28"/>
  </p:handoutMasterIdLst>
  <p:sldIdLst>
    <p:sldId id="379" r:id="rId5"/>
    <p:sldId id="396" r:id="rId6"/>
    <p:sldId id="381" r:id="rId7"/>
    <p:sldId id="383" r:id="rId8"/>
    <p:sldId id="384" r:id="rId9"/>
    <p:sldId id="388" r:id="rId10"/>
    <p:sldId id="387" r:id="rId11"/>
    <p:sldId id="389" r:id="rId12"/>
    <p:sldId id="390" r:id="rId13"/>
    <p:sldId id="391" r:id="rId14"/>
    <p:sldId id="392" r:id="rId15"/>
    <p:sldId id="393" r:id="rId16"/>
    <p:sldId id="394" r:id="rId17"/>
    <p:sldId id="395" r:id="rId18"/>
    <p:sldId id="397" r:id="rId19"/>
    <p:sldId id="399" r:id="rId20"/>
    <p:sldId id="400" r:id="rId21"/>
    <p:sldId id="401" r:id="rId22"/>
    <p:sldId id="402" r:id="rId23"/>
    <p:sldId id="403" r:id="rId24"/>
    <p:sldId id="404" r:id="rId25"/>
    <p:sldId id="405" r:id="rId26"/>
  </p:sldIdLst>
  <p:sldSz cx="9144000" cy="6858000" type="screen4x3"/>
  <p:notesSz cx="9872663" cy="6742113"/>
  <p:embeddedFontLst>
    <p:embeddedFont>
      <p:font typeface="Georgia" panose="02040502050405020303" pitchFamily="18" charset="0"/>
      <p:regular r:id="rId29"/>
      <p:bold r:id="rId30"/>
      <p:italic r:id="rId31"/>
      <p:boldItalic r:id="rId32"/>
    </p:embeddedFont>
    <p:embeddedFont>
      <p:font typeface="Minion" panose="02040503050306020203" pitchFamily="18" charset="0"/>
      <p:regular r:id="rId33"/>
      <p:bold r:id="rId34"/>
      <p:italic r:id="rId35"/>
      <p:boldItalic r:id="rId36"/>
    </p:embeddedFont>
    <p:embeddedFont>
      <p:font typeface="Nunito" pitchFamily="2" charset="77"/>
      <p:regular r:id="rId37"/>
      <p:bold r:id="rId38"/>
      <p:italic r:id="rId39"/>
      <p:boldItalic r:id="rId40"/>
    </p:embeddedFont>
    <p:embeddedFont>
      <p:font typeface="Roboto" panose="02000000000000000000" pitchFamily="2" charset="0"/>
      <p:regular r:id="rId41"/>
      <p:bold r:id="rId42"/>
      <p:italic r:id="rId43"/>
      <p:boldItalic r:id="rId44"/>
    </p:embeddedFont>
  </p:embeddedFontLst>
  <p:custDataLst>
    <p:tags r:id="rId45"/>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19"/>
  </p:normalViewPr>
  <p:slideViewPr>
    <p:cSldViewPr snapToGrid="0">
      <p:cViewPr varScale="1">
        <p:scale>
          <a:sx n="109" d="100"/>
          <a:sy n="109" d="100"/>
        </p:scale>
        <p:origin x="1824" y="19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8277"/>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5592224" y="0"/>
            <a:ext cx="4278154" cy="338277"/>
          </a:xfrm>
          <a:prstGeom prst="rect">
            <a:avLst/>
          </a:prstGeom>
        </p:spPr>
        <p:txBody>
          <a:bodyPr vert="horz" lIns="91440" tIns="45720" rIns="91440" bIns="45720" rtlCol="0"/>
          <a:lstStyle>
            <a:lvl1pPr algn="r">
              <a:defRPr sz="1200"/>
            </a:lvl1pPr>
          </a:lstStyle>
          <a:p>
            <a:fld id="{148582AA-7CB4-4BE7-BDB0-70A312472710}" type="datetimeFigureOut">
              <a:rPr lang="nl-NL" smtClean="0"/>
              <a:t>25-09-2024</a:t>
            </a:fld>
            <a:endParaRPr lang="nl-NL"/>
          </a:p>
        </p:txBody>
      </p:sp>
      <p:sp>
        <p:nvSpPr>
          <p:cNvPr id="4" name="Footer Placeholder 3"/>
          <p:cNvSpPr>
            <a:spLocks noGrp="1"/>
          </p:cNvSpPr>
          <p:nvPr>
            <p:ph type="ftr" sz="quarter" idx="2"/>
          </p:nvPr>
        </p:nvSpPr>
        <p:spPr>
          <a:xfrm>
            <a:off x="0" y="6403837"/>
            <a:ext cx="4278154" cy="338276"/>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5592224" y="6403837"/>
            <a:ext cx="4278154" cy="338276"/>
          </a:xfrm>
          <a:prstGeom prst="rect">
            <a:avLst/>
          </a:prstGeom>
        </p:spPr>
        <p:txBody>
          <a:bodyPr vert="horz" lIns="91440" tIns="45720" rIns="91440" bIns="45720" rtlCol="0" anchor="b"/>
          <a:lstStyle>
            <a:lvl1pPr algn="r">
              <a:defRPr sz="1200"/>
            </a:lvl1pPr>
          </a:lstStyle>
          <a:p>
            <a:fld id="{FE2B82C0-8F88-4218-A47C-A6FE7B21589F}" type="slidenum">
              <a:rPr lang="nl-NL" smtClean="0"/>
              <a:t>‹#›</a:t>
            </a:fld>
            <a:endParaRPr lang="nl-NL"/>
          </a:p>
        </p:txBody>
      </p:sp>
    </p:spTree>
    <p:extLst>
      <p:ext uri="{BB962C8B-B14F-4D97-AF65-F5344CB8AC3E}">
        <p14:creationId xmlns:p14="http://schemas.microsoft.com/office/powerpoint/2010/main" val="1880823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4278154" cy="33710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592224" y="0"/>
            <a:ext cx="4278154" cy="337106"/>
          </a:xfrm>
          <a:prstGeom prst="rect">
            <a:avLst/>
          </a:prstGeom>
        </p:spPr>
        <p:txBody>
          <a:bodyPr vert="horz" lIns="91440" tIns="45720" rIns="91440" bIns="45720" rtlCol="0"/>
          <a:lstStyle>
            <a:lvl1pPr algn="r">
              <a:defRPr sz="1200"/>
            </a:lvl1pPr>
          </a:lstStyle>
          <a:p>
            <a:fld id="{35698784-F1F2-4D71-B346-94F94D5EBAA2}" type="datetimeFigureOut">
              <a:rPr lang="nl-NL" smtClean="0"/>
              <a:t>25-09-2024</a:t>
            </a:fld>
            <a:endParaRPr lang="nl-NL"/>
          </a:p>
        </p:txBody>
      </p:sp>
      <p:sp>
        <p:nvSpPr>
          <p:cNvPr id="4" name="Tijdelijke aanduiding voor dia-afbeelding 3"/>
          <p:cNvSpPr>
            <a:spLocks noGrp="1" noRot="1" noChangeAspect="1"/>
          </p:cNvSpPr>
          <p:nvPr>
            <p:ph type="sldImg" idx="2"/>
          </p:nvPr>
        </p:nvSpPr>
        <p:spPr>
          <a:xfrm>
            <a:off x="3251200" y="506413"/>
            <a:ext cx="3370263" cy="2527300"/>
          </a:xfrm>
          <a:prstGeom prst="rect">
            <a:avLst/>
          </a:prstGeom>
          <a:noFill/>
          <a:ln w="12700">
            <a:solidFill>
              <a:prstClr val="black"/>
            </a:solidFill>
          </a:ln>
        </p:spPr>
        <p:txBody>
          <a:bodyPr vert="horz" lIns="91440" tIns="45720" rIns="91440" bIns="45720" rtlCol="0" anchor="ctr"/>
          <a:lstStyle/>
          <a:p>
            <a:r>
              <a:rPr lang="nl-NL"/>
              <a:t>v</a:t>
            </a:r>
          </a:p>
        </p:txBody>
      </p:sp>
      <p:sp>
        <p:nvSpPr>
          <p:cNvPr id="5" name="Tijdelijke aanduiding voor notities 4"/>
          <p:cNvSpPr>
            <a:spLocks noGrp="1"/>
          </p:cNvSpPr>
          <p:nvPr>
            <p:ph type="body" sz="quarter" idx="3"/>
          </p:nvPr>
        </p:nvSpPr>
        <p:spPr>
          <a:xfrm>
            <a:off x="987267" y="3202504"/>
            <a:ext cx="7898130" cy="3033951"/>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403837"/>
            <a:ext cx="4278154" cy="337106"/>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592224" y="6403837"/>
            <a:ext cx="4278154" cy="337106"/>
          </a:xfrm>
          <a:prstGeom prst="rect">
            <a:avLst/>
          </a:prstGeom>
        </p:spPr>
        <p:txBody>
          <a:bodyPr vert="horz" lIns="91440" tIns="45720" rIns="91440" bIns="45720" rtlCol="0" anchor="b"/>
          <a:lstStyle>
            <a:lvl1pPr algn="r">
              <a:defRPr sz="1200"/>
            </a:lvl1pPr>
          </a:lstStyle>
          <a:p>
            <a:fld id="{812ECD43-08E5-4945-BC4F-4857758E978F}" type="slidenum">
              <a:rPr lang="nl-NL" smtClean="0"/>
              <a:t>‹#›</a:t>
            </a:fld>
            <a:endParaRPr lang="nl-NL"/>
          </a:p>
        </p:txBody>
      </p:sp>
    </p:spTree>
    <p:extLst>
      <p:ext uri="{BB962C8B-B14F-4D97-AF65-F5344CB8AC3E}">
        <p14:creationId xmlns:p14="http://schemas.microsoft.com/office/powerpoint/2010/main" val="2563515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7" name="Tijdelijke aanduiding voor tekst 5"/>
          <p:cNvSpPr>
            <a:spLocks noGrp="1"/>
          </p:cNvSpPr>
          <p:nvPr>
            <p:ph type="body" sz="quarter" idx="13" hasCustomPrompt="1"/>
          </p:nvPr>
        </p:nvSpPr>
        <p:spPr>
          <a:xfrm>
            <a:off x="1" y="-1"/>
            <a:ext cx="9143999" cy="4521941"/>
          </a:xfrm>
          <a:solidFill>
            <a:srgbClr val="8592BC"/>
          </a:solidFill>
        </p:spPr>
        <p:txBody>
          <a:bodyPr>
            <a:normAutofit/>
          </a:bodyPr>
          <a:lstStyle>
            <a:lvl1pPr marL="0" indent="0">
              <a:buNone/>
              <a:defRPr sz="100">
                <a:solidFill>
                  <a:schemeClr val="bg2"/>
                </a:solidFill>
              </a:defRPr>
            </a:lvl1pPr>
          </a:lstStyle>
          <a:p>
            <a:pPr lvl="0"/>
            <a:r>
              <a:rPr lang="en-US" noProof="0"/>
              <a:t>..</a:t>
            </a:r>
          </a:p>
        </p:txBody>
      </p:sp>
      <p:sp>
        <p:nvSpPr>
          <p:cNvPr id="6" name="Tijdelijke aanduiding voor tekst 5"/>
          <p:cNvSpPr>
            <a:spLocks noGrp="1"/>
          </p:cNvSpPr>
          <p:nvPr>
            <p:ph type="body" sz="quarter" idx="12" hasCustomPrompt="1"/>
          </p:nvPr>
        </p:nvSpPr>
        <p:spPr>
          <a:xfrm>
            <a:off x="1" y="2"/>
            <a:ext cx="9144000" cy="3719335"/>
          </a:xfrm>
          <a:solidFill>
            <a:schemeClr val="bg2"/>
          </a:solidFill>
        </p:spPr>
        <p:txBody>
          <a:bodyPr>
            <a:normAutofit/>
          </a:bodyPr>
          <a:lstStyle>
            <a:lvl1pPr marL="0" indent="0">
              <a:buNone/>
              <a:defRPr sz="100">
                <a:solidFill>
                  <a:schemeClr val="bg2"/>
                </a:solidFill>
              </a:defRPr>
            </a:lvl1pPr>
          </a:lstStyle>
          <a:p>
            <a:pPr lvl="0"/>
            <a:r>
              <a:rPr lang="en-US" noProof="0"/>
              <a:t>..</a:t>
            </a:r>
          </a:p>
        </p:txBody>
      </p:sp>
      <p:sp>
        <p:nvSpPr>
          <p:cNvPr id="2" name="Titel 1"/>
          <p:cNvSpPr>
            <a:spLocks noGrp="1"/>
          </p:cNvSpPr>
          <p:nvPr>
            <p:ph type="title" hasCustomPrompt="1"/>
          </p:nvPr>
        </p:nvSpPr>
        <p:spPr>
          <a:xfrm>
            <a:off x="1359243" y="1052736"/>
            <a:ext cx="7389221" cy="1656184"/>
          </a:xfrm>
        </p:spPr>
        <p:txBody>
          <a:bodyPr/>
          <a:lstStyle>
            <a:lvl1pPr algn="l">
              <a:defRPr sz="4800">
                <a:solidFill>
                  <a:schemeClr val="bg1"/>
                </a:solidFill>
              </a:defRPr>
            </a:lvl1pPr>
          </a:lstStyle>
          <a:p>
            <a:r>
              <a:rPr lang="en-US" noProof="0"/>
              <a:t>Title presentation</a:t>
            </a:r>
          </a:p>
        </p:txBody>
      </p:sp>
      <p:sp>
        <p:nvSpPr>
          <p:cNvPr id="20" name="Tijdelijke aanduiding voor tekst 19"/>
          <p:cNvSpPr>
            <a:spLocks noGrp="1"/>
          </p:cNvSpPr>
          <p:nvPr>
            <p:ph type="body" sz="quarter" idx="14" hasCustomPrompt="1"/>
          </p:nvPr>
        </p:nvSpPr>
        <p:spPr>
          <a:xfrm>
            <a:off x="1359243" y="3934610"/>
            <a:ext cx="4042079" cy="393700"/>
          </a:xfrm>
        </p:spPr>
        <p:txBody>
          <a:bodyPr anchor="ctr">
            <a:normAutofit/>
          </a:bodyPr>
          <a:lstStyle>
            <a:lvl1pPr marL="0" indent="0">
              <a:buNone/>
              <a:defRPr sz="2000">
                <a:solidFill>
                  <a:schemeClr val="bg1"/>
                </a:solidFill>
              </a:defRPr>
            </a:lvl1pPr>
          </a:lstStyle>
          <a:p>
            <a:pPr lvl="0"/>
            <a:r>
              <a:rPr lang="en-US" noProof="0"/>
              <a:t>Subtitle presentation</a:t>
            </a:r>
          </a:p>
        </p:txBody>
      </p:sp>
      <p:sp>
        <p:nvSpPr>
          <p:cNvPr id="8" name="Tijdelijke aanduiding voor datum 3"/>
          <p:cNvSpPr>
            <a:spLocks noGrp="1"/>
          </p:cNvSpPr>
          <p:nvPr>
            <p:ph type="dt" sz="half" idx="2"/>
          </p:nvPr>
        </p:nvSpPr>
        <p:spPr>
          <a:xfrm>
            <a:off x="5497060" y="3934685"/>
            <a:ext cx="3243080" cy="394127"/>
          </a:xfrm>
          <a:prstGeom prst="rect">
            <a:avLst/>
          </a:prstGeom>
        </p:spPr>
        <p:txBody>
          <a:bodyPr vert="horz" lIns="0" tIns="0" rIns="0" bIns="0" rtlCol="0" anchor="ctr"/>
          <a:lstStyle>
            <a:lvl1pPr algn="r">
              <a:defRPr sz="2000">
                <a:solidFill>
                  <a:schemeClr val="bg1"/>
                </a:solidFill>
              </a:defRPr>
            </a:lvl1pPr>
          </a:lstStyle>
          <a:p>
            <a:r>
              <a:rPr lang="en-US" noProof="0"/>
              <a:t>Date</a:t>
            </a:r>
          </a:p>
        </p:txBody>
      </p:sp>
      <p:pic>
        <p:nvPicPr>
          <p:cNvPr id="12" name="Picture 71"/>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96423" y="5013474"/>
            <a:ext cx="2358752" cy="10539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85935" y="6543376"/>
            <a:ext cx="3588750" cy="270000"/>
          </a:xfrm>
          <a:prstGeom prst="rect">
            <a:avLst/>
          </a:prstGeom>
        </p:spPr>
      </p:pic>
    </p:spTree>
    <p:extLst>
      <p:ext uri="{BB962C8B-B14F-4D97-AF65-F5344CB8AC3E}">
        <p14:creationId xmlns:p14="http://schemas.microsoft.com/office/powerpoint/2010/main" val="10363797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 calcmode="lin" valueType="num">
                                      <p:cBhvr additive="base">
                                        <p:cTn id="10" dur="1000" fill="hold"/>
                                        <p:tgtEl>
                                          <p:spTgt spid="7">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7">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6">
                                            <p:bg/>
                                          </p:spTgt>
                                        </p:tgtEl>
                                        <p:attrNameLst>
                                          <p:attrName>style.visibility</p:attrName>
                                        </p:attrNameLst>
                                      </p:cBhvr>
                                      <p:to>
                                        <p:strVal val="visible"/>
                                      </p:to>
                                    </p:set>
                                    <p:anim calcmode="lin" valueType="num">
                                      <p:cBhvr additive="base">
                                        <p:cTn id="18"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9" dur="1000" fill="hold"/>
                                        <p:tgtEl>
                                          <p:spTgt spid="6">
                                            <p:bg/>
                                          </p:spTgt>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100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750"/>
                                        <p:tgtEl>
                                          <p:spTgt spid="20">
                                            <p:txEl>
                                              <p:pRg st="0" end="0"/>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childTnLst>
                                </p:cTn>
                              </p:par>
                              <p:par>
                                <p:cTn id="30" presetID="10" presetClass="entr" presetSubtype="0" fill="hold" nodeType="withEffect">
                                  <p:stCondLst>
                                    <p:cond delay="15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P spid="20" grpId="0"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750"/>
                        <p:tgtEl>
                          <p:spTgt spid="20"/>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a:t>Title</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4" name="Tijdelijke aanduiding voor grafiek 3"/>
          <p:cNvSpPr>
            <a:spLocks noGrp="1"/>
          </p:cNvSpPr>
          <p:nvPr>
            <p:ph type="chart"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a:t>Click here to insert</a:t>
            </a:r>
            <a:br>
              <a:rPr lang="en-US" noProof="0"/>
            </a:br>
            <a:r>
              <a:rPr lang="en-US" noProof="0"/>
              <a:t>a graph</a:t>
            </a:r>
          </a:p>
        </p:txBody>
      </p:sp>
      <p:pic>
        <p:nvPicPr>
          <p:cNvPr id="14"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270295096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a:t>Title</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3" name="Tijdelijke aanduiding voor media 12"/>
          <p:cNvSpPr>
            <a:spLocks noGrp="1"/>
          </p:cNvSpPr>
          <p:nvPr>
            <p:ph type="media"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a:t>Click here to insert</a:t>
            </a:r>
            <a:br>
              <a:rPr lang="en-US" noProof="0"/>
            </a:br>
            <a:r>
              <a:rPr lang="en-US" noProof="0"/>
              <a:t>a video</a:t>
            </a:r>
          </a:p>
        </p:txBody>
      </p:sp>
      <p:pic>
        <p:nvPicPr>
          <p:cNvPr id="15"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2653170741"/>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6" name="Tijdelijke aanduiding voor tekst 5"/>
          <p:cNvSpPr>
            <a:spLocks noGrp="1"/>
          </p:cNvSpPr>
          <p:nvPr>
            <p:ph type="body" sz="quarter" idx="12" hasCustomPrompt="1"/>
          </p:nvPr>
        </p:nvSpPr>
        <p:spPr>
          <a:xfrm>
            <a:off x="1" y="2"/>
            <a:ext cx="9144000" cy="4521939"/>
          </a:xfrm>
          <a:solidFill>
            <a:schemeClr val="bg2"/>
          </a:solidFill>
        </p:spPr>
        <p:txBody>
          <a:bodyPr>
            <a:normAutofit/>
          </a:bodyPr>
          <a:lstStyle>
            <a:lvl1pPr marL="0" indent="0">
              <a:buNone/>
              <a:defRPr sz="100">
                <a:solidFill>
                  <a:schemeClr val="bg2"/>
                </a:solidFill>
              </a:defRPr>
            </a:lvl1pPr>
          </a:lstStyle>
          <a:p>
            <a:pPr lvl="0"/>
            <a:r>
              <a:rPr lang="en-US" noProof="0"/>
              <a:t>..</a:t>
            </a:r>
          </a:p>
        </p:txBody>
      </p:sp>
      <p:sp>
        <p:nvSpPr>
          <p:cNvPr id="2" name="Titel 1"/>
          <p:cNvSpPr>
            <a:spLocks noGrp="1"/>
          </p:cNvSpPr>
          <p:nvPr>
            <p:ph type="title" hasCustomPrompt="1"/>
          </p:nvPr>
        </p:nvSpPr>
        <p:spPr>
          <a:xfrm>
            <a:off x="1331640" y="1052736"/>
            <a:ext cx="7390800" cy="1656184"/>
          </a:xfrm>
        </p:spPr>
        <p:txBody>
          <a:bodyPr/>
          <a:lstStyle>
            <a:lvl1pPr algn="l">
              <a:defRPr sz="4800" baseline="0">
                <a:solidFill>
                  <a:schemeClr val="bg1"/>
                </a:solidFill>
              </a:defRPr>
            </a:lvl1pPr>
          </a:lstStyle>
          <a:p>
            <a:r>
              <a:rPr lang="en-US" noProof="0"/>
              <a:t>Title closure</a:t>
            </a:r>
          </a:p>
        </p:txBody>
      </p:sp>
      <p:pic>
        <p:nvPicPr>
          <p:cNvPr id="9"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02313" y="6543376"/>
            <a:ext cx="3588750" cy="270000"/>
          </a:xfrm>
          <a:prstGeom prst="rect">
            <a:avLst/>
          </a:prstGeom>
        </p:spPr>
      </p:pic>
      <p:pic>
        <p:nvPicPr>
          <p:cNvPr id="10" name="Picture 71"/>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396423" y="5013474"/>
            <a:ext cx="2358752" cy="105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6288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6">
                                            <p:bg/>
                                          </p:spTgt>
                                        </p:tgtEl>
                                        <p:attrNameLst>
                                          <p:attrName>style.visibility</p:attrName>
                                        </p:attrNameLst>
                                      </p:cBhvr>
                                      <p:to>
                                        <p:strVal val="visible"/>
                                      </p:to>
                                    </p:set>
                                    <p:anim calcmode="lin" valueType="num">
                                      <p:cBhvr additive="base">
                                        <p:cTn id="10"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6">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16" presetID="10" presetClass="entr" presetSubtype="0" fill="hold" nodeType="withEffect">
                                  <p:stCondLst>
                                    <p:cond delay="15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sopgav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a:t>Title</a:t>
            </a:r>
          </a:p>
        </p:txBody>
      </p:sp>
      <p:sp>
        <p:nvSpPr>
          <p:cNvPr id="3" name="Tijdelijke aanduiding voor verticale tekst 2"/>
          <p:cNvSpPr>
            <a:spLocks noGrp="1"/>
          </p:cNvSpPr>
          <p:nvPr>
            <p:ph type="body" orient="vert" idx="1" hasCustomPrompt="1"/>
          </p:nvPr>
        </p:nvSpPr>
        <p:spPr>
          <a:xfrm>
            <a:off x="404665" y="1252836"/>
            <a:ext cx="5030981" cy="4795836"/>
          </a:xfrm>
          <a:noFill/>
        </p:spPr>
        <p:txBody>
          <a:bodyPr vert="horz" wrap="none" lIns="0" tIns="0" rIns="0" bIns="0"/>
          <a:lstStyle>
            <a:lvl1pPr marL="271318" indent="-271318">
              <a:spcBef>
                <a:spcPts val="600"/>
              </a:spcBef>
              <a:spcAft>
                <a:spcPts val="600"/>
              </a:spcAft>
              <a:buClr>
                <a:schemeClr val="bg2"/>
              </a:buClr>
              <a:buFont typeface="+mj-lt"/>
              <a:buAutoNum type="arabicPeriod"/>
              <a:defRPr sz="2000">
                <a:solidFill>
                  <a:schemeClr val="bg2"/>
                </a:solidFill>
              </a:defRPr>
            </a:lvl1pPr>
            <a:lvl2pPr marL="406977" indent="-135659">
              <a:buClr>
                <a:schemeClr val="bg2"/>
              </a:buClr>
              <a:buFont typeface="Arial" panose="020B0604020202020204" pitchFamily="34" charset="0"/>
              <a:buChar char="•"/>
              <a:defRPr sz="1600">
                <a:solidFill>
                  <a:schemeClr val="bg2"/>
                </a:solidFill>
              </a:defRPr>
            </a:lvl2pPr>
            <a:lvl3pPr>
              <a:defRPr>
                <a:solidFill>
                  <a:schemeClr val="bg2"/>
                </a:solidFill>
              </a:defRPr>
            </a:lvl3pPr>
            <a:lvl4pPr>
              <a:defRPr>
                <a:solidFill>
                  <a:schemeClr val="bg2"/>
                </a:solidFill>
              </a:defRPr>
            </a:lvl4pPr>
            <a:lvl5pPr>
              <a:defRPr>
                <a:solidFill>
                  <a:schemeClr val="accent1"/>
                </a:solidFill>
              </a:defRPr>
            </a:lvl5pPr>
            <a:lvl6pPr marL="271318" indent="-271318">
              <a:spcBef>
                <a:spcPts val="600"/>
              </a:spcBef>
              <a:spcAft>
                <a:spcPts val="600"/>
              </a:spcAft>
              <a:buClr>
                <a:schemeClr val="bg2"/>
              </a:buClr>
              <a:buFont typeface="+mj-lt"/>
              <a:buAutoNum type="arabicPeriod"/>
              <a:tabLst/>
              <a:defRPr sz="2000">
                <a:solidFill>
                  <a:schemeClr val="bg2"/>
                </a:solidFill>
              </a:defRPr>
            </a:lvl6pPr>
            <a:lvl7pPr marL="406977" indent="-135659">
              <a:buClr>
                <a:schemeClr val="bg2"/>
              </a:buClr>
              <a:buFont typeface="Arial" panose="020B0604020202020204" pitchFamily="34" charset="0"/>
              <a:buChar char="•"/>
              <a:defRPr>
                <a:solidFill>
                  <a:schemeClr val="bg2"/>
                </a:solidFill>
              </a:defRPr>
            </a:lvl7pPr>
            <a:lvl8pPr>
              <a:defRPr sz="1400">
                <a:solidFill>
                  <a:schemeClr val="bg2"/>
                </a:solidFill>
              </a:defRPr>
            </a:lvl8pPr>
            <a:lvl9pPr>
              <a:defRPr baseline="0">
                <a:solidFill>
                  <a:schemeClr val="bg2"/>
                </a:solidFill>
              </a:defRPr>
            </a:lvl9pPr>
          </a:lstStyle>
          <a:p>
            <a:pPr lvl="0"/>
            <a:r>
              <a:rPr lang="en-US" noProof="0"/>
              <a:t>Numbering</a:t>
            </a:r>
          </a:p>
          <a:p>
            <a:pPr lvl="1"/>
            <a:r>
              <a:rPr lang="en-US" noProof="0"/>
              <a:t>Bullet</a:t>
            </a:r>
          </a:p>
          <a:p>
            <a:pPr lvl="2"/>
            <a:r>
              <a:rPr lang="en-US" noProof="0"/>
              <a:t>Plain </a:t>
            </a:r>
            <a:r>
              <a:rPr lang="en-US" noProof="0" err="1"/>
              <a:t>tekst</a:t>
            </a:r>
            <a:r>
              <a:rPr lang="en-US" noProof="0"/>
              <a:t>	</a:t>
            </a:r>
          </a:p>
          <a:p>
            <a:pPr lvl="3"/>
            <a:r>
              <a:rPr lang="en-US" noProof="0"/>
              <a:t>Header dark blue</a:t>
            </a:r>
          </a:p>
          <a:p>
            <a:pPr lvl="4"/>
            <a:r>
              <a:rPr lang="en-US" noProof="0"/>
              <a:t>Header yellow</a:t>
            </a:r>
          </a:p>
          <a:p>
            <a:pPr lvl="5"/>
            <a:r>
              <a:rPr lang="en-US" noProof="0"/>
              <a:t>Numbering</a:t>
            </a:r>
          </a:p>
          <a:p>
            <a:pPr lvl="6"/>
            <a:r>
              <a:rPr lang="en-US" noProof="0"/>
              <a:t>Bullet</a:t>
            </a:r>
          </a:p>
          <a:p>
            <a:pPr lvl="7"/>
            <a:r>
              <a:rPr lang="en-US" sz="1349" noProof="0"/>
              <a:t>Plain text</a:t>
            </a:r>
          </a:p>
          <a:p>
            <a:pPr lvl="8"/>
            <a:r>
              <a:rPr lang="en-US" noProof="0"/>
              <a:t>Header dark blue</a:t>
            </a:r>
          </a:p>
        </p:txBody>
      </p:sp>
      <p:sp>
        <p:nvSpPr>
          <p:cNvPr id="7" name="Tijdelijke aanduiding voor afbeelding 13"/>
          <p:cNvSpPr>
            <a:spLocks noGrp="1"/>
          </p:cNvSpPr>
          <p:nvPr>
            <p:ph type="pic" sz="quarter" idx="13" hasCustomPrompt="1"/>
          </p:nvPr>
        </p:nvSpPr>
        <p:spPr>
          <a:xfrm>
            <a:off x="5587316" y="1252539"/>
            <a:ext cx="3152019"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a:t>Click here to insert</a:t>
            </a:r>
            <a:br>
              <a:rPr lang="en-US" noProof="0"/>
            </a:br>
            <a:r>
              <a:rPr lang="en-US" noProof="0"/>
              <a:t>an image</a:t>
            </a:r>
          </a:p>
        </p:txBody>
      </p:sp>
      <p:grpSp>
        <p:nvGrpSpPr>
          <p:cNvPr id="8" name="Grid" hidden="1"/>
          <p:cNvGrpSpPr/>
          <p:nvPr userDrawn="1"/>
        </p:nvGrpSpPr>
        <p:grpSpPr>
          <a:xfrm>
            <a:off x="0" y="0"/>
            <a:ext cx="9144002" cy="6858004"/>
            <a:chOff x="-2" y="-1"/>
            <a:chExt cx="12198353" cy="6858004"/>
          </a:xfrm>
        </p:grpSpPr>
        <p:sp>
          <p:nvSpPr>
            <p:cNvPr id="9" name="Rechthoek 8"/>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1" name="Rechthoek 10"/>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4" name="Rechthoek 13"/>
            <p:cNvSpPr/>
            <p:nvPr userDrawn="1"/>
          </p:nvSpPr>
          <p:spPr bwMode="auto">
            <a:xfrm rot="5400000">
              <a:off x="392346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pic>
        <p:nvPicPr>
          <p:cNvPr id="18"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5442613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a:t>Title</a:t>
            </a:r>
          </a:p>
        </p:txBody>
      </p:sp>
      <p:sp>
        <p:nvSpPr>
          <p:cNvPr id="3" name="Tijdelijke aanduiding voor verticale tekst 2"/>
          <p:cNvSpPr>
            <a:spLocks noGrp="1"/>
          </p:cNvSpPr>
          <p:nvPr>
            <p:ph type="body" orient="vert" idx="1" hasCustomPrompt="1"/>
          </p:nvPr>
        </p:nvSpPr>
        <p:spPr/>
        <p:txBody>
          <a:bodyPr vert="horz"/>
          <a:lstStyle>
            <a:lvl1pPr>
              <a:defRPr b="0"/>
            </a:lvl1pPr>
            <a:lvl2pPr>
              <a:defRPr b="0"/>
            </a:lvl2pPr>
            <a:lvl3pPr>
              <a:defRPr/>
            </a:lvl3pPr>
            <a:lvl4pPr>
              <a:defRPr b="1"/>
            </a:lvl4pPr>
            <a:lvl5pPr>
              <a:defRPr b="1"/>
            </a:lvl5pPr>
            <a:lvl8pPr>
              <a:defRPr sz="1600"/>
            </a:lvl8pPr>
            <a:lvl9pPr>
              <a:defRPr/>
            </a:lvl9pPr>
          </a:lstStyle>
          <a:p>
            <a:pPr lvl="0"/>
            <a:r>
              <a:rPr lang="en-US" noProof="0"/>
              <a:t>Bullet</a:t>
            </a:r>
          </a:p>
          <a:p>
            <a:pPr lvl="1"/>
            <a:r>
              <a:rPr lang="en-US" noProof="0"/>
              <a:t>Sub-bullet</a:t>
            </a:r>
          </a:p>
          <a:p>
            <a:pPr lvl="2"/>
            <a:r>
              <a:rPr lang="en-US" noProof="0"/>
              <a:t>Plain text</a:t>
            </a:r>
          </a:p>
          <a:p>
            <a:pPr lvl="3"/>
            <a:r>
              <a:rPr lang="en-US" noProof="0"/>
              <a:t>Header dark blue</a:t>
            </a:r>
          </a:p>
          <a:p>
            <a:pPr lvl="4"/>
            <a:r>
              <a:rPr lang="en-US" noProof="0"/>
              <a:t>Header light blue</a:t>
            </a:r>
          </a:p>
          <a:p>
            <a:pPr lvl="5"/>
            <a:r>
              <a:rPr lang="en-US" noProof="0"/>
              <a:t>Bullet</a:t>
            </a:r>
          </a:p>
          <a:p>
            <a:pPr lvl="6"/>
            <a:r>
              <a:rPr lang="en-US" noProof="0"/>
              <a:t>Sub-bullet</a:t>
            </a:r>
          </a:p>
          <a:p>
            <a:pPr lvl="7"/>
            <a:r>
              <a:rPr lang="en-US" sz="1349" noProof="0"/>
              <a:t>Plain text</a:t>
            </a:r>
          </a:p>
          <a:p>
            <a:pPr lvl="8"/>
            <a:r>
              <a:rPr lang="en-US" noProof="0"/>
              <a:t>Header dark blue</a:t>
            </a:r>
          </a:p>
        </p:txBody>
      </p:sp>
      <p:pic>
        <p:nvPicPr>
          <p:cNvPr id="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35925968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amp; Beeld 75%/2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a:t>Title</a:t>
            </a:r>
          </a:p>
        </p:txBody>
      </p:sp>
      <p:sp>
        <p:nvSpPr>
          <p:cNvPr id="3" name="Tijdelijke aanduiding voor verticale tekst 2"/>
          <p:cNvSpPr>
            <a:spLocks noGrp="1"/>
          </p:cNvSpPr>
          <p:nvPr>
            <p:ph type="body" orient="vert" idx="1" hasCustomPrompt="1"/>
          </p:nvPr>
        </p:nvSpPr>
        <p:spPr>
          <a:xfrm>
            <a:off x="404665" y="1252836"/>
            <a:ext cx="5840650" cy="4795836"/>
          </a:xfrm>
        </p:spPr>
        <p:txBody>
          <a:bodyPr vert="horz"/>
          <a:lstStyle/>
          <a:p>
            <a:pPr lvl="0"/>
            <a:r>
              <a:rPr lang="en-US" noProof="0"/>
              <a:t>Bullet</a:t>
            </a:r>
          </a:p>
          <a:p>
            <a:pPr lvl="1"/>
            <a:r>
              <a:rPr lang="en-US" noProof="0"/>
              <a:t>Sub-bullet</a:t>
            </a:r>
          </a:p>
          <a:p>
            <a:pPr lvl="2"/>
            <a:r>
              <a:rPr lang="en-US" noProof="0"/>
              <a:t>Plain text</a:t>
            </a:r>
          </a:p>
          <a:p>
            <a:pPr lvl="3"/>
            <a:r>
              <a:rPr lang="en-US" noProof="0"/>
              <a:t>Header dark blue</a:t>
            </a:r>
          </a:p>
          <a:p>
            <a:pPr lvl="4"/>
            <a:r>
              <a:rPr lang="en-US" noProof="0"/>
              <a:t>Header light blue</a:t>
            </a:r>
          </a:p>
          <a:p>
            <a:pPr lvl="5"/>
            <a:r>
              <a:rPr lang="en-US" noProof="0"/>
              <a:t>Bullet</a:t>
            </a:r>
          </a:p>
          <a:p>
            <a:pPr lvl="6"/>
            <a:r>
              <a:rPr lang="en-US" noProof="0"/>
              <a:t>Sub-bullet</a:t>
            </a:r>
          </a:p>
          <a:p>
            <a:pPr lvl="7"/>
            <a:r>
              <a:rPr lang="en-US" sz="1349" noProof="0"/>
              <a:t>Plain text</a:t>
            </a:r>
          </a:p>
          <a:p>
            <a:pPr lvl="8"/>
            <a:r>
              <a:rPr lang="en-US" noProof="0"/>
              <a:t>Header dark blue</a:t>
            </a:r>
          </a:p>
          <a:p>
            <a:pPr lvl="0"/>
            <a:endParaRPr lang="en-US" noProof="0"/>
          </a:p>
        </p:txBody>
      </p:sp>
      <p:grpSp>
        <p:nvGrpSpPr>
          <p:cNvPr id="7" name="Grid" hidden="1"/>
          <p:cNvGrpSpPr/>
          <p:nvPr userDrawn="1"/>
        </p:nvGrpSpPr>
        <p:grpSpPr>
          <a:xfrm>
            <a:off x="0" y="0"/>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500358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396986" y="1252539"/>
            <a:ext cx="2342350"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a:t>Click here to insert</a:t>
            </a:r>
            <a:br>
              <a:rPr lang="en-US" noProof="0"/>
            </a:br>
            <a:r>
              <a:rPr lang="en-US" noProof="0"/>
              <a:t>an image</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35903028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amp; Beeld 50%/5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a:t>Title</a:t>
            </a:r>
          </a:p>
        </p:txBody>
      </p:sp>
      <p:sp>
        <p:nvSpPr>
          <p:cNvPr id="3" name="Tijdelijke aanduiding voor verticale tekst 2"/>
          <p:cNvSpPr>
            <a:spLocks noGrp="1"/>
          </p:cNvSpPr>
          <p:nvPr>
            <p:ph type="body" orient="vert" idx="1" hasCustomPrompt="1"/>
          </p:nvPr>
        </p:nvSpPr>
        <p:spPr>
          <a:xfrm>
            <a:off x="404663" y="1252836"/>
            <a:ext cx="4091501" cy="4795836"/>
          </a:xfrm>
        </p:spPr>
        <p:txBody>
          <a:bodyPr vert="horz"/>
          <a:lstStyle/>
          <a:p>
            <a:pPr lvl="0"/>
            <a:r>
              <a:rPr lang="en-US" noProof="0"/>
              <a:t>Bullet</a:t>
            </a:r>
          </a:p>
          <a:p>
            <a:pPr lvl="1"/>
            <a:r>
              <a:rPr lang="en-US" noProof="0"/>
              <a:t>Sub-bullet</a:t>
            </a:r>
          </a:p>
          <a:p>
            <a:pPr lvl="2"/>
            <a:r>
              <a:rPr lang="en-US" noProof="0"/>
              <a:t>Plain text</a:t>
            </a:r>
          </a:p>
          <a:p>
            <a:pPr lvl="3"/>
            <a:r>
              <a:rPr lang="en-US" noProof="0"/>
              <a:t>Header dark blue</a:t>
            </a:r>
          </a:p>
          <a:p>
            <a:pPr lvl="4"/>
            <a:r>
              <a:rPr lang="en-US" noProof="0"/>
              <a:t>Header light blue</a:t>
            </a:r>
          </a:p>
          <a:p>
            <a:pPr lvl="5"/>
            <a:r>
              <a:rPr lang="en-US" noProof="0"/>
              <a:t>Bullet</a:t>
            </a:r>
          </a:p>
          <a:p>
            <a:pPr lvl="6"/>
            <a:r>
              <a:rPr lang="en-US" noProof="0"/>
              <a:t>Sub-bullet</a:t>
            </a:r>
          </a:p>
          <a:p>
            <a:pPr lvl="7"/>
            <a:r>
              <a:rPr lang="en-US" sz="1349" noProof="0"/>
              <a:t>Plain text</a:t>
            </a:r>
          </a:p>
          <a:p>
            <a:pPr lvl="8"/>
            <a:r>
              <a:rPr lang="en-US" noProof="0"/>
              <a:t>Header dark blue</a:t>
            </a:r>
          </a:p>
          <a:p>
            <a:pPr lvl="0"/>
            <a:endParaRPr lang="en-US" noProof="0"/>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8162" y="1252539"/>
            <a:ext cx="4091174"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a:t>Click here to insert</a:t>
            </a:r>
            <a:br>
              <a:rPr lang="en-US" noProof="0"/>
            </a:br>
            <a:r>
              <a:rPr lang="en-US" noProof="0"/>
              <a:t>an image</a:t>
            </a:r>
          </a:p>
        </p:txBody>
      </p:sp>
      <p:pic>
        <p:nvPicPr>
          <p:cNvPr id="16"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368276742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amp; Beeld 25%/7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a:t>Title</a:t>
            </a:r>
          </a:p>
        </p:txBody>
      </p:sp>
      <p:sp>
        <p:nvSpPr>
          <p:cNvPr id="3" name="Tijdelijke aanduiding voor verticale tekst 2"/>
          <p:cNvSpPr>
            <a:spLocks noGrp="1"/>
          </p:cNvSpPr>
          <p:nvPr>
            <p:ph type="body" orient="vert" idx="1" hasCustomPrompt="1"/>
          </p:nvPr>
        </p:nvSpPr>
        <p:spPr>
          <a:xfrm>
            <a:off x="404664" y="1252836"/>
            <a:ext cx="2548000" cy="4795836"/>
          </a:xfrm>
        </p:spPr>
        <p:txBody>
          <a:bodyPr vert="horz"/>
          <a:lstStyle/>
          <a:p>
            <a:pPr lvl="0"/>
            <a:r>
              <a:rPr lang="en-US" noProof="0"/>
              <a:t>Bullet</a:t>
            </a:r>
          </a:p>
          <a:p>
            <a:pPr lvl="1"/>
            <a:r>
              <a:rPr lang="en-US" noProof="0"/>
              <a:t>Sub-bullet</a:t>
            </a:r>
          </a:p>
          <a:p>
            <a:pPr lvl="2"/>
            <a:r>
              <a:rPr lang="en-US" noProof="0"/>
              <a:t>Plain text</a:t>
            </a:r>
          </a:p>
          <a:p>
            <a:pPr lvl="3"/>
            <a:r>
              <a:rPr lang="en-US" noProof="0"/>
              <a:t>Header dark blue</a:t>
            </a:r>
          </a:p>
          <a:p>
            <a:pPr lvl="4"/>
            <a:r>
              <a:rPr lang="en-US" noProof="0"/>
              <a:t>Header light blue</a:t>
            </a:r>
          </a:p>
          <a:p>
            <a:pPr lvl="5"/>
            <a:r>
              <a:rPr lang="en-US" noProof="0"/>
              <a:t>Bullet</a:t>
            </a:r>
          </a:p>
          <a:p>
            <a:pPr lvl="6"/>
            <a:r>
              <a:rPr lang="en-US" noProof="0"/>
              <a:t>Sub-bullet</a:t>
            </a:r>
          </a:p>
          <a:p>
            <a:pPr lvl="7"/>
            <a:r>
              <a:rPr lang="en-US" sz="1349" noProof="0"/>
              <a:t>Plain text</a:t>
            </a:r>
          </a:p>
          <a:p>
            <a:pPr lvl="8"/>
            <a:r>
              <a:rPr lang="en-US" noProof="0"/>
              <a:t>Header dark blue</a:t>
            </a:r>
          </a:p>
          <a:p>
            <a:pPr lvl="0"/>
            <a:endParaRPr lang="en-US" noProof="0"/>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611099"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3104334" y="1252539"/>
            <a:ext cx="5635001"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a:t>Click here to insert</a:t>
            </a:r>
            <a:br>
              <a:rPr lang="en-US" noProof="0"/>
            </a:br>
            <a:r>
              <a:rPr lang="en-US" noProof="0"/>
              <a:t>an image</a:t>
            </a:r>
          </a:p>
        </p:txBody>
      </p:sp>
      <p:pic>
        <p:nvPicPr>
          <p:cNvPr id="16"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413231762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eeld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a:t>Title</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04665" y="1252539"/>
            <a:ext cx="8334560"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a:t>Click here to insert</a:t>
            </a:r>
            <a:br>
              <a:rPr lang="en-US" noProof="0"/>
            </a:br>
            <a:r>
              <a:rPr lang="en-US" noProof="0"/>
              <a:t>an image</a:t>
            </a:r>
          </a:p>
        </p:txBody>
      </p:sp>
      <p:pic>
        <p:nvPicPr>
          <p:cNvPr id="15"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3929258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amp; Beeld 4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a:t>Title</a:t>
            </a:r>
          </a:p>
        </p:txBody>
      </p:sp>
      <p:sp>
        <p:nvSpPr>
          <p:cNvPr id="3" name="Tijdelijke aanduiding voor verticale tekst 2"/>
          <p:cNvSpPr>
            <a:spLocks noGrp="1"/>
          </p:cNvSpPr>
          <p:nvPr>
            <p:ph type="body" orient="vert" idx="1" hasCustomPrompt="1"/>
          </p:nvPr>
        </p:nvSpPr>
        <p:spPr>
          <a:xfrm>
            <a:off x="404663" y="1252836"/>
            <a:ext cx="4091501" cy="4795836"/>
          </a:xfrm>
        </p:spPr>
        <p:txBody>
          <a:bodyPr vert="horz"/>
          <a:lstStyle/>
          <a:p>
            <a:pPr lvl="0"/>
            <a:r>
              <a:rPr lang="en-US" noProof="0"/>
              <a:t>Bullet</a:t>
            </a:r>
          </a:p>
          <a:p>
            <a:pPr lvl="1"/>
            <a:r>
              <a:rPr lang="en-US" noProof="0"/>
              <a:t>Sub-bullet</a:t>
            </a:r>
          </a:p>
          <a:p>
            <a:pPr lvl="2"/>
            <a:r>
              <a:rPr lang="en-US" noProof="0"/>
              <a:t>Plain text</a:t>
            </a:r>
          </a:p>
          <a:p>
            <a:pPr lvl="3"/>
            <a:r>
              <a:rPr lang="en-US" noProof="0"/>
              <a:t>Header dark blue</a:t>
            </a:r>
          </a:p>
          <a:p>
            <a:pPr lvl="4"/>
            <a:r>
              <a:rPr lang="en-US" noProof="0"/>
              <a:t>Header light blue</a:t>
            </a:r>
          </a:p>
          <a:p>
            <a:pPr lvl="5"/>
            <a:r>
              <a:rPr lang="en-US" noProof="0"/>
              <a:t>Bullet</a:t>
            </a:r>
          </a:p>
          <a:p>
            <a:pPr lvl="6"/>
            <a:r>
              <a:rPr lang="en-US" noProof="0"/>
              <a:t>Sub-bullet</a:t>
            </a:r>
          </a:p>
          <a:p>
            <a:pPr lvl="7"/>
            <a:r>
              <a:rPr lang="en-US" sz="1349" noProof="0"/>
              <a:t>Plain text</a:t>
            </a:r>
          </a:p>
          <a:p>
            <a:pPr lvl="8"/>
            <a:r>
              <a:rPr lang="en-US" noProof="0"/>
              <a:t>Header dark blue</a:t>
            </a:r>
          </a:p>
          <a:p>
            <a:pPr lvl="0"/>
            <a:endParaRPr lang="en-US" noProof="0"/>
          </a:p>
        </p:txBody>
      </p:sp>
      <p:grpSp>
        <p:nvGrpSpPr>
          <p:cNvPr id="7" name="Grid" hidden="1"/>
          <p:cNvGrpSpPr/>
          <p:nvPr userDrawn="1"/>
        </p:nvGrpSpPr>
        <p:grpSpPr>
          <a:xfrm>
            <a:off x="-1" y="-1"/>
            <a:ext cx="9159312" cy="6858004"/>
            <a:chOff x="-2" y="-1"/>
            <a:chExt cx="12218777"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6" name="Rechthoek 15"/>
            <p:cNvSpPr/>
            <p:nvPr userDrawn="1"/>
          </p:nvSpPr>
          <p:spPr bwMode="auto">
            <a:xfrm rot="10800000">
              <a:off x="5360772" y="3549589"/>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8161" y="1252539"/>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a:t>Click here to insert</a:t>
            </a:r>
            <a:br>
              <a:rPr lang="en-US" noProof="0"/>
            </a:br>
            <a:r>
              <a:rPr lang="en-US" noProof="0"/>
              <a:t>an image</a:t>
            </a:r>
          </a:p>
        </p:txBody>
      </p:sp>
      <p:sp>
        <p:nvSpPr>
          <p:cNvPr id="17" name="Tijdelijke aanduiding voor afbeelding 13"/>
          <p:cNvSpPr>
            <a:spLocks noGrp="1"/>
          </p:cNvSpPr>
          <p:nvPr>
            <p:ph type="pic" sz="quarter" idx="14" hasCustomPrompt="1"/>
          </p:nvPr>
        </p:nvSpPr>
        <p:spPr>
          <a:xfrm>
            <a:off x="6762195" y="1252539"/>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a:t>Click here to insert</a:t>
            </a:r>
            <a:br>
              <a:rPr lang="en-US" noProof="0"/>
            </a:br>
            <a:r>
              <a:rPr lang="en-US" noProof="0"/>
              <a:t>an image</a:t>
            </a:r>
          </a:p>
        </p:txBody>
      </p:sp>
      <p:sp>
        <p:nvSpPr>
          <p:cNvPr id="18" name="Tijdelijke aanduiding voor afbeelding 13"/>
          <p:cNvSpPr>
            <a:spLocks noGrp="1"/>
          </p:cNvSpPr>
          <p:nvPr>
            <p:ph type="pic" sz="quarter" idx="15" hasCustomPrompt="1"/>
          </p:nvPr>
        </p:nvSpPr>
        <p:spPr>
          <a:xfrm>
            <a:off x="4648161" y="3751624"/>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a:t>Click here to insert</a:t>
            </a:r>
            <a:br>
              <a:rPr lang="en-US" noProof="0"/>
            </a:br>
            <a:r>
              <a:rPr lang="en-US" noProof="0"/>
              <a:t>an image</a:t>
            </a:r>
          </a:p>
        </p:txBody>
      </p:sp>
      <p:sp>
        <p:nvSpPr>
          <p:cNvPr id="19" name="Tijdelijke aanduiding voor afbeelding 13"/>
          <p:cNvSpPr>
            <a:spLocks noGrp="1"/>
          </p:cNvSpPr>
          <p:nvPr>
            <p:ph type="pic" sz="quarter" idx="16" hasCustomPrompt="1"/>
          </p:nvPr>
        </p:nvSpPr>
        <p:spPr>
          <a:xfrm>
            <a:off x="6762195" y="3751624"/>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a:t>Click here to insert</a:t>
            </a:r>
            <a:br>
              <a:rPr lang="en-US" noProof="0"/>
            </a:br>
            <a:r>
              <a:rPr lang="en-US" noProof="0"/>
              <a:t>an image</a:t>
            </a:r>
          </a:p>
        </p:txBody>
      </p:sp>
      <p:pic>
        <p:nvPicPr>
          <p:cNvPr id="21"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367317344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amp; Beeld 2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a:t>Title</a:t>
            </a:r>
          </a:p>
        </p:txBody>
      </p:sp>
      <p:sp>
        <p:nvSpPr>
          <p:cNvPr id="3" name="Tijdelijke aanduiding voor verticale tekst 2"/>
          <p:cNvSpPr>
            <a:spLocks noGrp="1"/>
          </p:cNvSpPr>
          <p:nvPr>
            <p:ph type="body" orient="vert" idx="1" hasCustomPrompt="1"/>
          </p:nvPr>
        </p:nvSpPr>
        <p:spPr>
          <a:xfrm>
            <a:off x="404664" y="1252836"/>
            <a:ext cx="4091500" cy="4795836"/>
          </a:xfrm>
        </p:spPr>
        <p:txBody>
          <a:bodyPr vert="horz"/>
          <a:lstStyle/>
          <a:p>
            <a:pPr lvl="0"/>
            <a:r>
              <a:rPr lang="en-US" noProof="0"/>
              <a:t>Bullet</a:t>
            </a:r>
          </a:p>
          <a:p>
            <a:pPr lvl="1"/>
            <a:r>
              <a:rPr lang="en-US" noProof="0"/>
              <a:t>Sub-bullet</a:t>
            </a:r>
          </a:p>
          <a:p>
            <a:pPr lvl="2"/>
            <a:r>
              <a:rPr lang="en-US" noProof="0"/>
              <a:t>Plain text</a:t>
            </a:r>
          </a:p>
          <a:p>
            <a:pPr lvl="3"/>
            <a:r>
              <a:rPr lang="en-US" noProof="0"/>
              <a:t>Header dark blue</a:t>
            </a:r>
          </a:p>
          <a:p>
            <a:pPr lvl="4"/>
            <a:r>
              <a:rPr lang="en-US" noProof="0"/>
              <a:t>Header light blue</a:t>
            </a:r>
          </a:p>
          <a:p>
            <a:pPr lvl="5"/>
            <a:r>
              <a:rPr lang="en-US" noProof="0"/>
              <a:t>Bullet</a:t>
            </a:r>
          </a:p>
          <a:p>
            <a:pPr lvl="6"/>
            <a:r>
              <a:rPr lang="en-US" noProof="0"/>
              <a:t>Sub-bullet</a:t>
            </a:r>
          </a:p>
          <a:p>
            <a:pPr lvl="7"/>
            <a:r>
              <a:rPr lang="en-US" sz="1349" noProof="0"/>
              <a:t>Plain text</a:t>
            </a:r>
          </a:p>
          <a:p>
            <a:pPr lvl="8"/>
            <a:r>
              <a:rPr lang="en-US" noProof="0"/>
              <a:t>Header dark blue</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7835" y="1252538"/>
            <a:ext cx="1969200" cy="4796134"/>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a:t>Click here to insert</a:t>
            </a:r>
            <a:br>
              <a:rPr lang="en-US" noProof="0"/>
            </a:br>
            <a:r>
              <a:rPr lang="en-US" noProof="0"/>
              <a:t>an image</a:t>
            </a:r>
          </a:p>
        </p:txBody>
      </p:sp>
      <p:sp>
        <p:nvSpPr>
          <p:cNvPr id="17" name="Tijdelijke aanduiding voor afbeelding 13"/>
          <p:cNvSpPr>
            <a:spLocks noGrp="1"/>
          </p:cNvSpPr>
          <p:nvPr>
            <p:ph type="pic" sz="quarter" idx="14" hasCustomPrompt="1"/>
          </p:nvPr>
        </p:nvSpPr>
        <p:spPr>
          <a:xfrm>
            <a:off x="6760490" y="1252538"/>
            <a:ext cx="1969200" cy="4796134"/>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en-US" noProof="0"/>
              <a:t>Click here to insert</a:t>
            </a:r>
            <a:br>
              <a:rPr lang="en-US" noProof="0"/>
            </a:br>
            <a:r>
              <a:rPr lang="en-US" noProof="0"/>
              <a:t>an image</a:t>
            </a:r>
          </a:p>
        </p:txBody>
      </p:sp>
      <p:pic>
        <p:nvPicPr>
          <p:cNvPr id="18"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663" y="6545608"/>
            <a:ext cx="3588750" cy="270000"/>
          </a:xfrm>
          <a:prstGeom prst="rect">
            <a:avLst/>
          </a:prstGeom>
        </p:spPr>
      </p:pic>
    </p:spTree>
    <p:extLst>
      <p:ext uri="{BB962C8B-B14F-4D97-AF65-F5344CB8AC3E}">
        <p14:creationId xmlns:p14="http://schemas.microsoft.com/office/powerpoint/2010/main" val="4146982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04665" y="404664"/>
            <a:ext cx="8334670" cy="432048"/>
          </a:xfrm>
          <a:prstGeom prst="rect">
            <a:avLst/>
          </a:prstGeom>
        </p:spPr>
        <p:txBody>
          <a:bodyPr vert="horz" lIns="0" tIns="0" rIns="0" bIns="0" rtlCol="0" anchor="ctr">
            <a:noAutofit/>
          </a:bodyPr>
          <a:lstStyle/>
          <a:p>
            <a:r>
              <a:rPr lang="en-US" noProof="0"/>
              <a:t>Title</a:t>
            </a:r>
          </a:p>
        </p:txBody>
      </p:sp>
      <p:sp>
        <p:nvSpPr>
          <p:cNvPr id="3" name="Tijdelijke aanduiding voor tekst 2"/>
          <p:cNvSpPr>
            <a:spLocks noGrp="1"/>
          </p:cNvSpPr>
          <p:nvPr>
            <p:ph type="body" idx="1"/>
          </p:nvPr>
        </p:nvSpPr>
        <p:spPr>
          <a:xfrm>
            <a:off x="404665" y="1252836"/>
            <a:ext cx="8334670" cy="4795836"/>
          </a:xfrm>
          <a:prstGeom prst="rect">
            <a:avLst/>
          </a:prstGeom>
        </p:spPr>
        <p:txBody>
          <a:bodyPr vert="horz" lIns="0" tIns="0" rIns="0" bIns="0" rtlCol="0">
            <a:normAutofit/>
          </a:bodyPr>
          <a:lstStyle/>
          <a:p>
            <a:pPr lvl="0"/>
            <a:r>
              <a:rPr lang="en-US" noProof="0"/>
              <a:t>Bullet</a:t>
            </a:r>
          </a:p>
          <a:p>
            <a:pPr lvl="1"/>
            <a:r>
              <a:rPr lang="en-US" noProof="0"/>
              <a:t>Sub-bullet</a:t>
            </a:r>
          </a:p>
          <a:p>
            <a:pPr lvl="2"/>
            <a:r>
              <a:rPr lang="en-US" noProof="0"/>
              <a:t>Plain text</a:t>
            </a:r>
          </a:p>
          <a:p>
            <a:pPr lvl="3"/>
            <a:r>
              <a:rPr lang="en-US" noProof="0"/>
              <a:t>Header dark blue</a:t>
            </a:r>
          </a:p>
          <a:p>
            <a:pPr lvl="4"/>
            <a:r>
              <a:rPr lang="en-US" noProof="0"/>
              <a:t>Header light blue</a:t>
            </a:r>
          </a:p>
          <a:p>
            <a:pPr lvl="5"/>
            <a:r>
              <a:rPr lang="en-US" noProof="0"/>
              <a:t>Bullet</a:t>
            </a:r>
          </a:p>
          <a:p>
            <a:pPr lvl="6"/>
            <a:r>
              <a:rPr lang="en-US" noProof="0"/>
              <a:t>Sub-bullet</a:t>
            </a:r>
          </a:p>
          <a:p>
            <a:pPr lvl="7"/>
            <a:r>
              <a:rPr lang="en-US" sz="1349" noProof="0"/>
              <a:t>Plain text</a:t>
            </a:r>
          </a:p>
          <a:p>
            <a:pPr lvl="8"/>
            <a:r>
              <a:rPr lang="en-US" noProof="0"/>
              <a:t>Header dark blue</a:t>
            </a:r>
          </a:p>
        </p:txBody>
      </p:sp>
      <p:sp>
        <p:nvSpPr>
          <p:cNvPr id="20" name="Rechthoek 19"/>
          <p:cNvSpPr/>
          <p:nvPr userDrawn="1"/>
        </p:nvSpPr>
        <p:spPr bwMode="auto">
          <a:xfrm>
            <a:off x="0" y="6453336"/>
            <a:ext cx="9144000" cy="404664"/>
          </a:xfrm>
          <a:prstGeom prst="rect">
            <a:avLst/>
          </a:prstGeom>
          <a:solidFill>
            <a:schemeClr val="bg2"/>
          </a:solidFill>
          <a:ln>
            <a:noFill/>
          </a:ln>
          <a:effectLst/>
        </p:spPr>
        <p:txBody>
          <a:bodyPr vert="horz" wrap="square" lIns="68544" tIns="34272" rIns="68544" bIns="34272"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en-US" sz="1499" b="0" i="0" u="none" strike="noStrike" cap="none" normalizeH="0" baseline="0" noProof="0">
              <a:ln>
                <a:noFill/>
              </a:ln>
              <a:solidFill>
                <a:schemeClr val="bg1"/>
              </a:solidFill>
              <a:effectLst/>
              <a:latin typeface="Minion" pitchFamily="2" charset="0"/>
            </a:endParaRPr>
          </a:p>
        </p:txBody>
      </p:sp>
      <p:sp>
        <p:nvSpPr>
          <p:cNvPr id="6" name="Tijdelijke aanduiding voor dianummer 5"/>
          <p:cNvSpPr>
            <a:spLocks noGrp="1"/>
          </p:cNvSpPr>
          <p:nvPr>
            <p:ph type="sldNum" sz="quarter" idx="4"/>
          </p:nvPr>
        </p:nvSpPr>
        <p:spPr>
          <a:xfrm>
            <a:off x="404664" y="6453336"/>
            <a:ext cx="381346" cy="404664"/>
          </a:xfrm>
          <a:prstGeom prst="rect">
            <a:avLst/>
          </a:prstGeom>
        </p:spPr>
        <p:txBody>
          <a:bodyPr vert="horz" lIns="0" tIns="0" rIns="0" bIns="0" rtlCol="0" anchor="ctr"/>
          <a:lstStyle>
            <a:lvl1pPr algn="l">
              <a:defRPr lang="nl-NL" sz="1200" b="1" smtClean="0">
                <a:solidFill>
                  <a:schemeClr val="bg1"/>
                </a:solidFill>
              </a:defRPr>
            </a:lvl1pPr>
          </a:lstStyle>
          <a:p>
            <a:fld id="{21272068-81DC-4C45-9305-5AD5E2019168}" type="slidenum">
              <a:rPr lang="en-US" noProof="0" smtClean="0"/>
              <a:pPr/>
              <a:t>‹#›</a:t>
            </a:fld>
            <a:endParaRPr lang="en-US" noProof="0"/>
          </a:p>
        </p:txBody>
      </p:sp>
      <p:sp>
        <p:nvSpPr>
          <p:cNvPr id="14" name="Tijdelijke aanduiding voor dianummer 5"/>
          <p:cNvSpPr txBox="1">
            <a:spLocks/>
          </p:cNvSpPr>
          <p:nvPr userDrawn="1"/>
        </p:nvSpPr>
        <p:spPr>
          <a:xfrm>
            <a:off x="6681815" y="6453337"/>
            <a:ext cx="2057519" cy="416127"/>
          </a:xfrm>
          <a:prstGeom prst="rect">
            <a:avLst/>
          </a:prstGeom>
        </p:spPr>
        <p:txBody>
          <a:bodyPr vert="horz" lIns="68544" tIns="34272" rIns="68544" bIns="34272"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B90D95B-2DCA-4A8C-818D-5010775FDD58}" type="slidenum">
              <a:rPr lang="en-US" sz="1100" noProof="0" smtClean="0">
                <a:solidFill>
                  <a:schemeClr val="bg1"/>
                </a:solidFill>
              </a:rPr>
              <a:pPr/>
              <a:t>‹#›</a:t>
            </a:fld>
            <a:endParaRPr lang="en-US" sz="900" noProof="0">
              <a:solidFill>
                <a:schemeClr val="bg1"/>
              </a:solidFill>
            </a:endParaRPr>
          </a:p>
        </p:txBody>
      </p:sp>
      <p:grpSp>
        <p:nvGrpSpPr>
          <p:cNvPr id="15" name="Grid" hidden="1"/>
          <p:cNvGrpSpPr/>
          <p:nvPr userDrawn="1"/>
        </p:nvGrpSpPr>
        <p:grpSpPr>
          <a:xfrm>
            <a:off x="0" y="0"/>
            <a:ext cx="9144000" cy="6858004"/>
            <a:chOff x="-2" y="-1"/>
            <a:chExt cx="9144000" cy="6858004"/>
          </a:xfrm>
        </p:grpSpPr>
        <p:sp>
          <p:nvSpPr>
            <p:cNvPr id="16" name="Rechthoek 15"/>
            <p:cNvSpPr/>
            <p:nvPr userDrawn="1"/>
          </p:nvSpPr>
          <p:spPr bwMode="auto">
            <a:xfrm>
              <a:off x="0" y="0"/>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7" name="Rechthoek 16"/>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8" name="Rechthoek 17"/>
            <p:cNvSpPr/>
            <p:nvPr userDrawn="1"/>
          </p:nvSpPr>
          <p:spPr bwMode="auto">
            <a:xfrm rot="5400000">
              <a:off x="5512664" y="3226670"/>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9" name="Rechthoek 18"/>
            <p:cNvSpPr/>
            <p:nvPr userDrawn="1"/>
          </p:nvSpPr>
          <p:spPr bwMode="auto">
            <a:xfrm>
              <a:off x="0" y="848172"/>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21" name="Rechthoek 20"/>
            <p:cNvSpPr/>
            <p:nvPr userDrawn="1"/>
          </p:nvSpPr>
          <p:spPr bwMode="auto">
            <a:xfrm>
              <a:off x="0" y="6048672"/>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Tree>
    <p:extLst>
      <p:ext uri="{BB962C8B-B14F-4D97-AF65-F5344CB8AC3E}">
        <p14:creationId xmlns:p14="http://schemas.microsoft.com/office/powerpoint/2010/main" val="383980359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5" r:id="rId4"/>
    <p:sldLayoutId id="2147483661" r:id="rId5"/>
    <p:sldLayoutId id="2147483664" r:id="rId6"/>
    <p:sldLayoutId id="2147483666" r:id="rId7"/>
    <p:sldLayoutId id="2147483662" r:id="rId8"/>
    <p:sldLayoutId id="2147483663" r:id="rId9"/>
    <p:sldLayoutId id="2147483667" r:id="rId10"/>
    <p:sldLayoutId id="2147483668" r:id="rId11"/>
    <p:sldLayoutId id="2147483670" r:id="rId12"/>
  </p:sldLayoutIdLst>
  <p:hf hdr="0" ftr="0"/>
  <p:txStyles>
    <p:titleStyle>
      <a:lvl1pPr algn="l" defTabSz="685434" rtl="0" eaLnBrk="1" latinLnBrk="0" hangingPunct="1">
        <a:spcBef>
          <a:spcPct val="0"/>
        </a:spcBef>
        <a:buNone/>
        <a:defRPr sz="3600" b="1" i="0" kern="1200">
          <a:solidFill>
            <a:schemeClr val="bg2"/>
          </a:solidFill>
          <a:latin typeface="+mj-lt"/>
          <a:ea typeface="+mj-ea"/>
          <a:cs typeface="+mj-cs"/>
        </a:defRPr>
      </a:lvl1pPr>
    </p:titleStyle>
    <p:bodyStyle>
      <a:lvl1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1pPr>
      <a:lvl2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40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baseline="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tx2"/>
          </a:solidFill>
          <a:latin typeface="+mn-lt"/>
          <a:ea typeface="+mn-ea"/>
          <a:cs typeface="+mn-cs"/>
        </a:defRPr>
      </a:lvl5pPr>
      <a:lvl6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6pPr>
      <a:lvl7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4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p:bodyStyle>
    <p:otherStyle>
      <a:defPPr>
        <a:defRPr lang="nl-NL"/>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atacarpentry.org/socialsci-workshop/data"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5281/zenodo.2585691" TargetMode="External"/><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fairsharing.org/standards/" TargetMode="External"/><Relationship Id="rId2" Type="http://schemas.openxmlformats.org/officeDocument/2006/relationships/hyperlink" Target="http://rd-alliance.github.io/metadata-directory/" TargetMode="Externa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hyperlink" Target="https://www.dcc.ac.uk/guidance/standards/metadata" TargetMode="External"/><Relationship Id="rId4" Type="http://schemas.openxmlformats.org/officeDocument/2006/relationships/hyperlink" Target="https://lov.linkeddata.es/dataset/lov/"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5281/zenodo.1914401" TargetMode="External"/><Relationship Id="rId2" Type="http://schemas.openxmlformats.org/officeDocument/2006/relationships/hyperlink" Target="https://cornell.app.box.com/v/ReadmeTemplate" TargetMode="External"/><Relationship Id="rId1" Type="http://schemas.openxmlformats.org/officeDocument/2006/relationships/slideLayout" Target="../slideLayouts/slideLayout3.xml"/><Relationship Id="rId6" Type="http://schemas.openxmlformats.org/officeDocument/2006/relationships/hyperlink" Target="https://datacarpentry.org/socialsci-workshop/data/" TargetMode="External"/><Relationship Id="rId5" Type="http://schemas.openxmlformats.org/officeDocument/2006/relationships/hyperlink" Target="https://libguides.library.kent.edu/SPSS/Codebooks" TargetMode="External"/><Relationship Id="rId4" Type="http://schemas.openxmlformats.org/officeDocument/2006/relationships/hyperlink" Target="https://uf-repro.github.io/data-organization/slides.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hesa.ac.uk/support/user-guides/import-csv" TargetMode="External"/><Relationship Id="rId2" Type="http://schemas.openxmlformats.org/officeDocument/2006/relationships/hyperlink" Target="https://ndownloader.figshare.com/files/11492171" TargetMode="External"/><Relationship Id="rId1" Type="http://schemas.openxmlformats.org/officeDocument/2006/relationships/slideLayout" Target="../slideLayouts/slideLayout3.xml"/><Relationship Id="rId4" Type="http://schemas.openxmlformats.org/officeDocument/2006/relationships/hyperlink" Target="https://help.libreoffice.org/3.3/Calc/Importing_and_Exporting_CSV_File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datacarpentry.org/spreadsheets-socialsci/04-quality-assurance/index.html"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atacarpentry.org/spreadsheets-socialsci/04-quality-assurance/index.html"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datacarpentry.org/spreadsheets-socialsci/"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verge.com/2020/8/6/21355674/human-genes-rename-microsoft-excel-misreading-dates"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vita.had.co.nz/papers/tidy-data.html" TargetMode="External"/><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hyperlink" Target="https://cran.r-project.org/web/packages/tidyr/vignettes/tidy-data.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080/00031305.2017.1375989" TargetMode="External"/><Relationship Id="rId2" Type="http://schemas.openxmlformats.org/officeDocument/2006/relationships/hyperlink" Target="https://cornell.app.box.com/v/ReadmeTemplate" TargetMode="External"/><Relationship Id="rId1" Type="http://schemas.openxmlformats.org/officeDocument/2006/relationships/slideLayout" Target="../slideLayouts/slideLayout3.xml"/><Relationship Id="rId6" Type="http://schemas.openxmlformats.org/officeDocument/2006/relationships/hyperlink" Target="https://data.research.cornell.edu/content/readme" TargetMode="External"/><Relationship Id="rId5" Type="http://schemas.openxmlformats.org/officeDocument/2006/relationships/hyperlink" Target="https://datacarpentry.org/spreadsheets-socialsci/" TargetMode="External"/><Relationship Id="rId4" Type="http://schemas.openxmlformats.org/officeDocument/2006/relationships/hyperlink" Target="https://datacarpentry.org/spreadsheet-ecology-lesso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www.datacarpentry.org/socialsci-workshop/data"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ndownloader.figshare.com/files/11502824"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FCE45FE-1DB7-674E-9E6D-FBA1C48C5263}"/>
              </a:ext>
            </a:extLst>
          </p:cNvPr>
          <p:cNvSpPr>
            <a:spLocks noGrp="1"/>
          </p:cNvSpPr>
          <p:nvPr>
            <p:ph type="body" sz="quarter" idx="13"/>
          </p:nvPr>
        </p:nvSpPr>
        <p:spPr/>
        <p:txBody>
          <a:bodyPr/>
          <a:lstStyle/>
          <a:p>
            <a:endParaRPr lang="en-NL" dirty="0"/>
          </a:p>
        </p:txBody>
      </p:sp>
      <p:sp>
        <p:nvSpPr>
          <p:cNvPr id="5" name="Text Placeholder 4">
            <a:extLst>
              <a:ext uri="{FF2B5EF4-FFF2-40B4-BE49-F238E27FC236}">
                <a16:creationId xmlns:a16="http://schemas.microsoft.com/office/drawing/2014/main" id="{4089E3E2-1F57-9443-94D1-E95DDFC7C001}"/>
              </a:ext>
            </a:extLst>
          </p:cNvPr>
          <p:cNvSpPr>
            <a:spLocks noGrp="1"/>
          </p:cNvSpPr>
          <p:nvPr>
            <p:ph type="body" sz="quarter" idx="12"/>
          </p:nvPr>
        </p:nvSpPr>
        <p:spPr/>
        <p:txBody>
          <a:bodyPr/>
          <a:lstStyle/>
          <a:p>
            <a:endParaRPr lang="en-NL"/>
          </a:p>
        </p:txBody>
      </p:sp>
      <p:sp>
        <p:nvSpPr>
          <p:cNvPr id="4" name="Title 3">
            <a:extLst>
              <a:ext uri="{FF2B5EF4-FFF2-40B4-BE49-F238E27FC236}">
                <a16:creationId xmlns:a16="http://schemas.microsoft.com/office/drawing/2014/main" id="{3D22CD7E-3514-354F-A3AB-D20BE24A09B4}"/>
              </a:ext>
            </a:extLst>
          </p:cNvPr>
          <p:cNvSpPr>
            <a:spLocks noGrp="1"/>
          </p:cNvSpPr>
          <p:nvPr>
            <p:ph type="title"/>
          </p:nvPr>
        </p:nvSpPr>
        <p:spPr/>
        <p:txBody>
          <a:bodyPr/>
          <a:lstStyle/>
          <a:p>
            <a:r>
              <a:rPr lang="en-NL" dirty="0"/>
              <a:t>Data organization in spreadsheets</a:t>
            </a:r>
          </a:p>
        </p:txBody>
      </p:sp>
      <p:sp>
        <p:nvSpPr>
          <p:cNvPr id="7" name="Text Placeholder 6">
            <a:extLst>
              <a:ext uri="{FF2B5EF4-FFF2-40B4-BE49-F238E27FC236}">
                <a16:creationId xmlns:a16="http://schemas.microsoft.com/office/drawing/2014/main" id="{0EF0A81B-1854-6C46-B389-A103342057E1}"/>
              </a:ext>
            </a:extLst>
          </p:cNvPr>
          <p:cNvSpPr>
            <a:spLocks noGrp="1"/>
          </p:cNvSpPr>
          <p:nvPr>
            <p:ph type="body" sz="quarter" idx="14"/>
          </p:nvPr>
        </p:nvSpPr>
        <p:spPr/>
        <p:txBody>
          <a:bodyPr/>
          <a:lstStyle/>
          <a:p>
            <a:r>
              <a:rPr lang="en-NL" dirty="0"/>
              <a:t>Kristina Hettne</a:t>
            </a:r>
            <a:r>
              <a:rPr lang="en-NL"/>
              <a:t>, </a:t>
            </a:r>
            <a:r>
              <a:rPr lang="nl-NL" dirty="0"/>
              <a:t>30</a:t>
            </a:r>
            <a:r>
              <a:rPr lang="en-NL"/>
              <a:t> </a:t>
            </a:r>
            <a:r>
              <a:rPr lang="nl-NL" dirty="0"/>
              <a:t>Sept</a:t>
            </a:r>
            <a:r>
              <a:rPr lang="en-NL"/>
              <a:t> 202</a:t>
            </a:r>
            <a:r>
              <a:rPr lang="nl-NL" dirty="0"/>
              <a:t>4</a:t>
            </a:r>
            <a:endParaRPr lang="en-NL" dirty="0"/>
          </a:p>
        </p:txBody>
      </p:sp>
      <p:pic>
        <p:nvPicPr>
          <p:cNvPr id="1026" name="Picture 2">
            <a:extLst>
              <a:ext uri="{FF2B5EF4-FFF2-40B4-BE49-F238E27FC236}">
                <a16:creationId xmlns:a16="http://schemas.microsoft.com/office/drawing/2014/main" id="{CC3A384D-EFB0-6948-89EB-2DC31932A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46910"/>
            <a:ext cx="889000" cy="311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42CC3CE-E597-D848-9C8B-281ADF638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582" y="2121981"/>
            <a:ext cx="1943100" cy="10921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F0815D5-37EB-4A48-B9AA-B54BBE5B0FCF}"/>
              </a:ext>
            </a:extLst>
          </p:cNvPr>
          <p:cNvSpPr txBox="1"/>
          <p:nvPr/>
        </p:nvSpPr>
        <p:spPr>
          <a:xfrm>
            <a:off x="4561136" y="5503843"/>
            <a:ext cx="4582864" cy="954107"/>
          </a:xfrm>
          <a:prstGeom prst="rect">
            <a:avLst/>
          </a:prstGeom>
          <a:noFill/>
        </p:spPr>
        <p:txBody>
          <a:bodyPr wrap="square">
            <a:spAutoFit/>
          </a:bodyPr>
          <a:lstStyle/>
          <a:p>
            <a:r>
              <a:rPr lang="en-GB" sz="1400" b="0" i="0" u="none" strike="noStrike" dirty="0">
                <a:solidFill>
                  <a:srgbClr val="333333"/>
                </a:solidFill>
                <a:effectLst/>
                <a:latin typeface="Roboto" panose="020F0502020204030204" pitchFamily="34" charset="0"/>
              </a:rPr>
              <a:t>Adapted from: Esther </a:t>
            </a:r>
            <a:r>
              <a:rPr lang="en-GB" sz="1400" b="0" i="0" u="none" strike="noStrike" dirty="0" err="1">
                <a:solidFill>
                  <a:srgbClr val="333333"/>
                </a:solidFill>
                <a:effectLst/>
                <a:latin typeface="Roboto" panose="020F0502020204030204" pitchFamily="34" charset="0"/>
              </a:rPr>
              <a:t>Plomp</a:t>
            </a:r>
            <a:r>
              <a:rPr lang="en-GB" sz="1400" b="0" i="0" u="none" strike="noStrike" dirty="0">
                <a:solidFill>
                  <a:srgbClr val="333333"/>
                </a:solidFill>
                <a:effectLst/>
                <a:latin typeface="Roboto" panose="020F0502020204030204" pitchFamily="34" charset="0"/>
              </a:rPr>
              <a:t>. (2021, October 25). Data Carpentry: Data Organization in Spreadsheets for Social Scientists. </a:t>
            </a:r>
            <a:r>
              <a:rPr lang="en-GB" sz="1400" b="0" i="0" u="none" strike="noStrike" dirty="0" err="1">
                <a:solidFill>
                  <a:srgbClr val="333333"/>
                </a:solidFill>
                <a:effectLst/>
                <a:latin typeface="Roboto" panose="020F0502020204030204" pitchFamily="34" charset="0"/>
              </a:rPr>
              <a:t>Zenodo</a:t>
            </a:r>
            <a:r>
              <a:rPr lang="en-GB" sz="1400" b="0" i="0" u="none" strike="noStrike" dirty="0">
                <a:solidFill>
                  <a:srgbClr val="333333"/>
                </a:solidFill>
                <a:effectLst/>
                <a:latin typeface="Roboto" panose="020F0502020204030204" pitchFamily="34" charset="0"/>
              </a:rPr>
              <a:t>. https://</a:t>
            </a:r>
            <a:r>
              <a:rPr lang="en-GB" sz="1400" b="0" i="0" u="none" strike="noStrike" dirty="0" err="1">
                <a:solidFill>
                  <a:srgbClr val="333333"/>
                </a:solidFill>
                <a:effectLst/>
                <a:latin typeface="Roboto" panose="020F0502020204030204" pitchFamily="34" charset="0"/>
              </a:rPr>
              <a:t>doi.org</a:t>
            </a:r>
            <a:r>
              <a:rPr lang="en-GB" sz="1400" b="0" i="0" u="none" strike="noStrike" dirty="0">
                <a:solidFill>
                  <a:srgbClr val="333333"/>
                </a:solidFill>
                <a:effectLst/>
                <a:latin typeface="Roboto" panose="020F0502020204030204" pitchFamily="34" charset="0"/>
              </a:rPr>
              <a:t>/10.5281/zenodo.5593434</a:t>
            </a:r>
            <a:endParaRPr lang="en-NL" sz="1400" dirty="0"/>
          </a:p>
        </p:txBody>
      </p:sp>
    </p:spTree>
    <p:extLst>
      <p:ext uri="{BB962C8B-B14F-4D97-AF65-F5344CB8AC3E}">
        <p14:creationId xmlns:p14="http://schemas.microsoft.com/office/powerpoint/2010/main" val="806203420"/>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A52D-7A37-9C44-8E41-8F705863D6EF}"/>
              </a:ext>
            </a:extLst>
          </p:cNvPr>
          <p:cNvSpPr>
            <a:spLocks noGrp="1"/>
          </p:cNvSpPr>
          <p:nvPr>
            <p:ph type="title"/>
          </p:nvPr>
        </p:nvSpPr>
        <p:spPr/>
        <p:txBody>
          <a:bodyPr/>
          <a:lstStyle/>
          <a:p>
            <a:r>
              <a:rPr lang="en-NL" dirty="0"/>
              <a:t>Metadata = data about your data</a:t>
            </a:r>
          </a:p>
        </p:txBody>
      </p:sp>
      <p:sp>
        <p:nvSpPr>
          <p:cNvPr id="4" name="TextShape 4">
            <a:extLst>
              <a:ext uri="{FF2B5EF4-FFF2-40B4-BE49-F238E27FC236}">
                <a16:creationId xmlns:a16="http://schemas.microsoft.com/office/drawing/2014/main" id="{E6049287-C808-9A40-BD89-26E50212823F}"/>
              </a:ext>
            </a:extLst>
          </p:cNvPr>
          <p:cNvSpPr txBox="1">
            <a:spLocks noGrp="1"/>
          </p:cNvSpPr>
          <p:nvPr>
            <p:ph type="body" orient="vert" idx="1"/>
          </p:nvPr>
        </p:nvSpPr>
        <p:spPr>
          <a:prstGeom prst="rect">
            <a:avLst/>
          </a:prstGeom>
          <a:noFill/>
          <a:ln>
            <a:noFill/>
          </a:ln>
        </p:spPr>
        <p:txBody>
          <a:bodyPr>
            <a:normAutofit/>
          </a:bodyPr>
          <a:lstStyle/>
          <a:p>
            <a:pPr marL="643442" indent="-457200">
              <a:buClr>
                <a:srgbClr val="0C2577"/>
              </a:buClr>
            </a:pPr>
            <a:r>
              <a:rPr lang="en-US" sz="1800" spc="-1" dirty="0">
                <a:solidFill>
                  <a:srgbClr val="0C2577"/>
                </a:solidFill>
              </a:rPr>
              <a:t>What information will help someone to understand the data?</a:t>
            </a:r>
          </a:p>
          <a:p>
            <a:pPr marL="779101" lvl="1" indent="-457200">
              <a:buClr>
                <a:srgbClr val="0C2577"/>
              </a:buClr>
            </a:pPr>
            <a:r>
              <a:rPr lang="en-US" sz="1600" b="1" spc="-1" dirty="0">
                <a:solidFill>
                  <a:srgbClr val="0C2577"/>
                </a:solidFill>
              </a:rPr>
              <a:t>Who</a:t>
            </a:r>
            <a:r>
              <a:rPr lang="en-US" sz="1600" spc="-1" dirty="0">
                <a:solidFill>
                  <a:srgbClr val="0C2577"/>
                </a:solidFill>
              </a:rPr>
              <a:t> created the data?</a:t>
            </a:r>
          </a:p>
          <a:p>
            <a:pPr marL="779101" lvl="1" indent="-457200">
              <a:buClr>
                <a:srgbClr val="0C2577"/>
              </a:buClr>
            </a:pPr>
            <a:r>
              <a:rPr lang="en-US" sz="1600" b="1" spc="-1" dirty="0">
                <a:solidFill>
                  <a:srgbClr val="0C2577"/>
                </a:solidFill>
              </a:rPr>
              <a:t>What</a:t>
            </a:r>
            <a:r>
              <a:rPr lang="en-US" sz="1600" spc="-1" dirty="0">
                <a:solidFill>
                  <a:srgbClr val="0C2577"/>
                </a:solidFill>
              </a:rPr>
              <a:t> is the data about?</a:t>
            </a:r>
          </a:p>
          <a:p>
            <a:pPr marL="779101" lvl="1" indent="-457200">
              <a:buClr>
                <a:srgbClr val="0C2577"/>
              </a:buClr>
            </a:pPr>
            <a:r>
              <a:rPr lang="en-US" sz="1600" b="1" spc="-1" dirty="0">
                <a:solidFill>
                  <a:srgbClr val="0C2577"/>
                </a:solidFill>
              </a:rPr>
              <a:t>Where</a:t>
            </a:r>
            <a:r>
              <a:rPr lang="en-US" sz="1600" spc="-1" dirty="0">
                <a:solidFill>
                  <a:srgbClr val="0C2577"/>
                </a:solidFill>
              </a:rPr>
              <a:t> can I find the data?</a:t>
            </a:r>
          </a:p>
          <a:p>
            <a:pPr marL="779101" lvl="1" indent="-457200">
              <a:buClr>
                <a:srgbClr val="0C2577"/>
              </a:buClr>
            </a:pPr>
            <a:r>
              <a:rPr lang="en-US" sz="1600" b="1" spc="-1" dirty="0">
                <a:solidFill>
                  <a:srgbClr val="0C2577"/>
                </a:solidFill>
              </a:rPr>
              <a:t>When</a:t>
            </a:r>
            <a:r>
              <a:rPr lang="en-US" sz="1600" spc="-1" dirty="0">
                <a:solidFill>
                  <a:srgbClr val="0C2577"/>
                </a:solidFill>
              </a:rPr>
              <a:t> were they created?</a:t>
            </a:r>
          </a:p>
          <a:p>
            <a:pPr marL="779101" lvl="1" indent="-457200">
              <a:buClr>
                <a:srgbClr val="0C2577"/>
              </a:buClr>
            </a:pPr>
            <a:r>
              <a:rPr lang="en-US" sz="1600" b="1" spc="-1" dirty="0">
                <a:solidFill>
                  <a:srgbClr val="0C2577"/>
                </a:solidFill>
              </a:rPr>
              <a:t>How</a:t>
            </a:r>
            <a:r>
              <a:rPr lang="en-US" sz="1600" spc="-1" dirty="0">
                <a:solidFill>
                  <a:srgbClr val="0C2577"/>
                </a:solidFill>
              </a:rPr>
              <a:t> were they created?</a:t>
            </a:r>
          </a:p>
          <a:p>
            <a:pPr marL="779101" lvl="1" indent="-457200">
              <a:buClr>
                <a:srgbClr val="0C2577"/>
              </a:buClr>
            </a:pPr>
            <a:r>
              <a:rPr lang="en-US" sz="1600" b="1" spc="-1" dirty="0">
                <a:solidFill>
                  <a:srgbClr val="0C2577"/>
                </a:solidFill>
              </a:rPr>
              <a:t>Why</a:t>
            </a:r>
            <a:r>
              <a:rPr lang="en-US" sz="1600" spc="-1" dirty="0">
                <a:solidFill>
                  <a:srgbClr val="0C2577"/>
                </a:solidFill>
              </a:rPr>
              <a:t> were they created?</a:t>
            </a:r>
          </a:p>
          <a:p>
            <a:pPr marL="643442" indent="-457200">
              <a:buClr>
                <a:srgbClr val="0C2577"/>
              </a:buClr>
            </a:pPr>
            <a:endParaRPr lang="en-US" sz="1800" i="1" spc="-1" dirty="0">
              <a:solidFill>
                <a:srgbClr val="0C2577"/>
              </a:solidFill>
            </a:endParaRPr>
          </a:p>
          <a:p>
            <a:pPr marL="643442" indent="-457200">
              <a:buClr>
                <a:srgbClr val="0C2577"/>
              </a:buClr>
            </a:pPr>
            <a:endParaRPr lang="en-US" sz="3400" spc="-1" dirty="0">
              <a:solidFill>
                <a:srgbClr val="0C2577"/>
              </a:solidFill>
            </a:endParaRPr>
          </a:p>
        </p:txBody>
      </p:sp>
      <p:pic>
        <p:nvPicPr>
          <p:cNvPr id="13" name="Picture 12" descr="Graphical user interface, text, application, email&#10;&#10;Description automatically generated">
            <a:extLst>
              <a:ext uri="{FF2B5EF4-FFF2-40B4-BE49-F238E27FC236}">
                <a16:creationId xmlns:a16="http://schemas.microsoft.com/office/drawing/2014/main" id="{A8EB3E94-6B75-DD4D-9C64-AB8372A58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721" y="2025154"/>
            <a:ext cx="5074614" cy="3429000"/>
          </a:xfrm>
          <a:prstGeom prst="rect">
            <a:avLst/>
          </a:prstGeom>
        </p:spPr>
      </p:pic>
      <p:cxnSp>
        <p:nvCxnSpPr>
          <p:cNvPr id="15" name="Straight Arrow Connector 14">
            <a:extLst>
              <a:ext uri="{FF2B5EF4-FFF2-40B4-BE49-F238E27FC236}">
                <a16:creationId xmlns:a16="http://schemas.microsoft.com/office/drawing/2014/main" id="{94C90E9D-F0EE-A24C-BA65-FAC75E3883C5}"/>
              </a:ext>
            </a:extLst>
          </p:cNvPr>
          <p:cNvCxnSpPr/>
          <p:nvPr/>
        </p:nvCxnSpPr>
        <p:spPr>
          <a:xfrm>
            <a:off x="3302000" y="1714500"/>
            <a:ext cx="3467100" cy="128270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135CB2-9DD2-F94B-8A89-81B444945AB6}"/>
              </a:ext>
            </a:extLst>
          </p:cNvPr>
          <p:cNvCxnSpPr>
            <a:cxnSpLocks/>
          </p:cNvCxnSpPr>
          <p:nvPr/>
        </p:nvCxnSpPr>
        <p:spPr>
          <a:xfrm>
            <a:off x="3416300" y="2121877"/>
            <a:ext cx="3098800" cy="158945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32CB57-3C0F-994F-A3E1-F7E67076CC97}"/>
              </a:ext>
            </a:extLst>
          </p:cNvPr>
          <p:cNvCxnSpPr>
            <a:cxnSpLocks/>
          </p:cNvCxnSpPr>
          <p:nvPr/>
        </p:nvCxnSpPr>
        <p:spPr>
          <a:xfrm>
            <a:off x="3416300" y="2569585"/>
            <a:ext cx="368300"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935A52F-98B8-0147-A951-07371BD30129}"/>
              </a:ext>
            </a:extLst>
          </p:cNvPr>
          <p:cNvCxnSpPr>
            <a:cxnSpLocks/>
          </p:cNvCxnSpPr>
          <p:nvPr/>
        </p:nvCxnSpPr>
        <p:spPr>
          <a:xfrm>
            <a:off x="3543300" y="2781300"/>
            <a:ext cx="2521818" cy="133642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DEC4787-BE48-E442-9DCF-BDB22B5A8F44}"/>
              </a:ext>
            </a:extLst>
          </p:cNvPr>
          <p:cNvCxnSpPr>
            <a:cxnSpLocks/>
          </p:cNvCxnSpPr>
          <p:nvPr/>
        </p:nvCxnSpPr>
        <p:spPr>
          <a:xfrm>
            <a:off x="3416300" y="3167459"/>
            <a:ext cx="368300" cy="116120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882D84-88C0-404F-B17A-FBD63CC3E331}"/>
              </a:ext>
            </a:extLst>
          </p:cNvPr>
          <p:cNvCxnSpPr>
            <a:cxnSpLocks/>
          </p:cNvCxnSpPr>
          <p:nvPr/>
        </p:nvCxnSpPr>
        <p:spPr>
          <a:xfrm>
            <a:off x="3111500" y="3642593"/>
            <a:ext cx="673100" cy="35078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7FF5642-AB80-9B41-A833-C5293253F123}"/>
              </a:ext>
            </a:extLst>
          </p:cNvPr>
          <p:cNvCxnSpPr>
            <a:cxnSpLocks/>
          </p:cNvCxnSpPr>
          <p:nvPr/>
        </p:nvCxnSpPr>
        <p:spPr>
          <a:xfrm>
            <a:off x="3050790" y="3642593"/>
            <a:ext cx="733810" cy="1641302"/>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7E09394-8AFF-9D4C-BF12-F7E783FEEA6C}"/>
              </a:ext>
            </a:extLst>
          </p:cNvPr>
          <p:cNvSpPr txBox="1"/>
          <p:nvPr/>
        </p:nvSpPr>
        <p:spPr>
          <a:xfrm>
            <a:off x="2286000" y="6048672"/>
            <a:ext cx="6858000" cy="369332"/>
          </a:xfrm>
          <a:prstGeom prst="rect">
            <a:avLst/>
          </a:prstGeom>
          <a:noFill/>
        </p:spPr>
        <p:txBody>
          <a:bodyPr wrap="square">
            <a:spAutoFit/>
          </a:bodyPr>
          <a:lstStyle/>
          <a:p>
            <a:pPr algn="ctr" rtl="0">
              <a:spcBef>
                <a:spcPts val="0"/>
              </a:spcBef>
              <a:spcAft>
                <a:spcPts val="0"/>
              </a:spcAft>
            </a:pPr>
            <a:r>
              <a:rPr lang="en-GB" sz="1800" b="0" i="0" u="sng" strike="noStrike" dirty="0">
                <a:solidFill>
                  <a:srgbClr val="CCDBFF"/>
                </a:solidFill>
                <a:effectLst/>
                <a:hlinkClick r:id="rId3"/>
              </a:rPr>
              <a:t>Studying African Farmer-led Irrigation (SAFI) Dataset</a:t>
            </a:r>
            <a:endParaRPr lang="en-NL" dirty="0"/>
          </a:p>
        </p:txBody>
      </p:sp>
    </p:spTree>
    <p:extLst>
      <p:ext uri="{BB962C8B-B14F-4D97-AF65-F5344CB8AC3E}">
        <p14:creationId xmlns:p14="http://schemas.microsoft.com/office/powerpoint/2010/main" val="2448160188"/>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351F-15C5-1E46-AC95-359BA4F223A6}"/>
              </a:ext>
            </a:extLst>
          </p:cNvPr>
          <p:cNvSpPr>
            <a:spLocks noGrp="1"/>
          </p:cNvSpPr>
          <p:nvPr>
            <p:ph type="title"/>
          </p:nvPr>
        </p:nvSpPr>
        <p:spPr/>
        <p:txBody>
          <a:bodyPr/>
          <a:lstStyle/>
          <a:p>
            <a:r>
              <a:rPr lang="en-NL" dirty="0"/>
              <a:t>The need for controlled vocabularies to encode data</a:t>
            </a:r>
          </a:p>
        </p:txBody>
      </p:sp>
      <p:sp>
        <p:nvSpPr>
          <p:cNvPr id="7" name="Vertical Text Placeholder 6">
            <a:extLst>
              <a:ext uri="{FF2B5EF4-FFF2-40B4-BE49-F238E27FC236}">
                <a16:creationId xmlns:a16="http://schemas.microsoft.com/office/drawing/2014/main" id="{451CE82E-80F3-E544-8F36-3568B52BC9A6}"/>
              </a:ext>
            </a:extLst>
          </p:cNvPr>
          <p:cNvSpPr>
            <a:spLocks noGrp="1"/>
          </p:cNvSpPr>
          <p:nvPr>
            <p:ph type="body" orient="vert" idx="1"/>
          </p:nvPr>
        </p:nvSpPr>
        <p:spPr/>
        <p:txBody>
          <a:bodyPr/>
          <a:lstStyle/>
          <a:p>
            <a:r>
              <a:rPr lang="en-NL" dirty="0"/>
              <a:t>H</a:t>
            </a:r>
            <a:r>
              <a:rPr lang="en-GB" dirty="0"/>
              <a:t>o</a:t>
            </a:r>
            <a:r>
              <a:rPr lang="en-NL" dirty="0"/>
              <a:t>w many ways can you say “female”?</a:t>
            </a:r>
          </a:p>
        </p:txBody>
      </p:sp>
      <p:pic>
        <p:nvPicPr>
          <p:cNvPr id="6" name="Picture 5">
            <a:extLst>
              <a:ext uri="{FF2B5EF4-FFF2-40B4-BE49-F238E27FC236}">
                <a16:creationId xmlns:a16="http://schemas.microsoft.com/office/drawing/2014/main" id="{67890691-2EE0-9747-95DC-7E9048CDDADE}"/>
              </a:ext>
            </a:extLst>
          </p:cNvPr>
          <p:cNvPicPr>
            <a:picLocks noChangeAspect="1"/>
          </p:cNvPicPr>
          <p:nvPr/>
        </p:nvPicPr>
        <p:blipFill rotWithShape="1">
          <a:blip r:embed="rId2"/>
          <a:srcRect l="14673" t="7252" r="19029" b="6687"/>
          <a:stretch/>
        </p:blipFill>
        <p:spPr>
          <a:xfrm rot="16200000">
            <a:off x="2272791" y="-434739"/>
            <a:ext cx="4711006" cy="8653883"/>
          </a:xfrm>
          <a:prstGeom prst="rect">
            <a:avLst/>
          </a:prstGeom>
        </p:spPr>
      </p:pic>
      <p:sp>
        <p:nvSpPr>
          <p:cNvPr id="9" name="TextBox 8">
            <a:extLst>
              <a:ext uri="{FF2B5EF4-FFF2-40B4-BE49-F238E27FC236}">
                <a16:creationId xmlns:a16="http://schemas.microsoft.com/office/drawing/2014/main" id="{3B4069D6-9090-A54A-BA1F-BEBD20CEEABC}"/>
              </a:ext>
            </a:extLst>
          </p:cNvPr>
          <p:cNvSpPr txBox="1"/>
          <p:nvPr/>
        </p:nvSpPr>
        <p:spPr>
          <a:xfrm>
            <a:off x="5232400" y="5932002"/>
            <a:ext cx="3848100" cy="523220"/>
          </a:xfrm>
          <a:prstGeom prst="rect">
            <a:avLst/>
          </a:prstGeom>
          <a:noFill/>
        </p:spPr>
        <p:txBody>
          <a:bodyPr wrap="square">
            <a:spAutoFit/>
          </a:bodyPr>
          <a:lstStyle/>
          <a:p>
            <a:pPr algn="l" rtl="0">
              <a:spcBef>
                <a:spcPts val="0"/>
              </a:spcBef>
              <a:spcAft>
                <a:spcPts val="0"/>
              </a:spcAft>
            </a:pPr>
            <a:r>
              <a:rPr lang="en-GB" sz="1400" b="0" i="0" u="none" strike="noStrike" dirty="0">
                <a:solidFill>
                  <a:schemeClr val="bg2"/>
                </a:solidFill>
                <a:effectLst/>
              </a:rPr>
              <a:t>Slide adapted from Christine </a:t>
            </a:r>
            <a:r>
              <a:rPr lang="en-GB" sz="1400" b="0" i="0" u="none" strike="noStrike" dirty="0" err="1">
                <a:solidFill>
                  <a:schemeClr val="bg2"/>
                </a:solidFill>
                <a:effectLst/>
              </a:rPr>
              <a:t>Staiger</a:t>
            </a:r>
            <a:endParaRPr lang="en-GB" sz="1400" b="0" i="0" u="none" strike="noStrike" dirty="0">
              <a:solidFill>
                <a:schemeClr val="bg2"/>
              </a:solidFill>
              <a:effectLst/>
            </a:endParaRPr>
          </a:p>
          <a:p>
            <a:pPr algn="l" rtl="0">
              <a:spcBef>
                <a:spcPts val="0"/>
              </a:spcBef>
              <a:spcAft>
                <a:spcPts val="0"/>
              </a:spcAft>
            </a:pPr>
            <a:r>
              <a:rPr lang="en-GB" sz="1400" b="0" i="0" u="sng" strike="noStrike" dirty="0">
                <a:solidFill>
                  <a:srgbClr val="CCDBFF"/>
                </a:solidFill>
                <a:effectLst/>
                <a:hlinkClick r:id="rId3"/>
              </a:rPr>
              <a:t>https://doi.org/10.5281/zenodo.2585691</a:t>
            </a:r>
            <a:endParaRPr lang="en-GB" sz="1400" b="0" i="0" u="none" strike="noStrike" dirty="0">
              <a:solidFill>
                <a:srgbClr val="000000"/>
              </a:solidFill>
              <a:effectLst/>
            </a:endParaRPr>
          </a:p>
        </p:txBody>
      </p:sp>
    </p:spTree>
    <p:extLst>
      <p:ext uri="{BB962C8B-B14F-4D97-AF65-F5344CB8AC3E}">
        <p14:creationId xmlns:p14="http://schemas.microsoft.com/office/powerpoint/2010/main" val="3051789970"/>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5DA8-CFFC-3841-9952-8100E32DC31A}"/>
              </a:ext>
            </a:extLst>
          </p:cNvPr>
          <p:cNvSpPr>
            <a:spLocks noGrp="1"/>
          </p:cNvSpPr>
          <p:nvPr>
            <p:ph type="title"/>
          </p:nvPr>
        </p:nvSpPr>
        <p:spPr/>
        <p:txBody>
          <a:bodyPr/>
          <a:lstStyle/>
          <a:p>
            <a:r>
              <a:rPr lang="en-NL" dirty="0"/>
              <a:t>Resources for metadata standards and controlled vocabularies</a:t>
            </a:r>
          </a:p>
        </p:txBody>
      </p:sp>
      <p:sp>
        <p:nvSpPr>
          <p:cNvPr id="4" name="Content Placeholder 2">
            <a:extLst>
              <a:ext uri="{FF2B5EF4-FFF2-40B4-BE49-F238E27FC236}">
                <a16:creationId xmlns:a16="http://schemas.microsoft.com/office/drawing/2014/main" id="{36F1F8A5-C94E-3145-A40A-916041391BB6}"/>
              </a:ext>
            </a:extLst>
          </p:cNvPr>
          <p:cNvSpPr txBox="1">
            <a:spLocks/>
          </p:cNvSpPr>
          <p:nvPr/>
        </p:nvSpPr>
        <p:spPr>
          <a:xfrm>
            <a:off x="628650" y="2226469"/>
            <a:ext cx="3376422" cy="3263504"/>
          </a:xfrm>
          <a:prstGeom prst="rect">
            <a:avLst/>
          </a:prstGeom>
        </p:spPr>
        <p:txBody>
          <a:bodyPr vert="horz" lIns="0" tIns="0" rIns="0" bIns="0" rtlCol="0">
            <a:normAutofit/>
          </a:bodyPr>
          <a:lstStyle>
            <a:lvl1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b="0" kern="1200">
                <a:solidFill>
                  <a:schemeClr val="bg2"/>
                </a:solidFill>
                <a:latin typeface="+mn-lt"/>
                <a:ea typeface="+mn-ea"/>
                <a:cs typeface="+mn-cs"/>
              </a:defRPr>
            </a:lvl1pPr>
            <a:lvl2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400" b="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baseline="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tx2"/>
                </a:solidFill>
                <a:latin typeface="+mn-lt"/>
                <a:ea typeface="+mn-ea"/>
                <a:cs typeface="+mn-cs"/>
              </a:defRPr>
            </a:lvl5pPr>
            <a:lvl6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6pPr>
            <a:lvl7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6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a:lstStyle>
          <a:p>
            <a:r>
              <a:rPr lang="en-NL" sz="2000" dirty="0"/>
              <a:t>RDA metadata directory: </a:t>
            </a:r>
            <a:r>
              <a:rPr lang="en-GB" sz="1400" dirty="0">
                <a:hlinkClick r:id="rId2"/>
              </a:rPr>
              <a:t>http://rd-alliance.github.io/metadata-directory/</a:t>
            </a:r>
            <a:r>
              <a:rPr lang="en-GB" sz="1400" dirty="0"/>
              <a:t> </a:t>
            </a:r>
            <a:endParaRPr lang="en-NL" sz="1400" dirty="0"/>
          </a:p>
          <a:p>
            <a:r>
              <a:rPr lang="en-NL" sz="2000" dirty="0"/>
              <a:t>FAIRsharing: </a:t>
            </a:r>
            <a:r>
              <a:rPr lang="en-GB" sz="1400" dirty="0">
                <a:hlinkClick r:id="rId3"/>
              </a:rPr>
              <a:t>https://fairsharing.org/standards/</a:t>
            </a:r>
            <a:r>
              <a:rPr lang="en-GB" sz="1400" dirty="0"/>
              <a:t> </a:t>
            </a:r>
            <a:endParaRPr lang="en-NL" dirty="0"/>
          </a:p>
          <a:p>
            <a:r>
              <a:rPr lang="en-NL" sz="2000" dirty="0"/>
              <a:t>Linked Open Vocabularies: </a:t>
            </a:r>
            <a:r>
              <a:rPr lang="en-GB" sz="1400" dirty="0">
                <a:hlinkClick r:id="rId4"/>
              </a:rPr>
              <a:t>https://lov.linkeddata.es/dataset/lov/</a:t>
            </a:r>
            <a:r>
              <a:rPr lang="en-GB" sz="1400" dirty="0"/>
              <a:t> </a:t>
            </a:r>
          </a:p>
          <a:p>
            <a:r>
              <a:rPr lang="en-GB" sz="2000" dirty="0"/>
              <a:t>Digital Curation </a:t>
            </a:r>
            <a:r>
              <a:rPr lang="en-GB" sz="2000" dirty="0" err="1"/>
              <a:t>Center</a:t>
            </a:r>
            <a:r>
              <a:rPr lang="en-GB" sz="2000" dirty="0"/>
              <a:t>:</a:t>
            </a:r>
            <a:r>
              <a:rPr lang="en-NL" sz="2000" dirty="0"/>
              <a:t> </a:t>
            </a:r>
            <a:r>
              <a:rPr lang="en-GB" sz="1400" dirty="0">
                <a:hlinkClick r:id="rId5"/>
              </a:rPr>
              <a:t>https://www.dcc.ac.uk/guidance/standards/metadata</a:t>
            </a:r>
            <a:r>
              <a:rPr lang="en-GB" sz="1400" dirty="0"/>
              <a:t> </a:t>
            </a:r>
          </a:p>
        </p:txBody>
      </p:sp>
      <p:pic>
        <p:nvPicPr>
          <p:cNvPr id="5" name="Picture 4">
            <a:extLst>
              <a:ext uri="{FF2B5EF4-FFF2-40B4-BE49-F238E27FC236}">
                <a16:creationId xmlns:a16="http://schemas.microsoft.com/office/drawing/2014/main" id="{239895A0-67FA-C949-8F26-8486FACE63C8}"/>
              </a:ext>
            </a:extLst>
          </p:cNvPr>
          <p:cNvPicPr>
            <a:picLocks noChangeAspect="1"/>
          </p:cNvPicPr>
          <p:nvPr/>
        </p:nvPicPr>
        <p:blipFill>
          <a:blip r:embed="rId6"/>
          <a:stretch>
            <a:fillRect/>
          </a:stretch>
        </p:blipFill>
        <p:spPr>
          <a:xfrm>
            <a:off x="4414715" y="2306027"/>
            <a:ext cx="3901181" cy="3104388"/>
          </a:xfrm>
          <a:prstGeom prst="rect">
            <a:avLst/>
          </a:prstGeom>
        </p:spPr>
      </p:pic>
      <p:sp>
        <p:nvSpPr>
          <p:cNvPr id="6" name="Rectangle 5">
            <a:extLst>
              <a:ext uri="{FF2B5EF4-FFF2-40B4-BE49-F238E27FC236}">
                <a16:creationId xmlns:a16="http://schemas.microsoft.com/office/drawing/2014/main" id="{1EA6E888-ACE3-6A41-8D27-A5282AB5D1AB}"/>
              </a:ext>
            </a:extLst>
          </p:cNvPr>
          <p:cNvSpPr/>
          <p:nvPr/>
        </p:nvSpPr>
        <p:spPr>
          <a:xfrm>
            <a:off x="4250783" y="5489973"/>
            <a:ext cx="4229043" cy="300082"/>
          </a:xfrm>
          <a:prstGeom prst="rect">
            <a:avLst/>
          </a:prstGeom>
        </p:spPr>
        <p:txBody>
          <a:bodyPr wrap="none">
            <a:spAutoFit/>
          </a:bodyPr>
          <a:lstStyle/>
          <a:p>
            <a:r>
              <a:rPr lang="en-NL" sz="1350" dirty="0"/>
              <a:t>Image source: https://lov.linkeddata.es/dataset/lov/</a:t>
            </a:r>
          </a:p>
        </p:txBody>
      </p:sp>
    </p:spTree>
    <p:extLst>
      <p:ext uri="{BB962C8B-B14F-4D97-AF65-F5344CB8AC3E}">
        <p14:creationId xmlns:p14="http://schemas.microsoft.com/office/powerpoint/2010/main" val="292383165"/>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CFE4-44F9-1A41-BC2E-316699628548}"/>
              </a:ext>
            </a:extLst>
          </p:cNvPr>
          <p:cNvSpPr>
            <a:spLocks noGrp="1"/>
          </p:cNvSpPr>
          <p:nvPr>
            <p:ph type="title"/>
          </p:nvPr>
        </p:nvSpPr>
        <p:spPr/>
        <p:txBody>
          <a:bodyPr/>
          <a:lstStyle/>
          <a:p>
            <a:r>
              <a:rPr lang="en-NL" dirty="0"/>
              <a:t>Documentation is key!</a:t>
            </a:r>
          </a:p>
        </p:txBody>
      </p:sp>
      <p:sp>
        <p:nvSpPr>
          <p:cNvPr id="3" name="Vertical Text Placeholder 2">
            <a:extLst>
              <a:ext uri="{FF2B5EF4-FFF2-40B4-BE49-F238E27FC236}">
                <a16:creationId xmlns:a16="http://schemas.microsoft.com/office/drawing/2014/main" id="{D88B351A-B022-8F4D-A029-6140AA9701B3}"/>
              </a:ext>
            </a:extLst>
          </p:cNvPr>
          <p:cNvSpPr>
            <a:spLocks noGrp="1"/>
          </p:cNvSpPr>
          <p:nvPr>
            <p:ph type="body" orient="vert" idx="1"/>
          </p:nvPr>
        </p:nvSpPr>
        <p:spPr/>
        <p:txBody>
          <a:bodyPr>
            <a:normAutofit/>
          </a:bodyPr>
          <a:lstStyle/>
          <a:p>
            <a:pPr fontAlgn="base"/>
            <a:r>
              <a:rPr lang="en-GB" sz="1800" u="sng" dirty="0">
                <a:hlinkClick r:id="rId2"/>
              </a:rPr>
              <a:t>README files</a:t>
            </a:r>
            <a:endParaRPr lang="en-GB" sz="1800" dirty="0"/>
          </a:p>
          <a:p>
            <a:pPr fontAlgn="base"/>
            <a:r>
              <a:rPr lang="en-GB" sz="1800" dirty="0"/>
              <a:t>(Electronic) </a:t>
            </a:r>
            <a:r>
              <a:rPr lang="en-GB" sz="1800" dirty="0" err="1"/>
              <a:t>Labbooks</a:t>
            </a:r>
            <a:endParaRPr lang="en-GB" sz="1800" dirty="0"/>
          </a:p>
          <a:p>
            <a:pPr fontAlgn="base"/>
            <a:r>
              <a:rPr lang="en-GB" sz="1800" u="sng" dirty="0">
                <a:hlinkClick r:id="rId3"/>
              </a:rPr>
              <a:t>Guide for data documentation</a:t>
            </a:r>
            <a:endParaRPr lang="en-GB" sz="1800" dirty="0"/>
          </a:p>
          <a:p>
            <a:pPr fontAlgn="base"/>
            <a:r>
              <a:rPr lang="en-GB" sz="1800" u="sng" dirty="0">
                <a:hlinkClick r:id="rId4"/>
              </a:rPr>
              <a:t>Data Dictionary</a:t>
            </a:r>
            <a:r>
              <a:rPr lang="en-GB" sz="1800" dirty="0"/>
              <a:t> </a:t>
            </a:r>
          </a:p>
          <a:p>
            <a:pPr fontAlgn="base"/>
            <a:r>
              <a:rPr lang="en-GB" sz="1800" u="sng" dirty="0">
                <a:hlinkClick r:id="rId5"/>
              </a:rPr>
              <a:t>Code Book</a:t>
            </a:r>
            <a:endParaRPr lang="en-GB" sz="1800" dirty="0"/>
          </a:p>
          <a:p>
            <a:pPr lvl="1" fontAlgn="base"/>
            <a:r>
              <a:rPr lang="en-GB" sz="1600" u="sng" dirty="0">
                <a:hlinkClick r:id="rId6"/>
              </a:rPr>
              <a:t>See the dataset info page</a:t>
            </a:r>
            <a:endParaRPr lang="en-GB" sz="1600" dirty="0"/>
          </a:p>
          <a:p>
            <a:endParaRPr lang="en-NL" sz="1800" dirty="0"/>
          </a:p>
        </p:txBody>
      </p:sp>
      <p:sp>
        <p:nvSpPr>
          <p:cNvPr id="4" name="TextBox 3">
            <a:extLst>
              <a:ext uri="{FF2B5EF4-FFF2-40B4-BE49-F238E27FC236}">
                <a16:creationId xmlns:a16="http://schemas.microsoft.com/office/drawing/2014/main" id="{33667934-E29C-5D42-9F90-F438F08AE7EE}"/>
              </a:ext>
            </a:extLst>
          </p:cNvPr>
          <p:cNvSpPr txBox="1"/>
          <p:nvPr/>
        </p:nvSpPr>
        <p:spPr>
          <a:xfrm>
            <a:off x="2108200" y="4241800"/>
            <a:ext cx="4604146" cy="369332"/>
          </a:xfrm>
          <a:prstGeom prst="rect">
            <a:avLst/>
          </a:prstGeom>
          <a:noFill/>
        </p:spPr>
        <p:txBody>
          <a:bodyPr wrap="none" rtlCol="0">
            <a:spAutoFit/>
          </a:bodyPr>
          <a:lstStyle/>
          <a:p>
            <a:r>
              <a:rPr lang="en-NL" i="1" dirty="0"/>
              <a:t>Check the standard at your working place!</a:t>
            </a:r>
          </a:p>
        </p:txBody>
      </p:sp>
    </p:spTree>
    <p:extLst>
      <p:ext uri="{BB962C8B-B14F-4D97-AF65-F5344CB8AC3E}">
        <p14:creationId xmlns:p14="http://schemas.microsoft.com/office/powerpoint/2010/main" val="605415102"/>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9FBF-82EC-4D43-BC48-429614F41919}"/>
              </a:ext>
            </a:extLst>
          </p:cNvPr>
          <p:cNvSpPr>
            <a:spLocks noGrp="1"/>
          </p:cNvSpPr>
          <p:nvPr>
            <p:ph type="title"/>
          </p:nvPr>
        </p:nvSpPr>
        <p:spPr/>
        <p:txBody>
          <a:bodyPr/>
          <a:lstStyle/>
          <a:p>
            <a:r>
              <a:rPr lang="en-NL" dirty="0"/>
              <a:t>Importing .csv into Excel</a:t>
            </a:r>
          </a:p>
        </p:txBody>
      </p:sp>
      <p:sp>
        <p:nvSpPr>
          <p:cNvPr id="3" name="Vertical Text Placeholder 2">
            <a:extLst>
              <a:ext uri="{FF2B5EF4-FFF2-40B4-BE49-F238E27FC236}">
                <a16:creationId xmlns:a16="http://schemas.microsoft.com/office/drawing/2014/main" id="{25FC0609-10DA-014A-923A-1C3F583E96B2}"/>
              </a:ext>
            </a:extLst>
          </p:cNvPr>
          <p:cNvSpPr>
            <a:spLocks noGrp="1"/>
          </p:cNvSpPr>
          <p:nvPr>
            <p:ph type="body" orient="vert" idx="1"/>
          </p:nvPr>
        </p:nvSpPr>
        <p:spPr/>
        <p:txBody>
          <a:bodyPr>
            <a:normAutofit/>
          </a:bodyPr>
          <a:lstStyle/>
          <a:p>
            <a:pPr fontAlgn="base">
              <a:lnSpc>
                <a:spcPct val="100000"/>
              </a:lnSpc>
            </a:pPr>
            <a:r>
              <a:rPr lang="en-GB" sz="1800" dirty="0"/>
              <a:t>Download the </a:t>
            </a:r>
            <a:r>
              <a:rPr lang="en-GB" sz="1800" u="sng" dirty="0">
                <a:hlinkClick r:id="rId2"/>
              </a:rPr>
              <a:t>clean version of the SAFI dataset</a:t>
            </a:r>
            <a:endParaRPr lang="en-GB" sz="1800" dirty="0"/>
          </a:p>
          <a:p>
            <a:pPr fontAlgn="base">
              <a:lnSpc>
                <a:spcPct val="100000"/>
              </a:lnSpc>
            </a:pPr>
            <a:r>
              <a:rPr lang="en-GB" sz="1800" dirty="0"/>
              <a:t>Excel: Open a new/empty workbook in Excel / </a:t>
            </a:r>
            <a:r>
              <a:rPr lang="en-GB" sz="1800" i="1" dirty="0"/>
              <a:t>Libre: select the right options in </a:t>
            </a:r>
            <a:r>
              <a:rPr lang="en-GB" sz="1800" b="1" i="1" dirty="0"/>
              <a:t>Text Import </a:t>
            </a:r>
            <a:r>
              <a:rPr lang="en-GB" sz="1800" i="1" dirty="0"/>
              <a:t>and click</a:t>
            </a:r>
            <a:r>
              <a:rPr lang="en-GB" sz="1800" b="1" i="1" dirty="0"/>
              <a:t> Ok</a:t>
            </a:r>
            <a:endParaRPr lang="en-GB" sz="1800" dirty="0"/>
          </a:p>
          <a:p>
            <a:pPr fontAlgn="base">
              <a:lnSpc>
                <a:spcPct val="100000"/>
              </a:lnSpc>
            </a:pPr>
            <a:r>
              <a:rPr lang="en-GB" sz="1800" dirty="0"/>
              <a:t>Select ‘File’ -&gt; </a:t>
            </a:r>
            <a:r>
              <a:rPr lang="en-GB" sz="1800" b="1" dirty="0"/>
              <a:t>’Import’</a:t>
            </a:r>
            <a:r>
              <a:rPr lang="en-GB" sz="1800" dirty="0"/>
              <a:t> and select CSV in the popup. Click ‘Next”. Select ‘Comma’ as delimiter. Click ‘Next’ and ‘Import’.</a:t>
            </a:r>
          </a:p>
          <a:p>
            <a:pPr fontAlgn="base">
              <a:lnSpc>
                <a:spcPct val="100000"/>
              </a:lnSpc>
            </a:pPr>
            <a:r>
              <a:rPr lang="en-GB" sz="1800" dirty="0"/>
              <a:t>Alternatively: Select </a:t>
            </a:r>
            <a:r>
              <a:rPr lang="en-GB" sz="1800" b="1" dirty="0"/>
              <a:t>‘Data/</a:t>
            </a:r>
            <a:r>
              <a:rPr lang="en-GB" sz="1800" b="1" dirty="0" err="1"/>
              <a:t>Gegevens</a:t>
            </a:r>
            <a:r>
              <a:rPr lang="en-GB" sz="1800" b="1" dirty="0"/>
              <a:t>’ </a:t>
            </a:r>
            <a:r>
              <a:rPr lang="en-GB" sz="1800" dirty="0"/>
              <a:t>on the ribbon, and then ‘</a:t>
            </a:r>
            <a:r>
              <a:rPr lang="en-GB" sz="1800" b="1" dirty="0"/>
              <a:t>Get External Data/</a:t>
            </a:r>
            <a:r>
              <a:rPr lang="en-GB" sz="1800" b="1" dirty="0" err="1"/>
              <a:t>Gegevens</a:t>
            </a:r>
            <a:r>
              <a:rPr lang="en-GB" sz="1800" b="1" dirty="0"/>
              <a:t> </a:t>
            </a:r>
            <a:r>
              <a:rPr lang="en-GB" sz="1800" b="1" dirty="0" err="1"/>
              <a:t>ophalen</a:t>
            </a:r>
            <a:r>
              <a:rPr lang="en-GB" sz="1800" dirty="0"/>
              <a:t>’ -&gt;  </a:t>
            </a:r>
            <a:r>
              <a:rPr lang="en-GB" sz="1800" b="1" dirty="0"/>
              <a:t>‘From Text/CSV’</a:t>
            </a:r>
            <a:endParaRPr lang="en-GB" sz="1800" dirty="0"/>
          </a:p>
          <a:p>
            <a:pPr lvl="1" fontAlgn="base">
              <a:lnSpc>
                <a:spcPct val="100000"/>
              </a:lnSpc>
            </a:pPr>
            <a:r>
              <a:rPr lang="en-GB" sz="1600" dirty="0"/>
              <a:t>Select the SAFI dataset and click</a:t>
            </a:r>
            <a:r>
              <a:rPr lang="en-GB" sz="1600" b="1" dirty="0"/>
              <a:t> Import/Laden</a:t>
            </a:r>
          </a:p>
          <a:p>
            <a:pPr>
              <a:lnSpc>
                <a:spcPct val="100000"/>
              </a:lnSpc>
            </a:pPr>
            <a:r>
              <a:rPr lang="en-GB" sz="1800" b="1" u="sng" dirty="0"/>
              <a:t>Earlier Excel versions only</a:t>
            </a:r>
            <a:r>
              <a:rPr lang="en-GB" sz="1800" dirty="0"/>
              <a:t>: In the </a:t>
            </a:r>
            <a:r>
              <a:rPr lang="en-GB" sz="1800" b="1" dirty="0"/>
              <a:t>Text import wizard, </a:t>
            </a:r>
            <a:br>
              <a:rPr lang="en-GB" sz="1800" b="1" dirty="0"/>
            </a:br>
            <a:r>
              <a:rPr lang="en-GB" sz="1800" dirty="0"/>
              <a:t>ensure the</a:t>
            </a:r>
            <a:r>
              <a:rPr lang="en-GB" sz="1800" b="1" dirty="0"/>
              <a:t> ‘Delimited’ </a:t>
            </a:r>
            <a:r>
              <a:rPr lang="en-GB" sz="1800" dirty="0"/>
              <a:t>option (step 1), Tick </a:t>
            </a:r>
            <a:r>
              <a:rPr lang="en-GB" sz="1800" b="1" dirty="0"/>
              <a:t>‘Comma’ </a:t>
            </a:r>
            <a:br>
              <a:rPr lang="en-GB" sz="1800" b="1" dirty="0"/>
            </a:br>
            <a:r>
              <a:rPr lang="en-GB" sz="1800" dirty="0"/>
              <a:t>(step 2) and in step 3, keep</a:t>
            </a:r>
            <a:r>
              <a:rPr lang="en-GB" sz="1800" b="1" dirty="0"/>
              <a:t> ‘General’</a:t>
            </a:r>
            <a:r>
              <a:rPr lang="en-GB" sz="1800" dirty="0"/>
              <a:t> ticked and ‘</a:t>
            </a:r>
            <a:r>
              <a:rPr lang="en-GB" sz="1800" b="1" dirty="0"/>
              <a:t>Finish’</a:t>
            </a:r>
            <a:br>
              <a:rPr lang="en-GB" sz="1800" b="1" dirty="0"/>
            </a:br>
            <a:endParaRPr lang="en-NL" sz="1800" dirty="0"/>
          </a:p>
        </p:txBody>
      </p:sp>
      <p:sp>
        <p:nvSpPr>
          <p:cNvPr id="5" name="TextBox 4">
            <a:extLst>
              <a:ext uri="{FF2B5EF4-FFF2-40B4-BE49-F238E27FC236}">
                <a16:creationId xmlns:a16="http://schemas.microsoft.com/office/drawing/2014/main" id="{82B9A3B5-310B-3C4E-B430-77195B2BDF3B}"/>
              </a:ext>
            </a:extLst>
          </p:cNvPr>
          <p:cNvSpPr txBox="1"/>
          <p:nvPr/>
        </p:nvSpPr>
        <p:spPr>
          <a:xfrm>
            <a:off x="88900" y="5864006"/>
            <a:ext cx="8839200" cy="369332"/>
          </a:xfrm>
          <a:prstGeom prst="rect">
            <a:avLst/>
          </a:prstGeom>
          <a:noFill/>
        </p:spPr>
        <p:txBody>
          <a:bodyPr wrap="square">
            <a:spAutoFit/>
          </a:bodyPr>
          <a:lstStyle/>
          <a:p>
            <a:pPr marL="457200" algn="l" rtl="0">
              <a:spcBef>
                <a:spcPts val="0"/>
              </a:spcBef>
              <a:spcAft>
                <a:spcPts val="800"/>
              </a:spcAft>
            </a:pPr>
            <a:r>
              <a:rPr lang="en-GB" sz="1800" b="0" i="0" u="sng" strike="noStrike" dirty="0">
                <a:solidFill>
                  <a:srgbClr val="CCDBFF"/>
                </a:solidFill>
                <a:effectLst/>
                <a:hlinkClick r:id="rId3"/>
              </a:rPr>
              <a:t>Follow along with screenshots</a:t>
            </a:r>
            <a:r>
              <a:rPr lang="en-GB" sz="1800" b="0" i="0" u="none" strike="noStrike" dirty="0">
                <a:solidFill>
                  <a:srgbClr val="C6C8D6"/>
                </a:solidFill>
                <a:effectLst/>
              </a:rPr>
              <a:t> </a:t>
            </a:r>
            <a:r>
              <a:rPr lang="en-GB" sz="1800" b="0" i="0" u="none" strike="noStrike" dirty="0">
                <a:solidFill>
                  <a:schemeClr val="bg2"/>
                </a:solidFill>
                <a:effectLst/>
              </a:rPr>
              <a:t>or</a:t>
            </a:r>
            <a:r>
              <a:rPr lang="en-GB" sz="1800" b="0" i="0" u="none" strike="noStrike" dirty="0">
                <a:solidFill>
                  <a:srgbClr val="C6C8D6"/>
                </a:solidFill>
                <a:effectLst/>
              </a:rPr>
              <a:t> </a:t>
            </a:r>
            <a:r>
              <a:rPr lang="en-GB" sz="1800" b="0" i="0" u="sng" strike="noStrike" dirty="0">
                <a:solidFill>
                  <a:srgbClr val="CCDBFF"/>
                </a:solidFill>
                <a:effectLst/>
                <a:hlinkClick r:id="rId4"/>
              </a:rPr>
              <a:t>Libre: Importing and Exporting CSV Files</a:t>
            </a:r>
            <a:endParaRPr lang="en-GB" b="0" i="0" u="none" strike="noStrike" dirty="0">
              <a:solidFill>
                <a:srgbClr val="000000"/>
              </a:solidFill>
              <a:effectLst/>
            </a:endParaRPr>
          </a:p>
        </p:txBody>
      </p:sp>
    </p:spTree>
    <p:extLst>
      <p:ext uri="{BB962C8B-B14F-4D97-AF65-F5344CB8AC3E}">
        <p14:creationId xmlns:p14="http://schemas.microsoft.com/office/powerpoint/2010/main" val="431673515"/>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595A0-3714-4C49-A468-8C7A2E932E2E}"/>
              </a:ext>
            </a:extLst>
          </p:cNvPr>
          <p:cNvSpPr>
            <a:spLocks noGrp="1"/>
          </p:cNvSpPr>
          <p:nvPr>
            <p:ph type="title"/>
          </p:nvPr>
        </p:nvSpPr>
        <p:spPr/>
        <p:txBody>
          <a:bodyPr/>
          <a:lstStyle/>
          <a:p>
            <a:r>
              <a:rPr lang="en-NL"/>
              <a:t>Quality assurance: data validation</a:t>
            </a:r>
            <a:endParaRPr lang="en-NL" dirty="0"/>
          </a:p>
        </p:txBody>
      </p:sp>
      <p:sp>
        <p:nvSpPr>
          <p:cNvPr id="3" name="Vertical Text Placeholder 2">
            <a:extLst>
              <a:ext uri="{FF2B5EF4-FFF2-40B4-BE49-F238E27FC236}">
                <a16:creationId xmlns:a16="http://schemas.microsoft.com/office/drawing/2014/main" id="{DDFA63F2-8E46-0943-9F28-BA98415DF6E0}"/>
              </a:ext>
            </a:extLst>
          </p:cNvPr>
          <p:cNvSpPr>
            <a:spLocks noGrp="1"/>
          </p:cNvSpPr>
          <p:nvPr>
            <p:ph type="body" orient="vert" idx="1"/>
          </p:nvPr>
        </p:nvSpPr>
        <p:spPr/>
        <p:txBody>
          <a:bodyPr>
            <a:normAutofit/>
          </a:bodyPr>
          <a:lstStyle/>
          <a:p>
            <a:r>
              <a:rPr lang="en-GB" sz="1800" dirty="0"/>
              <a:t>Excel allows us to specify a variety of data validations to be applied to cell contents. </a:t>
            </a:r>
          </a:p>
          <a:p>
            <a:r>
              <a:rPr lang="en-GB" sz="1800" dirty="0"/>
              <a:t>If the validation fails, an error is raised and the data we entered does not go into the particular cell. </a:t>
            </a:r>
          </a:p>
        </p:txBody>
      </p:sp>
      <p:pic>
        <p:nvPicPr>
          <p:cNvPr id="4" name="Picture 3">
            <a:extLst>
              <a:ext uri="{FF2B5EF4-FFF2-40B4-BE49-F238E27FC236}">
                <a16:creationId xmlns:a16="http://schemas.microsoft.com/office/drawing/2014/main" id="{E0B2C54B-C622-1791-045E-1F5D0662C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2687947"/>
            <a:ext cx="3784600" cy="3360725"/>
          </a:xfrm>
          <a:prstGeom prst="rect">
            <a:avLst/>
          </a:prstGeom>
        </p:spPr>
      </p:pic>
    </p:spTree>
    <p:extLst>
      <p:ext uri="{BB962C8B-B14F-4D97-AF65-F5344CB8AC3E}">
        <p14:creationId xmlns:p14="http://schemas.microsoft.com/office/powerpoint/2010/main" val="1842394443"/>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7FC9-D7EB-D642-AD82-5F15FDAE081A}"/>
              </a:ext>
            </a:extLst>
          </p:cNvPr>
          <p:cNvSpPr>
            <a:spLocks noGrp="1"/>
          </p:cNvSpPr>
          <p:nvPr>
            <p:ph type="title"/>
          </p:nvPr>
        </p:nvSpPr>
        <p:spPr/>
        <p:txBody>
          <a:bodyPr/>
          <a:lstStyle/>
          <a:p>
            <a:r>
              <a:rPr lang="en-NL" dirty="0"/>
              <a:t>Restricting data to a numeric range</a:t>
            </a:r>
          </a:p>
        </p:txBody>
      </p:sp>
      <p:sp>
        <p:nvSpPr>
          <p:cNvPr id="3" name="Vertical Text Placeholder 2">
            <a:extLst>
              <a:ext uri="{FF2B5EF4-FFF2-40B4-BE49-F238E27FC236}">
                <a16:creationId xmlns:a16="http://schemas.microsoft.com/office/drawing/2014/main" id="{7000040E-6FC6-CF49-A694-D00BAF4B209B}"/>
              </a:ext>
            </a:extLst>
          </p:cNvPr>
          <p:cNvSpPr>
            <a:spLocks noGrp="1"/>
          </p:cNvSpPr>
          <p:nvPr>
            <p:ph type="body" orient="vert" idx="1"/>
          </p:nvPr>
        </p:nvSpPr>
        <p:spPr/>
        <p:txBody>
          <a:bodyPr>
            <a:normAutofit/>
          </a:bodyPr>
          <a:lstStyle/>
          <a:p>
            <a:pPr fontAlgn="base">
              <a:lnSpc>
                <a:spcPct val="100000"/>
              </a:lnSpc>
            </a:pPr>
            <a:r>
              <a:rPr lang="en-GB" sz="1800" dirty="0"/>
              <a:t>Select the </a:t>
            </a:r>
            <a:r>
              <a:rPr lang="en-GB" sz="1800" b="1" dirty="0" err="1"/>
              <a:t>no_membrs</a:t>
            </a:r>
            <a:r>
              <a:rPr lang="en-GB" sz="1800" dirty="0"/>
              <a:t> column</a:t>
            </a:r>
          </a:p>
          <a:p>
            <a:pPr fontAlgn="base">
              <a:lnSpc>
                <a:spcPct val="100000"/>
              </a:lnSpc>
            </a:pPr>
            <a:r>
              <a:rPr lang="en-GB" sz="1800" dirty="0"/>
              <a:t>In </a:t>
            </a:r>
            <a:r>
              <a:rPr lang="en-GB" sz="1800" b="1" dirty="0"/>
              <a:t>Data/</a:t>
            </a:r>
            <a:r>
              <a:rPr lang="en-GB" sz="1800" b="1" dirty="0" err="1"/>
              <a:t>Gegevens</a:t>
            </a:r>
            <a:r>
              <a:rPr lang="en-GB" sz="1800" b="1" dirty="0"/>
              <a:t> tab</a:t>
            </a:r>
            <a:r>
              <a:rPr lang="en-GB" sz="1800" dirty="0"/>
              <a:t> select </a:t>
            </a:r>
            <a:r>
              <a:rPr lang="en-GB" sz="1800" b="1" dirty="0"/>
              <a:t>Data Tools </a:t>
            </a:r>
            <a:r>
              <a:rPr lang="en-GB" sz="1800" dirty="0"/>
              <a:t>and then </a:t>
            </a:r>
            <a:r>
              <a:rPr lang="en-GB" sz="1800" b="1" dirty="0"/>
              <a:t>Data Validation/</a:t>
            </a:r>
            <a:r>
              <a:rPr lang="en-GB" sz="1800" b="1" dirty="0" err="1"/>
              <a:t>Gegevensvalidatie</a:t>
            </a:r>
            <a:r>
              <a:rPr lang="en-GB" sz="1800" b="1" dirty="0"/>
              <a:t> </a:t>
            </a:r>
            <a:r>
              <a:rPr lang="en-GB" sz="1800" i="1" dirty="0"/>
              <a:t>(Libre: </a:t>
            </a:r>
            <a:r>
              <a:rPr lang="en-GB" sz="1800" b="1" i="1" dirty="0"/>
              <a:t>Data menu, </a:t>
            </a:r>
            <a:r>
              <a:rPr lang="en-GB" sz="1800" i="1" dirty="0"/>
              <a:t>select </a:t>
            </a:r>
            <a:r>
              <a:rPr lang="en-GB" sz="1800" b="1" i="1" dirty="0"/>
              <a:t>Validity...</a:t>
            </a:r>
            <a:r>
              <a:rPr lang="en-GB" sz="1800" i="1" dirty="0"/>
              <a:t> )</a:t>
            </a:r>
            <a:endParaRPr lang="en-GB" sz="1800" dirty="0"/>
          </a:p>
          <a:p>
            <a:pPr fontAlgn="base">
              <a:lnSpc>
                <a:spcPct val="100000"/>
              </a:lnSpc>
            </a:pPr>
            <a:r>
              <a:rPr lang="en-GB" sz="1800" dirty="0"/>
              <a:t>Select </a:t>
            </a:r>
            <a:r>
              <a:rPr lang="en-GB" sz="1800" b="1" dirty="0"/>
              <a:t>‘Whole number/</a:t>
            </a:r>
            <a:r>
              <a:rPr lang="en-GB" sz="1800" b="1" dirty="0" err="1"/>
              <a:t>Geheel</a:t>
            </a:r>
            <a:r>
              <a:rPr lang="en-GB" sz="1800" b="1" dirty="0"/>
              <a:t> </a:t>
            </a:r>
            <a:r>
              <a:rPr lang="en-GB" sz="1800" b="1" dirty="0" err="1"/>
              <a:t>getal</a:t>
            </a:r>
            <a:r>
              <a:rPr lang="en-GB" sz="1800" b="1" dirty="0"/>
              <a:t>’</a:t>
            </a:r>
            <a:r>
              <a:rPr lang="en-GB" sz="1800" dirty="0"/>
              <a:t> from the</a:t>
            </a:r>
            <a:r>
              <a:rPr lang="en-GB" sz="1800" b="1" dirty="0"/>
              <a:t> Allow/</a:t>
            </a:r>
            <a:r>
              <a:rPr lang="en-GB" sz="1800" b="1" dirty="0" err="1"/>
              <a:t>Toestaan</a:t>
            </a:r>
            <a:r>
              <a:rPr lang="en-GB" sz="1800" b="1" dirty="0"/>
              <a:t> </a:t>
            </a:r>
            <a:r>
              <a:rPr lang="en-GB" sz="1800" dirty="0"/>
              <a:t>drop down options </a:t>
            </a:r>
            <a:r>
              <a:rPr lang="en-GB" sz="1800" i="1" dirty="0"/>
              <a:t>(Libre: </a:t>
            </a:r>
            <a:r>
              <a:rPr lang="en-GB" sz="1800" b="1" i="1" dirty="0"/>
              <a:t>Allow: Whole Numbers</a:t>
            </a:r>
            <a:r>
              <a:rPr lang="en-GB" sz="1800" i="1" dirty="0"/>
              <a:t> and then </a:t>
            </a:r>
            <a:r>
              <a:rPr lang="en-GB" sz="1800" b="1" i="1" dirty="0"/>
              <a:t>Data: valid range</a:t>
            </a:r>
            <a:r>
              <a:rPr lang="en-GB" sz="1800" i="1" dirty="0"/>
              <a:t>)</a:t>
            </a:r>
            <a:endParaRPr lang="en-GB" sz="1800" dirty="0"/>
          </a:p>
          <a:p>
            <a:pPr fontAlgn="base">
              <a:lnSpc>
                <a:spcPct val="100000"/>
              </a:lnSpc>
            </a:pPr>
            <a:r>
              <a:rPr lang="en-GB" sz="1800" b="1" dirty="0"/>
              <a:t>Minimum</a:t>
            </a:r>
            <a:r>
              <a:rPr lang="en-GB" sz="1800" dirty="0"/>
              <a:t> and </a:t>
            </a:r>
            <a:r>
              <a:rPr lang="en-GB" sz="1800" b="1" dirty="0"/>
              <a:t>Maximum </a:t>
            </a:r>
            <a:r>
              <a:rPr lang="en-GB" sz="1800" dirty="0"/>
              <a:t>boxes appear (fill in 1-30)</a:t>
            </a:r>
          </a:p>
          <a:p>
            <a:pPr fontAlgn="base">
              <a:lnSpc>
                <a:spcPct val="100000"/>
              </a:lnSpc>
            </a:pPr>
            <a:r>
              <a:rPr lang="en-GB" sz="1800" dirty="0"/>
              <a:t>Enter a message in the </a:t>
            </a:r>
            <a:r>
              <a:rPr lang="en-GB" sz="1800" b="1" dirty="0"/>
              <a:t>Input Message/</a:t>
            </a:r>
            <a:r>
              <a:rPr lang="en-GB" sz="1800" b="1" dirty="0" err="1"/>
              <a:t>Invoerbericht</a:t>
            </a:r>
            <a:r>
              <a:rPr lang="en-GB" sz="1800" dirty="0"/>
              <a:t> tab </a:t>
            </a:r>
            <a:r>
              <a:rPr lang="en-GB" sz="1800" i="1" dirty="0"/>
              <a:t>(Libre: </a:t>
            </a:r>
            <a:r>
              <a:rPr lang="en-GB" sz="1800" b="1" i="1" dirty="0"/>
              <a:t>Input Help</a:t>
            </a:r>
            <a:r>
              <a:rPr lang="en-GB" sz="1800" i="1" dirty="0"/>
              <a:t>)</a:t>
            </a:r>
            <a:endParaRPr lang="en-GB" sz="1800" dirty="0"/>
          </a:p>
          <a:p>
            <a:pPr>
              <a:lnSpc>
                <a:spcPct val="100000"/>
              </a:lnSpc>
            </a:pPr>
            <a:r>
              <a:rPr lang="en-GB" sz="1800" dirty="0"/>
              <a:t>(You can change the error/warning in the </a:t>
            </a:r>
            <a:r>
              <a:rPr lang="en-GB" sz="1800" b="1" dirty="0"/>
              <a:t>Style/Stijl</a:t>
            </a:r>
            <a:r>
              <a:rPr lang="en-GB" sz="1800" dirty="0"/>
              <a:t> option on the </a:t>
            </a:r>
            <a:r>
              <a:rPr lang="en-GB" sz="1800" b="1" dirty="0"/>
              <a:t>Error Alert/</a:t>
            </a:r>
            <a:r>
              <a:rPr lang="en-GB" sz="1800" b="1" dirty="0" err="1"/>
              <a:t>Foutmelding</a:t>
            </a:r>
            <a:r>
              <a:rPr lang="en-GB" sz="1800" b="1" dirty="0"/>
              <a:t> </a:t>
            </a:r>
            <a:r>
              <a:rPr lang="en-GB" sz="1800" dirty="0"/>
              <a:t>tab.)</a:t>
            </a:r>
            <a:endParaRPr lang="en-NL" sz="1800" dirty="0"/>
          </a:p>
        </p:txBody>
      </p:sp>
      <p:sp>
        <p:nvSpPr>
          <p:cNvPr id="5" name="TextBox 4">
            <a:extLst>
              <a:ext uri="{FF2B5EF4-FFF2-40B4-BE49-F238E27FC236}">
                <a16:creationId xmlns:a16="http://schemas.microsoft.com/office/drawing/2014/main" id="{A8AADA86-9148-2643-8ECA-316251984F45}"/>
              </a:ext>
            </a:extLst>
          </p:cNvPr>
          <p:cNvSpPr txBox="1"/>
          <p:nvPr/>
        </p:nvSpPr>
        <p:spPr>
          <a:xfrm>
            <a:off x="520700" y="5605164"/>
            <a:ext cx="4572000" cy="369332"/>
          </a:xfrm>
          <a:prstGeom prst="rect">
            <a:avLst/>
          </a:prstGeom>
          <a:noFill/>
        </p:spPr>
        <p:txBody>
          <a:bodyPr wrap="square">
            <a:spAutoFit/>
          </a:bodyPr>
          <a:lstStyle/>
          <a:p>
            <a:r>
              <a:rPr lang="en-GB" sz="1800" b="0" i="0" u="sng" strike="noStrike" dirty="0">
                <a:solidFill>
                  <a:srgbClr val="CCDBFF"/>
                </a:solidFill>
                <a:effectLst/>
                <a:hlinkClick r:id="rId2"/>
              </a:rPr>
              <a:t>Follow along with screenshots</a:t>
            </a:r>
            <a:endParaRPr lang="en-NL" dirty="0"/>
          </a:p>
        </p:txBody>
      </p:sp>
    </p:spTree>
    <p:extLst>
      <p:ext uri="{BB962C8B-B14F-4D97-AF65-F5344CB8AC3E}">
        <p14:creationId xmlns:p14="http://schemas.microsoft.com/office/powerpoint/2010/main" val="3011366796"/>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749F-6948-EF49-B3CD-786F3D2265B0}"/>
              </a:ext>
            </a:extLst>
          </p:cNvPr>
          <p:cNvSpPr>
            <a:spLocks noGrp="1"/>
          </p:cNvSpPr>
          <p:nvPr>
            <p:ph type="title"/>
          </p:nvPr>
        </p:nvSpPr>
        <p:spPr/>
        <p:txBody>
          <a:bodyPr/>
          <a:lstStyle/>
          <a:p>
            <a:r>
              <a:rPr lang="nl-NL" dirty="0"/>
              <a:t>Tips</a:t>
            </a:r>
            <a:endParaRPr lang="en-NL" dirty="0"/>
          </a:p>
        </p:txBody>
      </p:sp>
      <p:sp>
        <p:nvSpPr>
          <p:cNvPr id="3" name="Vertical Text Placeholder 2">
            <a:extLst>
              <a:ext uri="{FF2B5EF4-FFF2-40B4-BE49-F238E27FC236}">
                <a16:creationId xmlns:a16="http://schemas.microsoft.com/office/drawing/2014/main" id="{376D1CC2-5D9F-ED40-9D83-3BE43FEF2C01}"/>
              </a:ext>
            </a:extLst>
          </p:cNvPr>
          <p:cNvSpPr>
            <a:spLocks noGrp="1"/>
          </p:cNvSpPr>
          <p:nvPr>
            <p:ph type="body" orient="vert" idx="1"/>
          </p:nvPr>
        </p:nvSpPr>
        <p:spPr/>
        <p:txBody>
          <a:bodyPr>
            <a:normAutofit/>
          </a:bodyPr>
          <a:lstStyle/>
          <a:p>
            <a:pPr>
              <a:lnSpc>
                <a:spcPct val="100000"/>
              </a:lnSpc>
            </a:pPr>
            <a:r>
              <a:rPr lang="en-GB" sz="1800" dirty="0"/>
              <a:t>Data validation rules are not applied retroactively (to data already in cells)</a:t>
            </a:r>
          </a:p>
          <a:p>
            <a:pPr>
              <a:lnSpc>
                <a:spcPct val="100000"/>
              </a:lnSpc>
            </a:pPr>
            <a:r>
              <a:rPr lang="en-GB" sz="1800" dirty="0"/>
              <a:t>Existing data will not be flagged with a warning</a:t>
            </a:r>
          </a:p>
          <a:p>
            <a:pPr>
              <a:lnSpc>
                <a:spcPct val="100000"/>
              </a:lnSpc>
            </a:pPr>
            <a:r>
              <a:rPr lang="en-GB" sz="1800" dirty="0"/>
              <a:t>In some versions of Excel, you can click in the Data tab on </a:t>
            </a:r>
            <a:r>
              <a:rPr lang="en-GB" sz="1800" b="1" dirty="0"/>
              <a:t>Data Validation/</a:t>
            </a:r>
            <a:r>
              <a:rPr lang="en-GB" sz="1800" b="1" dirty="0" err="1"/>
              <a:t>Gegevensvalidatie</a:t>
            </a:r>
            <a:r>
              <a:rPr lang="en-GB" sz="1800" dirty="0"/>
              <a:t> and then “</a:t>
            </a:r>
            <a:r>
              <a:rPr lang="en-GB" sz="1800" b="1" dirty="0"/>
              <a:t>Circle invalid data/</a:t>
            </a:r>
            <a:r>
              <a:rPr lang="en-GB" sz="1800" b="1" dirty="0" err="1"/>
              <a:t>Ongeldige</a:t>
            </a:r>
            <a:r>
              <a:rPr lang="en-GB" sz="1800" b="1" dirty="0"/>
              <a:t> </a:t>
            </a:r>
            <a:r>
              <a:rPr lang="en-GB" sz="1800" b="1" dirty="0" err="1"/>
              <a:t>gegevens</a:t>
            </a:r>
            <a:r>
              <a:rPr lang="en-GB" sz="1800" b="1" dirty="0"/>
              <a:t> </a:t>
            </a:r>
            <a:r>
              <a:rPr lang="en-GB" sz="1800" b="1" dirty="0" err="1"/>
              <a:t>omcircelen</a:t>
            </a:r>
            <a:r>
              <a:rPr lang="en-GB" sz="1800" dirty="0"/>
              <a:t>”. This will put red circles around invalid data entries.</a:t>
            </a:r>
          </a:p>
          <a:p>
            <a:pPr>
              <a:lnSpc>
                <a:spcPct val="100000"/>
              </a:lnSpc>
            </a:pPr>
            <a:r>
              <a:rPr lang="en-GB" sz="1800" dirty="0"/>
              <a:t>Set up data validation rules for each column when you set up your spreadsheet (before data collection)</a:t>
            </a:r>
            <a:br>
              <a:rPr lang="en-GB" sz="1800" dirty="0"/>
            </a:br>
            <a:endParaRPr lang="en-NL" sz="1800" dirty="0"/>
          </a:p>
        </p:txBody>
      </p:sp>
    </p:spTree>
    <p:extLst>
      <p:ext uri="{BB962C8B-B14F-4D97-AF65-F5344CB8AC3E}">
        <p14:creationId xmlns:p14="http://schemas.microsoft.com/office/powerpoint/2010/main" val="996066478"/>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2587-576C-2B40-A5BB-0F8CC424FDE8}"/>
              </a:ext>
            </a:extLst>
          </p:cNvPr>
          <p:cNvSpPr>
            <a:spLocks noGrp="1"/>
          </p:cNvSpPr>
          <p:nvPr>
            <p:ph type="title"/>
          </p:nvPr>
        </p:nvSpPr>
        <p:spPr/>
        <p:txBody>
          <a:bodyPr/>
          <a:lstStyle/>
          <a:p>
            <a:r>
              <a:rPr lang="en-NL" dirty="0"/>
              <a:t>Restricting data to entries from a list</a:t>
            </a:r>
          </a:p>
        </p:txBody>
      </p:sp>
      <p:sp>
        <p:nvSpPr>
          <p:cNvPr id="3" name="Vertical Text Placeholder 2">
            <a:extLst>
              <a:ext uri="{FF2B5EF4-FFF2-40B4-BE49-F238E27FC236}">
                <a16:creationId xmlns:a16="http://schemas.microsoft.com/office/drawing/2014/main" id="{5C16EE8A-2D39-3E48-9370-B807FCFE6EAB}"/>
              </a:ext>
            </a:extLst>
          </p:cNvPr>
          <p:cNvSpPr>
            <a:spLocks noGrp="1"/>
          </p:cNvSpPr>
          <p:nvPr>
            <p:ph type="body" orient="vert" idx="1"/>
          </p:nvPr>
        </p:nvSpPr>
        <p:spPr/>
        <p:txBody>
          <a:bodyPr>
            <a:normAutofit/>
          </a:bodyPr>
          <a:lstStyle/>
          <a:p>
            <a:pPr fontAlgn="base">
              <a:lnSpc>
                <a:spcPct val="100000"/>
              </a:lnSpc>
            </a:pPr>
            <a:r>
              <a:rPr lang="en-GB" sz="1800" dirty="0"/>
              <a:t>Select the </a:t>
            </a:r>
            <a:r>
              <a:rPr lang="en-GB" sz="1800" b="1" dirty="0" err="1"/>
              <a:t>respondent_wall_type</a:t>
            </a:r>
            <a:r>
              <a:rPr lang="en-GB" sz="1800" dirty="0"/>
              <a:t> column</a:t>
            </a:r>
          </a:p>
          <a:p>
            <a:pPr fontAlgn="base">
              <a:lnSpc>
                <a:spcPct val="100000"/>
              </a:lnSpc>
            </a:pPr>
            <a:r>
              <a:rPr lang="en-GB" sz="1800" dirty="0"/>
              <a:t>In </a:t>
            </a:r>
            <a:r>
              <a:rPr lang="en-GB" sz="1800" b="1" dirty="0"/>
              <a:t>Data tab</a:t>
            </a:r>
            <a:r>
              <a:rPr lang="en-GB" sz="1800" dirty="0"/>
              <a:t> select </a:t>
            </a:r>
            <a:r>
              <a:rPr lang="en-GB" sz="1800" b="1" dirty="0"/>
              <a:t>Data Tools </a:t>
            </a:r>
            <a:r>
              <a:rPr lang="en-GB" sz="1800" dirty="0"/>
              <a:t>and then </a:t>
            </a:r>
            <a:r>
              <a:rPr lang="en-GB" sz="1800" b="1" dirty="0"/>
              <a:t>Data Validation</a:t>
            </a:r>
            <a:r>
              <a:rPr lang="en-GB" sz="1800" dirty="0"/>
              <a:t>/</a:t>
            </a:r>
            <a:r>
              <a:rPr lang="en-GB" sz="1800" b="1" dirty="0" err="1"/>
              <a:t>Gegevensvalidatie</a:t>
            </a:r>
            <a:r>
              <a:rPr lang="en-GB" sz="1800" b="1" dirty="0"/>
              <a:t> </a:t>
            </a:r>
            <a:r>
              <a:rPr lang="en-GB" sz="1800" i="1" dirty="0"/>
              <a:t>(Libre: </a:t>
            </a:r>
            <a:r>
              <a:rPr lang="en-GB" sz="1800" b="1" i="1" dirty="0"/>
              <a:t>Data menu, </a:t>
            </a:r>
            <a:r>
              <a:rPr lang="en-GB" sz="1800" i="1" dirty="0"/>
              <a:t>select </a:t>
            </a:r>
            <a:r>
              <a:rPr lang="en-GB" sz="1800" b="1" i="1" dirty="0"/>
              <a:t>Validity...</a:t>
            </a:r>
            <a:r>
              <a:rPr lang="en-GB" sz="1800" i="1" dirty="0"/>
              <a:t> )</a:t>
            </a:r>
            <a:endParaRPr lang="en-GB" sz="1800" dirty="0"/>
          </a:p>
          <a:p>
            <a:pPr fontAlgn="base">
              <a:lnSpc>
                <a:spcPct val="100000"/>
              </a:lnSpc>
            </a:pPr>
            <a:r>
              <a:rPr lang="en-GB" sz="1800" dirty="0"/>
              <a:t>Select</a:t>
            </a:r>
            <a:r>
              <a:rPr lang="en-GB" sz="1800" b="1" dirty="0"/>
              <a:t> List/</a:t>
            </a:r>
            <a:r>
              <a:rPr lang="en-GB" sz="1800" b="1" dirty="0" err="1"/>
              <a:t>Lijst</a:t>
            </a:r>
            <a:r>
              <a:rPr lang="en-GB" sz="1800" dirty="0"/>
              <a:t> from the </a:t>
            </a:r>
            <a:r>
              <a:rPr lang="en-GB" sz="1800" b="1" dirty="0"/>
              <a:t>Allow/</a:t>
            </a:r>
            <a:r>
              <a:rPr lang="en-GB" sz="1800" b="1" dirty="0" err="1"/>
              <a:t>Toestaan</a:t>
            </a:r>
            <a:r>
              <a:rPr lang="en-GB" sz="1800" dirty="0"/>
              <a:t> drop-down menu </a:t>
            </a:r>
            <a:r>
              <a:rPr lang="en-GB" sz="1800" i="1" dirty="0"/>
              <a:t>(Libre: choose the </a:t>
            </a:r>
            <a:r>
              <a:rPr lang="en-GB" sz="1800" b="1" i="1" dirty="0"/>
              <a:t>List</a:t>
            </a:r>
            <a:r>
              <a:rPr lang="en-GB" sz="1800" i="1" dirty="0"/>
              <a:t> option), </a:t>
            </a:r>
            <a:r>
              <a:rPr lang="en-GB" sz="1800" dirty="0"/>
              <a:t>to pop up a </a:t>
            </a:r>
            <a:r>
              <a:rPr lang="en-GB" sz="1800" b="1" dirty="0"/>
              <a:t>Source/</a:t>
            </a:r>
            <a:r>
              <a:rPr lang="en-GB" sz="1800" b="1" dirty="0" err="1"/>
              <a:t>Bron</a:t>
            </a:r>
            <a:r>
              <a:rPr lang="en-GB" sz="1800" dirty="0"/>
              <a:t> box</a:t>
            </a:r>
          </a:p>
          <a:p>
            <a:pPr fontAlgn="base">
              <a:lnSpc>
                <a:spcPct val="100000"/>
              </a:lnSpc>
            </a:pPr>
            <a:r>
              <a:rPr lang="en-GB" sz="1800" dirty="0"/>
              <a:t>Type a list of all the values that you want to be accepted in this column, separated by a comma</a:t>
            </a:r>
          </a:p>
          <a:p>
            <a:pPr lvl="1" fontAlgn="base">
              <a:lnSpc>
                <a:spcPct val="100000"/>
              </a:lnSpc>
            </a:pPr>
            <a:r>
              <a:rPr lang="en-GB" sz="1600" dirty="0"/>
              <a:t>grass, </a:t>
            </a:r>
            <a:r>
              <a:rPr lang="en-GB" sz="1600" dirty="0" err="1"/>
              <a:t>muddaub</a:t>
            </a:r>
            <a:r>
              <a:rPr lang="en-GB" sz="1600" dirty="0"/>
              <a:t>, </a:t>
            </a:r>
            <a:r>
              <a:rPr lang="en-GB" sz="1600" dirty="0" err="1"/>
              <a:t>burntbricks</a:t>
            </a:r>
            <a:r>
              <a:rPr lang="en-GB" sz="1600" dirty="0"/>
              <a:t>, </a:t>
            </a:r>
            <a:r>
              <a:rPr lang="en-GB" sz="1600" dirty="0" err="1"/>
              <a:t>sunbricks</a:t>
            </a:r>
            <a:r>
              <a:rPr lang="en-GB" sz="1600" dirty="0"/>
              <a:t>, cement</a:t>
            </a:r>
          </a:p>
          <a:p>
            <a:pPr>
              <a:lnSpc>
                <a:spcPct val="100000"/>
              </a:lnSpc>
            </a:pPr>
            <a:r>
              <a:rPr lang="en-GB" sz="1800" i="1" dirty="0"/>
              <a:t>Libre: enter the words on </a:t>
            </a:r>
            <a:r>
              <a:rPr lang="en-GB" sz="1800" i="1" dirty="0" err="1"/>
              <a:t>seperate</a:t>
            </a:r>
            <a:r>
              <a:rPr lang="en-GB" sz="1800" i="1" dirty="0"/>
              <a:t> lines</a:t>
            </a:r>
            <a:endParaRPr lang="en-GB" dirty="0"/>
          </a:p>
          <a:p>
            <a:pPr>
              <a:lnSpc>
                <a:spcPct val="100000"/>
              </a:lnSpc>
            </a:pPr>
            <a:r>
              <a:rPr lang="en-GB" sz="1800" dirty="0"/>
              <a:t>Excel: create a meaningful input message, then click </a:t>
            </a:r>
            <a:r>
              <a:rPr lang="en-GB" sz="1800" b="1" dirty="0"/>
              <a:t>OK</a:t>
            </a:r>
            <a:endParaRPr lang="en-NL" sz="1800" dirty="0"/>
          </a:p>
        </p:txBody>
      </p:sp>
      <p:sp>
        <p:nvSpPr>
          <p:cNvPr id="5" name="TextBox 4">
            <a:extLst>
              <a:ext uri="{FF2B5EF4-FFF2-40B4-BE49-F238E27FC236}">
                <a16:creationId xmlns:a16="http://schemas.microsoft.com/office/drawing/2014/main" id="{7397EA63-5470-BF46-B67B-E667AECFE67C}"/>
              </a:ext>
            </a:extLst>
          </p:cNvPr>
          <p:cNvSpPr txBox="1"/>
          <p:nvPr/>
        </p:nvSpPr>
        <p:spPr>
          <a:xfrm>
            <a:off x="404665" y="5864006"/>
            <a:ext cx="4572000" cy="369332"/>
          </a:xfrm>
          <a:prstGeom prst="rect">
            <a:avLst/>
          </a:prstGeom>
          <a:noFill/>
        </p:spPr>
        <p:txBody>
          <a:bodyPr wrap="square">
            <a:spAutoFit/>
          </a:bodyPr>
          <a:lstStyle/>
          <a:p>
            <a:pPr algn="l" rtl="0" fontAlgn="base">
              <a:spcBef>
                <a:spcPts val="0"/>
              </a:spcBef>
              <a:spcAft>
                <a:spcPts val="800"/>
              </a:spcAft>
            </a:pPr>
            <a:r>
              <a:rPr lang="en-GB" sz="1800" b="0" i="0" u="sng" strike="noStrike" dirty="0">
                <a:solidFill>
                  <a:srgbClr val="CCDBFF"/>
                </a:solidFill>
                <a:effectLst/>
                <a:hlinkClick r:id="rId2"/>
              </a:rPr>
              <a:t>Follow along with screenshots</a:t>
            </a:r>
            <a:endParaRPr lang="en-GB" sz="1800" b="0" i="0" u="none" strike="noStrike" dirty="0">
              <a:solidFill>
                <a:srgbClr val="C6C8D6"/>
              </a:solidFill>
              <a:effectLst/>
            </a:endParaRPr>
          </a:p>
        </p:txBody>
      </p:sp>
    </p:spTree>
    <p:extLst>
      <p:ext uri="{BB962C8B-B14F-4D97-AF65-F5344CB8AC3E}">
        <p14:creationId xmlns:p14="http://schemas.microsoft.com/office/powerpoint/2010/main" val="124821586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675C-5B2B-BB48-84E9-8B7C6F56F169}"/>
              </a:ext>
            </a:extLst>
          </p:cNvPr>
          <p:cNvSpPr>
            <a:spLocks noGrp="1"/>
          </p:cNvSpPr>
          <p:nvPr>
            <p:ph type="title"/>
          </p:nvPr>
        </p:nvSpPr>
        <p:spPr/>
        <p:txBody>
          <a:bodyPr/>
          <a:lstStyle/>
          <a:p>
            <a:r>
              <a:rPr lang="en-NL" dirty="0"/>
              <a:t>Data validation: lists</a:t>
            </a:r>
          </a:p>
        </p:txBody>
      </p:sp>
      <p:sp>
        <p:nvSpPr>
          <p:cNvPr id="3" name="Vertical Text Placeholder 2">
            <a:extLst>
              <a:ext uri="{FF2B5EF4-FFF2-40B4-BE49-F238E27FC236}">
                <a16:creationId xmlns:a16="http://schemas.microsoft.com/office/drawing/2014/main" id="{E9C260F6-959E-9145-925B-6C30F3E54EC6}"/>
              </a:ext>
            </a:extLst>
          </p:cNvPr>
          <p:cNvSpPr>
            <a:spLocks noGrp="1"/>
          </p:cNvSpPr>
          <p:nvPr>
            <p:ph type="body" orient="vert" idx="1"/>
          </p:nvPr>
        </p:nvSpPr>
        <p:spPr/>
        <p:txBody>
          <a:bodyPr>
            <a:normAutofit/>
          </a:bodyPr>
          <a:lstStyle/>
          <a:p>
            <a:pPr>
              <a:lnSpc>
                <a:spcPct val="100000"/>
              </a:lnSpc>
            </a:pPr>
            <a:r>
              <a:rPr lang="en-GB" sz="1800" dirty="0"/>
              <a:t>Typing a list of values where only a few possible values exist (like “grass, </a:t>
            </a:r>
            <a:r>
              <a:rPr lang="en-GB" sz="1800" dirty="0" err="1"/>
              <a:t>muddaub</a:t>
            </a:r>
            <a:r>
              <a:rPr lang="en-GB" sz="1800" dirty="0"/>
              <a:t>, </a:t>
            </a:r>
            <a:r>
              <a:rPr lang="en-GB" sz="1800" dirty="0" err="1"/>
              <a:t>burntbricks</a:t>
            </a:r>
            <a:r>
              <a:rPr lang="en-GB" sz="1800" dirty="0"/>
              <a:t>, </a:t>
            </a:r>
            <a:r>
              <a:rPr lang="en-GB" sz="1800" dirty="0" err="1"/>
              <a:t>sunbricks</a:t>
            </a:r>
            <a:r>
              <a:rPr lang="en-GB" sz="1800" dirty="0"/>
              <a:t>, cement”) </a:t>
            </a:r>
          </a:p>
          <a:p>
            <a:pPr marL="0" indent="0">
              <a:lnSpc>
                <a:spcPct val="100000"/>
              </a:lnSpc>
              <a:buNone/>
            </a:pPr>
            <a:r>
              <a:rPr lang="en-GB" sz="1600" i="1" dirty="0"/>
              <a:t>OR</a:t>
            </a:r>
          </a:p>
          <a:p>
            <a:pPr>
              <a:lnSpc>
                <a:spcPct val="100000"/>
              </a:lnSpc>
            </a:pPr>
            <a:r>
              <a:rPr lang="en-GB" sz="1800" dirty="0"/>
              <a:t>create it as a small table (in a separate tab of the workbook). give the table a name and reference the table name as the source of acceptable inputs.</a:t>
            </a:r>
          </a:p>
          <a:p>
            <a:pPr>
              <a:lnSpc>
                <a:spcPct val="100000"/>
              </a:lnSpc>
            </a:pPr>
            <a:r>
              <a:rPr lang="en-GB" sz="1800" dirty="0"/>
              <a:t>-&gt; makes the data entry process more flexible. If you add or remove contents from the table, these are immediately reflected in any new cell entries based on this source. You can also have different cells refer to the same table of acceptable inputs.</a:t>
            </a:r>
          </a:p>
        </p:txBody>
      </p:sp>
    </p:spTree>
    <p:extLst>
      <p:ext uri="{BB962C8B-B14F-4D97-AF65-F5344CB8AC3E}">
        <p14:creationId xmlns:p14="http://schemas.microsoft.com/office/powerpoint/2010/main" val="2227134441"/>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61EEB9-4385-944E-85CB-88673BBE537D}"/>
              </a:ext>
            </a:extLst>
          </p:cNvPr>
          <p:cNvSpPr>
            <a:spLocks noGrp="1"/>
          </p:cNvSpPr>
          <p:nvPr>
            <p:ph type="title"/>
          </p:nvPr>
        </p:nvSpPr>
        <p:spPr/>
        <p:txBody>
          <a:bodyPr/>
          <a:lstStyle/>
          <a:p>
            <a:r>
              <a:rPr lang="en-NL" dirty="0"/>
              <a:t>Lesson outline</a:t>
            </a:r>
          </a:p>
        </p:txBody>
      </p:sp>
      <p:sp>
        <p:nvSpPr>
          <p:cNvPr id="6" name="Vertical Text Placeholder 5">
            <a:extLst>
              <a:ext uri="{FF2B5EF4-FFF2-40B4-BE49-F238E27FC236}">
                <a16:creationId xmlns:a16="http://schemas.microsoft.com/office/drawing/2014/main" id="{E8A3665E-35B3-D942-A852-521196D0C750}"/>
              </a:ext>
            </a:extLst>
          </p:cNvPr>
          <p:cNvSpPr>
            <a:spLocks noGrp="1"/>
          </p:cNvSpPr>
          <p:nvPr>
            <p:ph type="body" orient="vert" idx="1"/>
          </p:nvPr>
        </p:nvSpPr>
        <p:spPr/>
        <p:txBody>
          <a:bodyPr>
            <a:normAutofit/>
          </a:bodyPr>
          <a:lstStyle/>
          <a:p>
            <a:r>
              <a:rPr lang="en-NL" sz="1800" dirty="0"/>
              <a:t>Good data entry practices</a:t>
            </a:r>
          </a:p>
          <a:p>
            <a:r>
              <a:rPr lang="en-NL" sz="1800" dirty="0"/>
              <a:t>Formatting data tables in spreadsheets</a:t>
            </a:r>
          </a:p>
          <a:p>
            <a:r>
              <a:rPr lang="en-NL" sz="1800" dirty="0"/>
              <a:t>How to avoid common formatting mistakes</a:t>
            </a:r>
          </a:p>
          <a:p>
            <a:r>
              <a:rPr lang="en-NL" sz="1800" dirty="0"/>
              <a:t>Recognizing and reformatting dates in spreadsheets</a:t>
            </a:r>
          </a:p>
          <a:p>
            <a:r>
              <a:rPr lang="en-NL" sz="1800" dirty="0"/>
              <a:t>Basic quality control and data manipulation in spreadsheets</a:t>
            </a:r>
          </a:p>
          <a:p>
            <a:r>
              <a:rPr lang="en-NL" sz="1800" dirty="0"/>
              <a:t>Importing and exporting data from speadsheets</a:t>
            </a:r>
          </a:p>
        </p:txBody>
      </p:sp>
      <p:sp>
        <p:nvSpPr>
          <p:cNvPr id="8" name="TextBox 7">
            <a:extLst>
              <a:ext uri="{FF2B5EF4-FFF2-40B4-BE49-F238E27FC236}">
                <a16:creationId xmlns:a16="http://schemas.microsoft.com/office/drawing/2014/main" id="{9F8E9C06-4FBE-944B-9298-9884F1C9119E}"/>
              </a:ext>
            </a:extLst>
          </p:cNvPr>
          <p:cNvSpPr txBox="1"/>
          <p:nvPr/>
        </p:nvSpPr>
        <p:spPr>
          <a:xfrm>
            <a:off x="596900" y="5402341"/>
            <a:ext cx="6286500" cy="369332"/>
          </a:xfrm>
          <a:prstGeom prst="rect">
            <a:avLst/>
          </a:prstGeom>
          <a:noFill/>
        </p:spPr>
        <p:txBody>
          <a:bodyPr wrap="square">
            <a:spAutoFit/>
          </a:bodyPr>
          <a:lstStyle/>
          <a:p>
            <a:r>
              <a:rPr lang="en-NL" dirty="0">
                <a:hlinkClick r:id="rId2"/>
              </a:rPr>
              <a:t>https://datacarpentry.org/spreadsheets-socialsci/</a:t>
            </a:r>
            <a:endParaRPr lang="en-NL" dirty="0"/>
          </a:p>
        </p:txBody>
      </p:sp>
    </p:spTree>
    <p:extLst>
      <p:ext uri="{BB962C8B-B14F-4D97-AF65-F5344CB8AC3E}">
        <p14:creationId xmlns:p14="http://schemas.microsoft.com/office/powerpoint/2010/main" val="476392038"/>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EECE-EDC2-0F42-91EE-490F6705ABBD}"/>
              </a:ext>
            </a:extLst>
          </p:cNvPr>
          <p:cNvSpPr>
            <a:spLocks noGrp="1"/>
          </p:cNvSpPr>
          <p:nvPr>
            <p:ph type="title"/>
          </p:nvPr>
        </p:nvSpPr>
        <p:spPr/>
        <p:txBody>
          <a:bodyPr/>
          <a:lstStyle/>
          <a:p>
            <a:r>
              <a:rPr lang="en-NL" dirty="0"/>
              <a:t>Exporting data in an open format</a:t>
            </a:r>
          </a:p>
        </p:txBody>
      </p:sp>
      <p:sp>
        <p:nvSpPr>
          <p:cNvPr id="3" name="Vertical Text Placeholder 2">
            <a:extLst>
              <a:ext uri="{FF2B5EF4-FFF2-40B4-BE49-F238E27FC236}">
                <a16:creationId xmlns:a16="http://schemas.microsoft.com/office/drawing/2014/main" id="{27952AB4-5CA0-284E-BEB8-24F6FEFC114E}"/>
              </a:ext>
            </a:extLst>
          </p:cNvPr>
          <p:cNvSpPr>
            <a:spLocks noGrp="1"/>
          </p:cNvSpPr>
          <p:nvPr>
            <p:ph type="body" orient="vert" idx="1"/>
          </p:nvPr>
        </p:nvSpPr>
        <p:spPr/>
        <p:txBody>
          <a:bodyPr>
            <a:normAutofit/>
          </a:bodyPr>
          <a:lstStyle/>
          <a:p>
            <a:pPr marL="0" indent="0">
              <a:lnSpc>
                <a:spcPct val="100000"/>
              </a:lnSpc>
              <a:buNone/>
            </a:pPr>
            <a:r>
              <a:rPr lang="en-GB" sz="1800" b="1" dirty="0"/>
              <a:t>Comma Separated Value files (.csv) </a:t>
            </a:r>
            <a:r>
              <a:rPr lang="en-GB" sz="1800" dirty="0"/>
              <a:t>are plain text files where the columns are separated by commas </a:t>
            </a:r>
          </a:p>
          <a:p>
            <a:pPr marL="0" indent="0">
              <a:lnSpc>
                <a:spcPct val="100000"/>
              </a:lnSpc>
              <a:buNone/>
            </a:pPr>
            <a:endParaRPr lang="en-GB" sz="1800" dirty="0"/>
          </a:p>
          <a:p>
            <a:pPr>
              <a:lnSpc>
                <a:spcPct val="100000"/>
              </a:lnSpc>
            </a:pPr>
            <a:r>
              <a:rPr lang="en-NL" sz="1800" b="1" dirty="0"/>
              <a:t>Accessible:</a:t>
            </a:r>
            <a:r>
              <a:rPr lang="en-NL" sz="1800" dirty="0"/>
              <a:t> </a:t>
            </a:r>
            <a:r>
              <a:rPr lang="en-GB" sz="1800" dirty="0"/>
              <a:t>Useable by multiple types of software that are freely available (Microsoft requires a paid license)</a:t>
            </a:r>
          </a:p>
          <a:p>
            <a:pPr>
              <a:lnSpc>
                <a:spcPct val="100000"/>
              </a:lnSpc>
            </a:pPr>
            <a:r>
              <a:rPr lang="en-GB" sz="1800" b="1" dirty="0"/>
              <a:t>Life expectancy:</a:t>
            </a:r>
            <a:r>
              <a:rPr lang="en-GB" sz="1800" dirty="0"/>
              <a:t> Open formats are more suitable for long term preservation because they don’t rely on a single software product</a:t>
            </a:r>
          </a:p>
          <a:p>
            <a:pPr>
              <a:lnSpc>
                <a:spcPct val="100000"/>
              </a:lnSpc>
            </a:pPr>
            <a:r>
              <a:rPr lang="en-GB" sz="1800" b="1" dirty="0"/>
              <a:t>Publishing:</a:t>
            </a:r>
            <a:r>
              <a:rPr lang="en-GB" sz="1800" dirty="0"/>
              <a:t> Data repositories, journals and funding agencies may have requirements for open formats</a:t>
            </a:r>
          </a:p>
          <a:p>
            <a:pPr>
              <a:lnSpc>
                <a:spcPct val="100000"/>
              </a:lnSpc>
            </a:pPr>
            <a:r>
              <a:rPr lang="en-GB" sz="1800" b="1" dirty="0"/>
              <a:t>Universal format:</a:t>
            </a:r>
            <a:r>
              <a:rPr lang="en-GB" sz="1800" dirty="0"/>
              <a:t> Interoperable format that produces the same results when it is imported by various software, including plain text editors (Notepad) and R! </a:t>
            </a:r>
            <a:br>
              <a:rPr lang="en-GB" sz="1800" dirty="0"/>
            </a:br>
            <a:br>
              <a:rPr lang="en-GB" sz="1800" dirty="0"/>
            </a:br>
            <a:endParaRPr lang="en-NL" sz="1800" dirty="0"/>
          </a:p>
        </p:txBody>
      </p:sp>
    </p:spTree>
    <p:extLst>
      <p:ext uri="{BB962C8B-B14F-4D97-AF65-F5344CB8AC3E}">
        <p14:creationId xmlns:p14="http://schemas.microsoft.com/office/powerpoint/2010/main" val="997592196"/>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0788-62B8-A943-8123-9F6721E0FD85}"/>
              </a:ext>
            </a:extLst>
          </p:cNvPr>
          <p:cNvSpPr>
            <a:spLocks noGrp="1"/>
          </p:cNvSpPr>
          <p:nvPr>
            <p:ph type="title"/>
          </p:nvPr>
        </p:nvSpPr>
        <p:spPr/>
        <p:txBody>
          <a:bodyPr/>
          <a:lstStyle/>
          <a:p>
            <a:r>
              <a:rPr lang="en-NL" dirty="0"/>
              <a:t>Exporting from Excel to .csv</a:t>
            </a:r>
          </a:p>
        </p:txBody>
      </p:sp>
      <p:sp>
        <p:nvSpPr>
          <p:cNvPr id="3" name="Vertical Text Placeholder 2">
            <a:extLst>
              <a:ext uri="{FF2B5EF4-FFF2-40B4-BE49-F238E27FC236}">
                <a16:creationId xmlns:a16="http://schemas.microsoft.com/office/drawing/2014/main" id="{8A0EB57D-CC02-6941-A33E-C02C11B303D6}"/>
              </a:ext>
            </a:extLst>
          </p:cNvPr>
          <p:cNvSpPr>
            <a:spLocks noGrp="1"/>
          </p:cNvSpPr>
          <p:nvPr>
            <p:ph type="body" orient="vert" idx="1"/>
          </p:nvPr>
        </p:nvSpPr>
        <p:spPr/>
        <p:txBody>
          <a:bodyPr>
            <a:normAutofit/>
          </a:bodyPr>
          <a:lstStyle/>
          <a:p>
            <a:pPr fontAlgn="base">
              <a:lnSpc>
                <a:spcPct val="100000"/>
              </a:lnSpc>
            </a:pPr>
            <a:r>
              <a:rPr lang="en-GB" sz="1800" dirty="0"/>
              <a:t>From the top menu select </a:t>
            </a:r>
            <a:r>
              <a:rPr lang="en-GB" sz="1800" b="1" dirty="0"/>
              <a:t>File</a:t>
            </a:r>
            <a:r>
              <a:rPr lang="en-GB" sz="1800" dirty="0"/>
              <a:t> and </a:t>
            </a:r>
            <a:r>
              <a:rPr lang="en-GB" sz="1800" b="1" dirty="0"/>
              <a:t>Save as</a:t>
            </a:r>
            <a:r>
              <a:rPr lang="en-GB" sz="1800" dirty="0"/>
              <a:t>.</a:t>
            </a:r>
          </a:p>
          <a:p>
            <a:pPr fontAlgn="base">
              <a:lnSpc>
                <a:spcPct val="100000"/>
              </a:lnSpc>
            </a:pPr>
            <a:r>
              <a:rPr lang="en-GB" sz="1800" dirty="0"/>
              <a:t>In the </a:t>
            </a:r>
            <a:r>
              <a:rPr lang="en-GB" sz="1800" b="1" dirty="0"/>
              <a:t>Format field</a:t>
            </a:r>
            <a:r>
              <a:rPr lang="en-GB" sz="1800" dirty="0"/>
              <a:t>, from the list, select Comma Separated Values (*.csv).</a:t>
            </a:r>
          </a:p>
          <a:p>
            <a:pPr>
              <a:lnSpc>
                <a:spcPct val="100000"/>
              </a:lnSpc>
            </a:pPr>
            <a:r>
              <a:rPr lang="en-GB" sz="1800" dirty="0"/>
              <a:t>Double check the file name and the location where you want to save it and hit </a:t>
            </a:r>
            <a:r>
              <a:rPr lang="en-GB" sz="1800" b="1" dirty="0"/>
              <a:t>Save</a:t>
            </a:r>
            <a:r>
              <a:rPr lang="en-GB" sz="1800" dirty="0"/>
              <a:t>.</a:t>
            </a:r>
          </a:p>
          <a:p>
            <a:pPr>
              <a:lnSpc>
                <a:spcPct val="100000"/>
              </a:lnSpc>
            </a:pPr>
            <a:endParaRPr lang="en-GB" sz="1800" dirty="0"/>
          </a:p>
          <a:p>
            <a:pPr>
              <a:lnSpc>
                <a:spcPct val="100000"/>
              </a:lnSpc>
            </a:pPr>
            <a:r>
              <a:rPr lang="en-GB" sz="2000" dirty="0"/>
              <a:t>Does your data contain commas?</a:t>
            </a:r>
          </a:p>
          <a:p>
            <a:pPr lvl="1">
              <a:lnSpc>
                <a:spcPct val="100000"/>
              </a:lnSpc>
            </a:pPr>
            <a:r>
              <a:rPr lang="en-GB" sz="1600" dirty="0"/>
              <a:t>Enclose the data fields with double quotes</a:t>
            </a:r>
            <a:endParaRPr lang="en-NL" sz="1600" dirty="0"/>
          </a:p>
        </p:txBody>
      </p:sp>
      <p:sp>
        <p:nvSpPr>
          <p:cNvPr id="7" name="TextBox 6">
            <a:extLst>
              <a:ext uri="{FF2B5EF4-FFF2-40B4-BE49-F238E27FC236}">
                <a16:creationId xmlns:a16="http://schemas.microsoft.com/office/drawing/2014/main" id="{E88D9F41-5F3E-B24A-BC24-999B26248137}"/>
              </a:ext>
            </a:extLst>
          </p:cNvPr>
          <p:cNvSpPr txBox="1"/>
          <p:nvPr/>
        </p:nvSpPr>
        <p:spPr>
          <a:xfrm>
            <a:off x="806450" y="4737785"/>
            <a:ext cx="7277100" cy="369332"/>
          </a:xfrm>
          <a:prstGeom prst="rect">
            <a:avLst/>
          </a:prstGeom>
          <a:noFill/>
        </p:spPr>
        <p:txBody>
          <a:bodyPr wrap="square">
            <a:spAutoFit/>
          </a:bodyPr>
          <a:lstStyle/>
          <a:p>
            <a:r>
              <a:rPr lang="en-GB" sz="1800" b="0" i="1" u="none" strike="noStrike" dirty="0">
                <a:solidFill>
                  <a:schemeClr val="bg2"/>
                </a:solidFill>
                <a:effectLst/>
              </a:rPr>
              <a:t>Double check that the file you are exporting can be read in correctly!</a:t>
            </a:r>
            <a:endParaRPr lang="en-NL" i="1" dirty="0">
              <a:solidFill>
                <a:schemeClr val="bg2"/>
              </a:solidFill>
            </a:endParaRPr>
          </a:p>
        </p:txBody>
      </p:sp>
    </p:spTree>
    <p:extLst>
      <p:ext uri="{BB962C8B-B14F-4D97-AF65-F5344CB8AC3E}">
        <p14:creationId xmlns:p14="http://schemas.microsoft.com/office/powerpoint/2010/main" val="1274002156"/>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E1AA30-836B-1946-BED4-7359FFA6B5DC}"/>
              </a:ext>
            </a:extLst>
          </p:cNvPr>
          <p:cNvSpPr>
            <a:spLocks noGrp="1"/>
          </p:cNvSpPr>
          <p:nvPr>
            <p:ph type="body" sz="quarter" idx="12"/>
          </p:nvPr>
        </p:nvSpPr>
        <p:spPr/>
        <p:txBody>
          <a:bodyPr/>
          <a:lstStyle/>
          <a:p>
            <a:endParaRPr lang="en-NL"/>
          </a:p>
        </p:txBody>
      </p:sp>
      <p:sp>
        <p:nvSpPr>
          <p:cNvPr id="4" name="Title 3">
            <a:extLst>
              <a:ext uri="{FF2B5EF4-FFF2-40B4-BE49-F238E27FC236}">
                <a16:creationId xmlns:a16="http://schemas.microsoft.com/office/drawing/2014/main" id="{376F1734-45A0-B846-8F46-BE1BE49AAC63}"/>
              </a:ext>
            </a:extLst>
          </p:cNvPr>
          <p:cNvSpPr>
            <a:spLocks noGrp="1"/>
          </p:cNvSpPr>
          <p:nvPr>
            <p:ph type="title"/>
          </p:nvPr>
        </p:nvSpPr>
        <p:spPr/>
        <p:txBody>
          <a:bodyPr/>
          <a:lstStyle/>
          <a:p>
            <a:r>
              <a:rPr lang="en-NL" dirty="0"/>
              <a:t>Thank you!</a:t>
            </a:r>
          </a:p>
        </p:txBody>
      </p:sp>
    </p:spTree>
    <p:extLst>
      <p:ext uri="{BB962C8B-B14F-4D97-AF65-F5344CB8AC3E}">
        <p14:creationId xmlns:p14="http://schemas.microsoft.com/office/powerpoint/2010/main" val="158044890"/>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7612-0CDD-3842-A216-4B8AB9D62492}"/>
              </a:ext>
            </a:extLst>
          </p:cNvPr>
          <p:cNvSpPr>
            <a:spLocks noGrp="1"/>
          </p:cNvSpPr>
          <p:nvPr>
            <p:ph type="title"/>
          </p:nvPr>
        </p:nvSpPr>
        <p:spPr/>
        <p:txBody>
          <a:bodyPr/>
          <a:lstStyle/>
          <a:p>
            <a:r>
              <a:rPr lang="en-NL" dirty="0"/>
              <a:t>Software needed</a:t>
            </a:r>
          </a:p>
        </p:txBody>
      </p:sp>
      <p:pic>
        <p:nvPicPr>
          <p:cNvPr id="2050" name="Picture 2">
            <a:extLst>
              <a:ext uri="{FF2B5EF4-FFF2-40B4-BE49-F238E27FC236}">
                <a16:creationId xmlns:a16="http://schemas.microsoft.com/office/drawing/2014/main" id="{3ED346AE-A9DE-944A-86C2-ACA910DF8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7754"/>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ADB19AD-7331-C744-A48E-A43E92285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470" y="2507754"/>
            <a:ext cx="2921529"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52A5C9A-4A46-F248-B7C4-EDF3355A160C}"/>
              </a:ext>
            </a:extLst>
          </p:cNvPr>
          <p:cNvSpPr txBox="1"/>
          <p:nvPr/>
        </p:nvSpPr>
        <p:spPr>
          <a:xfrm>
            <a:off x="1143000" y="1892300"/>
            <a:ext cx="1776448" cy="369332"/>
          </a:xfrm>
          <a:prstGeom prst="rect">
            <a:avLst/>
          </a:prstGeom>
          <a:noFill/>
        </p:spPr>
        <p:txBody>
          <a:bodyPr wrap="none" rtlCol="0">
            <a:spAutoFit/>
          </a:bodyPr>
          <a:lstStyle/>
          <a:p>
            <a:r>
              <a:rPr lang="en-NL" dirty="0"/>
              <a:t>Microsoft Excel</a:t>
            </a:r>
          </a:p>
        </p:txBody>
      </p:sp>
      <p:sp>
        <p:nvSpPr>
          <p:cNvPr id="9" name="TextBox 8">
            <a:extLst>
              <a:ext uri="{FF2B5EF4-FFF2-40B4-BE49-F238E27FC236}">
                <a16:creationId xmlns:a16="http://schemas.microsoft.com/office/drawing/2014/main" id="{783BE0D6-CA77-8344-9905-02D4F6794F08}"/>
              </a:ext>
            </a:extLst>
          </p:cNvPr>
          <p:cNvSpPr txBox="1"/>
          <p:nvPr/>
        </p:nvSpPr>
        <p:spPr>
          <a:xfrm>
            <a:off x="5056930" y="1892300"/>
            <a:ext cx="1334020" cy="369332"/>
          </a:xfrm>
          <a:prstGeom prst="rect">
            <a:avLst/>
          </a:prstGeom>
          <a:noFill/>
        </p:spPr>
        <p:txBody>
          <a:bodyPr wrap="none" rtlCol="0">
            <a:spAutoFit/>
          </a:bodyPr>
          <a:lstStyle/>
          <a:p>
            <a:r>
              <a:rPr lang="en-NL" dirty="0"/>
              <a:t>LibreOffice</a:t>
            </a:r>
          </a:p>
        </p:txBody>
      </p:sp>
      <p:sp>
        <p:nvSpPr>
          <p:cNvPr id="10" name="TextBox 9">
            <a:extLst>
              <a:ext uri="{FF2B5EF4-FFF2-40B4-BE49-F238E27FC236}">
                <a16:creationId xmlns:a16="http://schemas.microsoft.com/office/drawing/2014/main" id="{4FE04A1D-43BB-B947-A54E-004B65500ABE}"/>
              </a:ext>
            </a:extLst>
          </p:cNvPr>
          <p:cNvSpPr txBox="1"/>
          <p:nvPr/>
        </p:nvSpPr>
        <p:spPr>
          <a:xfrm>
            <a:off x="3828025" y="1892300"/>
            <a:ext cx="518091" cy="369332"/>
          </a:xfrm>
          <a:prstGeom prst="rect">
            <a:avLst/>
          </a:prstGeom>
          <a:noFill/>
        </p:spPr>
        <p:txBody>
          <a:bodyPr wrap="none" rtlCol="0">
            <a:spAutoFit/>
          </a:bodyPr>
          <a:lstStyle/>
          <a:p>
            <a:r>
              <a:rPr lang="en-NL" dirty="0"/>
              <a:t>OR</a:t>
            </a:r>
          </a:p>
        </p:txBody>
      </p:sp>
    </p:spTree>
    <p:extLst>
      <p:ext uri="{BB962C8B-B14F-4D97-AF65-F5344CB8AC3E}">
        <p14:creationId xmlns:p14="http://schemas.microsoft.com/office/powerpoint/2010/main" val="3036209582"/>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CFD0-715C-D047-9E0E-54D8FC5AFCA3}"/>
              </a:ext>
            </a:extLst>
          </p:cNvPr>
          <p:cNvSpPr>
            <a:spLocks noGrp="1"/>
          </p:cNvSpPr>
          <p:nvPr>
            <p:ph type="title"/>
          </p:nvPr>
        </p:nvSpPr>
        <p:spPr/>
        <p:txBody>
          <a:bodyPr/>
          <a:lstStyle/>
          <a:p>
            <a:r>
              <a:rPr lang="en-NL" dirty="0"/>
              <a:t>Spreadsheets use</a:t>
            </a:r>
          </a:p>
        </p:txBody>
      </p:sp>
      <p:sp>
        <p:nvSpPr>
          <p:cNvPr id="3" name="Vertical Text Placeholder 2">
            <a:extLst>
              <a:ext uri="{FF2B5EF4-FFF2-40B4-BE49-F238E27FC236}">
                <a16:creationId xmlns:a16="http://schemas.microsoft.com/office/drawing/2014/main" id="{2E0D6C32-9AAD-C846-83BA-2D6209139549}"/>
              </a:ext>
            </a:extLst>
          </p:cNvPr>
          <p:cNvSpPr>
            <a:spLocks noGrp="1"/>
          </p:cNvSpPr>
          <p:nvPr>
            <p:ph type="body" orient="vert" idx="1"/>
          </p:nvPr>
        </p:nvSpPr>
        <p:spPr/>
        <p:txBody>
          <a:bodyPr>
            <a:normAutofit/>
          </a:bodyPr>
          <a:lstStyle/>
          <a:p>
            <a:pPr fontAlgn="base"/>
            <a:r>
              <a:rPr lang="en-GB" sz="1800" b="1" dirty="0"/>
              <a:t>Data entry</a:t>
            </a:r>
          </a:p>
          <a:p>
            <a:pPr fontAlgn="base"/>
            <a:r>
              <a:rPr lang="en-GB" sz="1800" b="1" dirty="0"/>
              <a:t>Tables for publications</a:t>
            </a:r>
          </a:p>
          <a:p>
            <a:pPr fontAlgn="base"/>
            <a:r>
              <a:rPr lang="en-GB" sz="1800" b="1" dirty="0"/>
              <a:t>Generate summary statistics</a:t>
            </a:r>
          </a:p>
          <a:p>
            <a:pPr fontAlgn="base"/>
            <a:r>
              <a:rPr lang="en-GB" sz="1800" b="1" dirty="0"/>
              <a:t>Figures</a:t>
            </a:r>
          </a:p>
          <a:p>
            <a:pPr fontAlgn="base"/>
            <a:endParaRPr lang="en-GB" sz="1800" b="1" dirty="0"/>
          </a:p>
          <a:p>
            <a:r>
              <a:rPr lang="en-NL" sz="1800" dirty="0"/>
              <a:t>But…</a:t>
            </a:r>
          </a:p>
          <a:p>
            <a:r>
              <a:rPr lang="en-GB" sz="1800" dirty="0"/>
              <a:t>Manual: Easy to make mistakes and not machine readable</a:t>
            </a:r>
          </a:p>
          <a:p>
            <a:pPr fontAlgn="base"/>
            <a:r>
              <a:rPr lang="en-GB" sz="1800" dirty="0"/>
              <a:t>Copy-pasting the wrong cells </a:t>
            </a:r>
          </a:p>
          <a:p>
            <a:pPr fontAlgn="base"/>
            <a:r>
              <a:rPr lang="en-GB" sz="1800" dirty="0"/>
              <a:t>Messing up formula</a:t>
            </a:r>
          </a:p>
          <a:p>
            <a:pPr fontAlgn="base"/>
            <a:r>
              <a:rPr lang="en-GB" sz="1800" dirty="0"/>
              <a:t>Accidental deletion</a:t>
            </a:r>
          </a:p>
          <a:p>
            <a:endParaRPr lang="en-NL" sz="1800" dirty="0"/>
          </a:p>
        </p:txBody>
      </p:sp>
    </p:spTree>
    <p:extLst>
      <p:ext uri="{BB962C8B-B14F-4D97-AF65-F5344CB8AC3E}">
        <p14:creationId xmlns:p14="http://schemas.microsoft.com/office/powerpoint/2010/main" val="225309653"/>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8AB0-B093-4347-9AF9-7347D016296F}"/>
              </a:ext>
            </a:extLst>
          </p:cNvPr>
          <p:cNvSpPr>
            <a:spLocks noGrp="1"/>
          </p:cNvSpPr>
          <p:nvPr>
            <p:ph type="title"/>
          </p:nvPr>
        </p:nvSpPr>
        <p:spPr/>
        <p:txBody>
          <a:bodyPr/>
          <a:lstStyle/>
          <a:p>
            <a:r>
              <a:rPr lang="en-NL" dirty="0"/>
              <a:t>Machine readable?</a:t>
            </a:r>
          </a:p>
        </p:txBody>
      </p:sp>
      <p:sp>
        <p:nvSpPr>
          <p:cNvPr id="3" name="Vertical Text Placeholder 2">
            <a:extLst>
              <a:ext uri="{FF2B5EF4-FFF2-40B4-BE49-F238E27FC236}">
                <a16:creationId xmlns:a16="http://schemas.microsoft.com/office/drawing/2014/main" id="{C5B9C458-D36D-1E46-9371-55F95C29B904}"/>
              </a:ext>
            </a:extLst>
          </p:cNvPr>
          <p:cNvSpPr>
            <a:spLocks noGrp="1"/>
          </p:cNvSpPr>
          <p:nvPr>
            <p:ph type="body" orient="vert" idx="1"/>
          </p:nvPr>
        </p:nvSpPr>
        <p:spPr/>
        <p:txBody>
          <a:bodyPr>
            <a:normAutofit/>
          </a:bodyPr>
          <a:lstStyle/>
          <a:p>
            <a:pPr fontAlgn="base"/>
            <a:r>
              <a:rPr lang="en-GB" sz="1800" dirty="0"/>
              <a:t>Software can’t process information that</a:t>
            </a:r>
            <a:endParaRPr lang="en-GB" dirty="0"/>
          </a:p>
          <a:p>
            <a:pPr lvl="1" fontAlgn="base"/>
            <a:r>
              <a:rPr lang="en-GB" sz="1600" dirty="0"/>
              <a:t>Relies on context</a:t>
            </a:r>
          </a:p>
          <a:p>
            <a:pPr lvl="1" fontAlgn="base"/>
            <a:r>
              <a:rPr lang="en-GB" sz="1600" dirty="0"/>
              <a:t>Contain notes in the margin</a:t>
            </a:r>
          </a:p>
          <a:p>
            <a:pPr lvl="1" fontAlgn="base"/>
            <a:r>
              <a:rPr lang="en-GB" sz="1600" dirty="0"/>
              <a:t>Uses spatial layout of data </a:t>
            </a:r>
          </a:p>
          <a:p>
            <a:pPr lvl="1" fontAlgn="base"/>
            <a:r>
              <a:rPr lang="en-GB" sz="1600" dirty="0"/>
              <a:t>Uses field formatting </a:t>
            </a:r>
          </a:p>
        </p:txBody>
      </p:sp>
      <p:pic>
        <p:nvPicPr>
          <p:cNvPr id="4" name="Picture 2">
            <a:extLst>
              <a:ext uri="{FF2B5EF4-FFF2-40B4-BE49-F238E27FC236}">
                <a16:creationId xmlns:a16="http://schemas.microsoft.com/office/drawing/2014/main" id="{B0109383-C7EA-AD4B-8B36-78E3F27EC9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39"/>
          <a:stretch/>
        </p:blipFill>
        <p:spPr bwMode="auto">
          <a:xfrm>
            <a:off x="120650" y="3650754"/>
            <a:ext cx="8902700" cy="1762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A02C8F-D350-E64A-A3FF-E4B70785EBFD}"/>
              </a:ext>
            </a:extLst>
          </p:cNvPr>
          <p:cNvSpPr txBox="1"/>
          <p:nvPr/>
        </p:nvSpPr>
        <p:spPr>
          <a:xfrm>
            <a:off x="4451350" y="3022580"/>
            <a:ext cx="2254250" cy="369332"/>
          </a:xfrm>
          <a:prstGeom prst="rect">
            <a:avLst/>
          </a:prstGeom>
          <a:noFill/>
        </p:spPr>
        <p:txBody>
          <a:bodyPr wrap="square">
            <a:spAutoFit/>
          </a:bodyPr>
          <a:lstStyle/>
          <a:p>
            <a:r>
              <a:rPr lang="en-GB" b="0" dirty="0"/>
              <a:t>MARCH1 = 1-Mar?</a:t>
            </a:r>
            <a:endParaRPr lang="en-NL" dirty="0"/>
          </a:p>
        </p:txBody>
      </p:sp>
      <p:sp>
        <p:nvSpPr>
          <p:cNvPr id="7" name="Cloud Callout 6">
            <a:extLst>
              <a:ext uri="{FF2B5EF4-FFF2-40B4-BE49-F238E27FC236}">
                <a16:creationId xmlns:a16="http://schemas.microsoft.com/office/drawing/2014/main" id="{6372A09B-5016-0D49-87DB-84CA566D9864}"/>
              </a:ext>
            </a:extLst>
          </p:cNvPr>
          <p:cNvSpPr/>
          <p:nvPr/>
        </p:nvSpPr>
        <p:spPr>
          <a:xfrm>
            <a:off x="5353050" y="404664"/>
            <a:ext cx="3670300" cy="2044680"/>
          </a:xfrm>
          <a:prstGeom prst="cloudCallout">
            <a:avLst>
              <a:gd name="adj1" fmla="val -54051"/>
              <a:gd name="adj2" fmla="val 7243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NL" dirty="0"/>
              <a:t>“Everybody” knows that MARCH1 is a gene name, except the computer…</a:t>
            </a:r>
          </a:p>
        </p:txBody>
      </p:sp>
      <p:sp>
        <p:nvSpPr>
          <p:cNvPr id="8" name="TextBox 7">
            <a:extLst>
              <a:ext uri="{FF2B5EF4-FFF2-40B4-BE49-F238E27FC236}">
                <a16:creationId xmlns:a16="http://schemas.microsoft.com/office/drawing/2014/main" id="{8FA5152E-5E49-8742-B1A3-D9347CD0DE63}"/>
              </a:ext>
            </a:extLst>
          </p:cNvPr>
          <p:cNvSpPr txBox="1"/>
          <p:nvPr/>
        </p:nvSpPr>
        <p:spPr>
          <a:xfrm>
            <a:off x="139700" y="6021289"/>
            <a:ext cx="9042400" cy="307777"/>
          </a:xfrm>
          <a:prstGeom prst="rect">
            <a:avLst/>
          </a:prstGeom>
          <a:noFill/>
        </p:spPr>
        <p:txBody>
          <a:bodyPr wrap="square">
            <a:spAutoFit/>
          </a:bodyPr>
          <a:lstStyle/>
          <a:p>
            <a:r>
              <a:rPr lang="en-GB" sz="1400" b="0" i="0" u="sng" strike="noStrike" dirty="0">
                <a:solidFill>
                  <a:srgbClr val="CCDBFF"/>
                </a:solidFill>
                <a:effectLst/>
                <a:latin typeface="Nunito" pitchFamily="2" charset="77"/>
                <a:hlinkClick r:id="rId3"/>
              </a:rPr>
              <a:t>https://www.theverge.com/2020/8/6/21355674/human-genes-rename-microsoft-excel-misreading-dates</a:t>
            </a:r>
            <a:endParaRPr lang="en-NL" sz="1400" dirty="0"/>
          </a:p>
        </p:txBody>
      </p:sp>
    </p:spTree>
    <p:extLst>
      <p:ext uri="{BB962C8B-B14F-4D97-AF65-F5344CB8AC3E}">
        <p14:creationId xmlns:p14="http://schemas.microsoft.com/office/powerpoint/2010/main" val="2178615932"/>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32F159B-7157-0647-8566-3C59857CE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 y="0"/>
            <a:ext cx="9152000" cy="514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896C65-1EE5-0746-A934-F49282EBE5F5}"/>
              </a:ext>
            </a:extLst>
          </p:cNvPr>
          <p:cNvSpPr txBox="1"/>
          <p:nvPr/>
        </p:nvSpPr>
        <p:spPr>
          <a:xfrm>
            <a:off x="3965575" y="5547896"/>
            <a:ext cx="4578350" cy="677108"/>
          </a:xfrm>
          <a:prstGeom prst="rect">
            <a:avLst/>
          </a:prstGeom>
          <a:noFill/>
        </p:spPr>
        <p:txBody>
          <a:bodyPr wrap="square">
            <a:spAutoFit/>
          </a:bodyPr>
          <a:lstStyle/>
          <a:p>
            <a:r>
              <a:rPr lang="en-GB" sz="2000" b="0" i="0" u="sng" strike="noStrike" dirty="0">
                <a:solidFill>
                  <a:srgbClr val="CCDBFF"/>
                </a:solidFill>
                <a:effectLst/>
                <a:hlinkClick r:id="rId3"/>
              </a:rPr>
              <a:t>Tidy Data Paper by Wickham</a:t>
            </a:r>
            <a:r>
              <a:rPr lang="en-GB" sz="2000" b="0" i="0" u="none" strike="noStrike" dirty="0">
                <a:solidFill>
                  <a:schemeClr val="bg2"/>
                </a:solidFill>
                <a:effectLst/>
              </a:rPr>
              <a:t> </a:t>
            </a:r>
            <a:r>
              <a:rPr lang="en-GB" sz="1800" b="0" i="0" u="none" strike="noStrike" dirty="0">
                <a:solidFill>
                  <a:schemeClr val="bg2"/>
                </a:solidFill>
                <a:effectLst/>
              </a:rPr>
              <a:t>(see</a:t>
            </a:r>
            <a:r>
              <a:rPr lang="en-GB" sz="1800" b="0" i="0" u="none" strike="noStrike" dirty="0">
                <a:solidFill>
                  <a:srgbClr val="FFFFFF"/>
                </a:solidFill>
                <a:effectLst/>
              </a:rPr>
              <a:t> </a:t>
            </a:r>
            <a:r>
              <a:rPr lang="en-GB" sz="1800" b="0" i="0" u="sng" strike="noStrike" dirty="0">
                <a:solidFill>
                  <a:srgbClr val="CCDBFF"/>
                </a:solidFill>
                <a:effectLst/>
                <a:hlinkClick r:id="rId4"/>
              </a:rPr>
              <a:t>here for a R code version</a:t>
            </a:r>
            <a:r>
              <a:rPr lang="en-GB" sz="1800" b="0" i="0" u="none" strike="noStrike" dirty="0">
                <a:solidFill>
                  <a:schemeClr val="bg2"/>
                </a:solidFill>
                <a:effectLst/>
              </a:rPr>
              <a:t>)</a:t>
            </a:r>
            <a:endParaRPr lang="en-NL" dirty="0">
              <a:solidFill>
                <a:schemeClr val="bg2"/>
              </a:solidFill>
            </a:endParaRPr>
          </a:p>
        </p:txBody>
      </p:sp>
    </p:spTree>
    <p:extLst>
      <p:ext uri="{BB962C8B-B14F-4D97-AF65-F5344CB8AC3E}">
        <p14:creationId xmlns:p14="http://schemas.microsoft.com/office/powerpoint/2010/main" val="200466256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42BD-3E25-DD4D-BDF1-03B3012A1EED}"/>
              </a:ext>
            </a:extLst>
          </p:cNvPr>
          <p:cNvSpPr>
            <a:spLocks noGrp="1"/>
          </p:cNvSpPr>
          <p:nvPr>
            <p:ph type="title"/>
          </p:nvPr>
        </p:nvSpPr>
        <p:spPr/>
        <p:txBody>
          <a:bodyPr/>
          <a:lstStyle/>
          <a:p>
            <a:r>
              <a:rPr lang="en-NL" dirty="0"/>
              <a:t>Good practice for spreadsheets</a:t>
            </a:r>
          </a:p>
        </p:txBody>
      </p:sp>
      <p:sp>
        <p:nvSpPr>
          <p:cNvPr id="3" name="Vertical Text Placeholder 2">
            <a:extLst>
              <a:ext uri="{FF2B5EF4-FFF2-40B4-BE49-F238E27FC236}">
                <a16:creationId xmlns:a16="http://schemas.microsoft.com/office/drawing/2014/main" id="{881DA8D5-1300-ED4B-998E-8E79CE86654D}"/>
              </a:ext>
            </a:extLst>
          </p:cNvPr>
          <p:cNvSpPr>
            <a:spLocks noGrp="1"/>
          </p:cNvSpPr>
          <p:nvPr>
            <p:ph type="body" orient="vert" idx="1"/>
          </p:nvPr>
        </p:nvSpPr>
        <p:spPr/>
        <p:txBody>
          <a:bodyPr>
            <a:normAutofit/>
          </a:bodyPr>
          <a:lstStyle/>
          <a:p>
            <a:pPr fontAlgn="base"/>
            <a:r>
              <a:rPr lang="en-GB" sz="1800" dirty="0"/>
              <a:t>Be consistent</a:t>
            </a:r>
          </a:p>
          <a:p>
            <a:pPr fontAlgn="base"/>
            <a:r>
              <a:rPr lang="en-GB" sz="1800" dirty="0"/>
              <a:t>Write dates like </a:t>
            </a:r>
            <a:r>
              <a:rPr lang="en-GB" sz="1800" b="1" dirty="0"/>
              <a:t>YYYYMMDD </a:t>
            </a:r>
            <a:r>
              <a:rPr lang="en-GB" sz="1800" dirty="0"/>
              <a:t>(consider to split info)</a:t>
            </a:r>
          </a:p>
          <a:p>
            <a:pPr fontAlgn="base"/>
            <a:r>
              <a:rPr lang="en-GB" sz="1800" dirty="0"/>
              <a:t>Do not leave empty values (use NA)</a:t>
            </a:r>
          </a:p>
          <a:p>
            <a:pPr fontAlgn="base"/>
            <a:r>
              <a:rPr lang="en-GB" sz="1800" dirty="0"/>
              <a:t>Put as little information possible in a single cell and one observation per row</a:t>
            </a:r>
          </a:p>
          <a:p>
            <a:pPr fontAlgn="base"/>
            <a:r>
              <a:rPr lang="en-GB" sz="1800" dirty="0"/>
              <a:t>Create a </a:t>
            </a:r>
            <a:r>
              <a:rPr lang="en-GB" sz="1800" b="1" dirty="0">
                <a:hlinkClick r:id="rId2"/>
              </a:rPr>
              <a:t>README file</a:t>
            </a:r>
            <a:r>
              <a:rPr lang="en-GB" sz="1800" b="1" dirty="0"/>
              <a:t> </a:t>
            </a:r>
            <a:r>
              <a:rPr lang="en-GB" sz="1800" dirty="0"/>
              <a:t>that describes the spreadsheet and any cleaning steps you took</a:t>
            </a:r>
          </a:p>
          <a:p>
            <a:pPr fontAlgn="base"/>
            <a:r>
              <a:rPr lang="en-GB" sz="1800" dirty="0"/>
              <a:t>Leave the raw data alone!</a:t>
            </a:r>
          </a:p>
          <a:p>
            <a:pPr fontAlgn="base"/>
            <a:r>
              <a:rPr lang="en-GB" sz="1800" dirty="0"/>
              <a:t>Do not use formatting (colours, font, bolding)</a:t>
            </a:r>
          </a:p>
          <a:p>
            <a:r>
              <a:rPr lang="en-GB" sz="1800" dirty="0"/>
              <a:t>Use data validation to avoid errors</a:t>
            </a:r>
            <a:endParaRPr lang="en-NL" sz="1800" dirty="0"/>
          </a:p>
        </p:txBody>
      </p:sp>
      <p:sp>
        <p:nvSpPr>
          <p:cNvPr id="5" name="TextBox 4">
            <a:extLst>
              <a:ext uri="{FF2B5EF4-FFF2-40B4-BE49-F238E27FC236}">
                <a16:creationId xmlns:a16="http://schemas.microsoft.com/office/drawing/2014/main" id="{5CF44ABB-8E62-B54F-8883-582A6E550FCE}"/>
              </a:ext>
            </a:extLst>
          </p:cNvPr>
          <p:cNvSpPr txBox="1"/>
          <p:nvPr/>
        </p:nvSpPr>
        <p:spPr>
          <a:xfrm>
            <a:off x="4305300" y="4866500"/>
            <a:ext cx="4572000" cy="923330"/>
          </a:xfrm>
          <a:prstGeom prst="rect">
            <a:avLst/>
          </a:prstGeom>
          <a:noFill/>
        </p:spPr>
        <p:txBody>
          <a:bodyPr wrap="square">
            <a:spAutoFit/>
          </a:bodyPr>
          <a:lstStyle/>
          <a:p>
            <a:pPr algn="l" rtl="0">
              <a:spcBef>
                <a:spcPts val="0"/>
              </a:spcBef>
              <a:spcAft>
                <a:spcPts val="0"/>
              </a:spcAft>
            </a:pPr>
            <a:r>
              <a:rPr lang="en-GB" sz="1800" b="0" i="0" u="sng" strike="noStrike" dirty="0">
                <a:solidFill>
                  <a:srgbClr val="0033CC"/>
                </a:solidFill>
                <a:effectLst/>
                <a:hlinkClick r:id="rId3">
                  <a:extLst>
                    <a:ext uri="{A12FA001-AC4F-418D-AE19-62706E023703}">
                      <ahyp:hlinkClr xmlns:ahyp="http://schemas.microsoft.com/office/drawing/2018/hyperlinkcolor" val="tx"/>
                    </a:ext>
                  </a:extLst>
                </a:hlinkClick>
              </a:rPr>
              <a:t>Broman and Woo 2018</a:t>
            </a:r>
            <a:endParaRPr lang="en-GB" b="0" i="0" u="none" strike="noStrike" dirty="0">
              <a:solidFill>
                <a:srgbClr val="000000"/>
              </a:solidFill>
              <a:effectLst/>
            </a:endParaRPr>
          </a:p>
          <a:p>
            <a:r>
              <a:rPr lang="en-GB" sz="1800" b="0" i="0" u="sng" strike="noStrike" dirty="0">
                <a:solidFill>
                  <a:srgbClr val="CCDBFF"/>
                </a:solidFill>
                <a:effectLst/>
                <a:hlinkClick r:id="rId4"/>
              </a:rPr>
              <a:t>Spreadsheets for Ecologists</a:t>
            </a:r>
            <a:r>
              <a:rPr lang="en-GB" sz="1800" b="0" i="0" u="none" strike="noStrike" dirty="0">
                <a:solidFill>
                  <a:srgbClr val="000000"/>
                </a:solidFill>
                <a:effectLst/>
              </a:rPr>
              <a:t> </a:t>
            </a:r>
            <a:r>
              <a:rPr lang="en-GB" sz="1800" b="0" i="0" u="none" strike="noStrike" dirty="0">
                <a:solidFill>
                  <a:schemeClr val="bg2"/>
                </a:solidFill>
                <a:effectLst/>
              </a:rPr>
              <a:t>or</a:t>
            </a:r>
            <a:r>
              <a:rPr lang="en-GB" sz="1800" b="0" i="0" u="none" strike="noStrike" dirty="0">
                <a:solidFill>
                  <a:srgbClr val="000000"/>
                </a:solidFill>
                <a:effectLst/>
                <a:hlinkClick r:id="rId5"/>
              </a:rPr>
              <a:t> </a:t>
            </a:r>
            <a:r>
              <a:rPr lang="en-GB" sz="1800" b="0" i="0" u="sng" strike="noStrike" dirty="0">
                <a:solidFill>
                  <a:srgbClr val="CCDBFF"/>
                </a:solidFill>
                <a:effectLst/>
                <a:hlinkClick r:id="rId5"/>
              </a:rPr>
              <a:t>Social Scientists</a:t>
            </a:r>
            <a:r>
              <a:rPr lang="en-GB" sz="1400" b="0" i="0" u="none" strike="noStrike" dirty="0">
                <a:solidFill>
                  <a:srgbClr val="000000"/>
                </a:solidFill>
                <a:effectLst/>
              </a:rPr>
              <a:t>) </a:t>
            </a:r>
            <a:endParaRPr lang="en-NL" dirty="0"/>
          </a:p>
        </p:txBody>
      </p:sp>
      <p:sp>
        <p:nvSpPr>
          <p:cNvPr id="6" name="TextBox 5">
            <a:extLst>
              <a:ext uri="{FF2B5EF4-FFF2-40B4-BE49-F238E27FC236}">
                <a16:creationId xmlns:a16="http://schemas.microsoft.com/office/drawing/2014/main" id="{BE33ABDF-90E5-BC4E-A41A-533220F82A0D}"/>
              </a:ext>
            </a:extLst>
          </p:cNvPr>
          <p:cNvSpPr txBox="1"/>
          <p:nvPr/>
        </p:nvSpPr>
        <p:spPr>
          <a:xfrm>
            <a:off x="4318000" y="4533900"/>
            <a:ext cx="3230372" cy="369332"/>
          </a:xfrm>
          <a:prstGeom prst="rect">
            <a:avLst/>
          </a:prstGeom>
          <a:noFill/>
        </p:spPr>
        <p:txBody>
          <a:bodyPr wrap="none" rtlCol="0">
            <a:spAutoFit/>
          </a:bodyPr>
          <a:lstStyle/>
          <a:p>
            <a:r>
              <a:rPr lang="en-NL" dirty="0"/>
              <a:t>References and extra reading:</a:t>
            </a:r>
          </a:p>
        </p:txBody>
      </p:sp>
      <p:sp>
        <p:nvSpPr>
          <p:cNvPr id="8" name="TextBox 7">
            <a:extLst>
              <a:ext uri="{FF2B5EF4-FFF2-40B4-BE49-F238E27FC236}">
                <a16:creationId xmlns:a16="http://schemas.microsoft.com/office/drawing/2014/main" id="{41AE698B-1BC3-E448-8E9A-D4FC9567E048}"/>
              </a:ext>
            </a:extLst>
          </p:cNvPr>
          <p:cNvSpPr txBox="1"/>
          <p:nvPr/>
        </p:nvSpPr>
        <p:spPr>
          <a:xfrm>
            <a:off x="4317999" y="5734941"/>
            <a:ext cx="4421335" cy="369332"/>
          </a:xfrm>
          <a:prstGeom prst="rect">
            <a:avLst/>
          </a:prstGeom>
          <a:noFill/>
        </p:spPr>
        <p:txBody>
          <a:bodyPr wrap="square">
            <a:spAutoFit/>
          </a:bodyPr>
          <a:lstStyle/>
          <a:p>
            <a:r>
              <a:rPr lang="en-GB" dirty="0">
                <a:hlinkClick r:id="rId6"/>
              </a:rPr>
              <a:t>Cornell University README file template</a:t>
            </a:r>
            <a:r>
              <a:rPr lang="en-NL" dirty="0"/>
              <a:t> </a:t>
            </a:r>
          </a:p>
        </p:txBody>
      </p:sp>
    </p:spTree>
    <p:extLst>
      <p:ext uri="{BB962C8B-B14F-4D97-AF65-F5344CB8AC3E}">
        <p14:creationId xmlns:p14="http://schemas.microsoft.com/office/powerpoint/2010/main" val="2229484868"/>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1E2F-36CB-D442-9440-9B1B26AD9744}"/>
              </a:ext>
            </a:extLst>
          </p:cNvPr>
          <p:cNvSpPr>
            <a:spLocks noGrp="1"/>
          </p:cNvSpPr>
          <p:nvPr>
            <p:ph type="title"/>
          </p:nvPr>
        </p:nvSpPr>
        <p:spPr/>
        <p:txBody>
          <a:bodyPr/>
          <a:lstStyle/>
          <a:p>
            <a:r>
              <a:rPr lang="en-NL" dirty="0"/>
              <a:t>Workshop dataset</a:t>
            </a:r>
          </a:p>
        </p:txBody>
      </p:sp>
      <p:sp>
        <p:nvSpPr>
          <p:cNvPr id="3" name="Vertical Text Placeholder 2">
            <a:extLst>
              <a:ext uri="{FF2B5EF4-FFF2-40B4-BE49-F238E27FC236}">
                <a16:creationId xmlns:a16="http://schemas.microsoft.com/office/drawing/2014/main" id="{1B4BCDD9-AE71-B643-96A8-B8D7EDFDCCF3}"/>
              </a:ext>
            </a:extLst>
          </p:cNvPr>
          <p:cNvSpPr>
            <a:spLocks noGrp="1"/>
          </p:cNvSpPr>
          <p:nvPr>
            <p:ph type="body" orient="vert" idx="1"/>
          </p:nvPr>
        </p:nvSpPr>
        <p:spPr/>
        <p:txBody>
          <a:bodyPr>
            <a:normAutofit/>
          </a:bodyPr>
          <a:lstStyle/>
          <a:p>
            <a:pPr fontAlgn="base">
              <a:lnSpc>
                <a:spcPct val="100000"/>
              </a:lnSpc>
            </a:pPr>
            <a:r>
              <a:rPr lang="en-GB" sz="1800" dirty="0"/>
              <a:t>Interviews of farmers in two countries in eastern sub-Saharan Africa (Mozambique and Tanzania), conducted between November 2016 and June 2017</a:t>
            </a:r>
          </a:p>
          <a:p>
            <a:pPr fontAlgn="base">
              <a:lnSpc>
                <a:spcPct val="100000"/>
              </a:lnSpc>
            </a:pPr>
            <a:r>
              <a:rPr lang="en-GB" sz="1800" dirty="0"/>
              <a:t>Topics: </a:t>
            </a:r>
          </a:p>
          <a:p>
            <a:pPr lvl="1" fontAlgn="base">
              <a:lnSpc>
                <a:spcPct val="100000"/>
              </a:lnSpc>
            </a:pPr>
            <a:r>
              <a:rPr lang="en-GB" sz="1600" dirty="0"/>
              <a:t>household features (construction materials used, number of household members)</a:t>
            </a:r>
          </a:p>
          <a:p>
            <a:pPr lvl="1" fontAlgn="base">
              <a:lnSpc>
                <a:spcPct val="100000"/>
              </a:lnSpc>
            </a:pPr>
            <a:r>
              <a:rPr lang="en-GB" sz="1600" dirty="0"/>
              <a:t>agricultural practices (water usage)</a:t>
            </a:r>
          </a:p>
          <a:p>
            <a:pPr lvl="1" fontAlgn="base">
              <a:lnSpc>
                <a:spcPct val="100000"/>
              </a:lnSpc>
            </a:pPr>
            <a:r>
              <a:rPr lang="en-GB" sz="1600" dirty="0"/>
              <a:t>assets (number and types of livestock)</a:t>
            </a:r>
          </a:p>
          <a:p>
            <a:pPr fontAlgn="base">
              <a:lnSpc>
                <a:spcPct val="100000"/>
              </a:lnSpc>
            </a:pPr>
            <a:r>
              <a:rPr lang="en-GB" sz="1800" dirty="0"/>
              <a:t>This is a simplified version of a real dataset! </a:t>
            </a:r>
          </a:p>
          <a:p>
            <a:pPr>
              <a:lnSpc>
                <a:spcPct val="100000"/>
              </a:lnSpc>
            </a:pPr>
            <a:endParaRPr lang="en-NL" sz="1800" dirty="0"/>
          </a:p>
        </p:txBody>
      </p:sp>
      <p:sp>
        <p:nvSpPr>
          <p:cNvPr id="5" name="TextBox 4">
            <a:extLst>
              <a:ext uri="{FF2B5EF4-FFF2-40B4-BE49-F238E27FC236}">
                <a16:creationId xmlns:a16="http://schemas.microsoft.com/office/drawing/2014/main" id="{E31B830E-9BCD-FF4B-B9CC-06F6BFC5FD87}"/>
              </a:ext>
            </a:extLst>
          </p:cNvPr>
          <p:cNvSpPr txBox="1"/>
          <p:nvPr/>
        </p:nvSpPr>
        <p:spPr>
          <a:xfrm>
            <a:off x="2286000" y="6048672"/>
            <a:ext cx="6858000" cy="369332"/>
          </a:xfrm>
          <a:prstGeom prst="rect">
            <a:avLst/>
          </a:prstGeom>
          <a:noFill/>
        </p:spPr>
        <p:txBody>
          <a:bodyPr wrap="square">
            <a:spAutoFit/>
          </a:bodyPr>
          <a:lstStyle/>
          <a:p>
            <a:pPr algn="ctr" rtl="0">
              <a:spcBef>
                <a:spcPts val="0"/>
              </a:spcBef>
              <a:spcAft>
                <a:spcPts val="0"/>
              </a:spcAft>
            </a:pPr>
            <a:r>
              <a:rPr lang="en-GB" sz="1800" b="0" i="0" u="sng" strike="noStrike" dirty="0">
                <a:solidFill>
                  <a:srgbClr val="CCDBFF"/>
                </a:solidFill>
                <a:effectLst/>
                <a:hlinkClick r:id="rId2"/>
              </a:rPr>
              <a:t>Studying African Farmer-led Irrigation (SAFI) Dataset</a:t>
            </a:r>
            <a:endParaRPr lang="en-NL" dirty="0"/>
          </a:p>
        </p:txBody>
      </p:sp>
    </p:spTree>
    <p:extLst>
      <p:ext uri="{BB962C8B-B14F-4D97-AF65-F5344CB8AC3E}">
        <p14:creationId xmlns:p14="http://schemas.microsoft.com/office/powerpoint/2010/main" val="1508524798"/>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1713-25B6-5349-8D21-C9380B64EB29}"/>
              </a:ext>
            </a:extLst>
          </p:cNvPr>
          <p:cNvSpPr>
            <a:spLocks noGrp="1"/>
          </p:cNvSpPr>
          <p:nvPr>
            <p:ph type="title"/>
          </p:nvPr>
        </p:nvSpPr>
        <p:spPr/>
        <p:txBody>
          <a:bodyPr/>
          <a:lstStyle/>
          <a:p>
            <a:r>
              <a:rPr lang="en-NL" dirty="0"/>
              <a:t>Exercise </a:t>
            </a:r>
            <a:r>
              <a:rPr lang="en-NL"/>
              <a:t>(1</a:t>
            </a:r>
            <a:r>
              <a:rPr lang="nl-NL" dirty="0"/>
              <a:t>5</a:t>
            </a:r>
            <a:r>
              <a:rPr lang="en-NL"/>
              <a:t> </a:t>
            </a:r>
            <a:r>
              <a:rPr lang="en-NL" dirty="0"/>
              <a:t>min)</a:t>
            </a:r>
          </a:p>
        </p:txBody>
      </p:sp>
      <p:sp>
        <p:nvSpPr>
          <p:cNvPr id="3" name="Vertical Text Placeholder 2">
            <a:extLst>
              <a:ext uri="{FF2B5EF4-FFF2-40B4-BE49-F238E27FC236}">
                <a16:creationId xmlns:a16="http://schemas.microsoft.com/office/drawing/2014/main" id="{3900E347-E746-1C48-B806-CF0FC1ED8033}"/>
              </a:ext>
            </a:extLst>
          </p:cNvPr>
          <p:cNvSpPr>
            <a:spLocks noGrp="1"/>
          </p:cNvSpPr>
          <p:nvPr>
            <p:ph type="body" orient="vert" idx="1"/>
          </p:nvPr>
        </p:nvSpPr>
        <p:spPr/>
        <p:txBody>
          <a:bodyPr>
            <a:normAutofit/>
          </a:bodyPr>
          <a:lstStyle/>
          <a:p>
            <a:pPr fontAlgn="base">
              <a:lnSpc>
                <a:spcPct val="100000"/>
              </a:lnSpc>
            </a:pPr>
            <a:r>
              <a:rPr lang="en-GB" sz="1800" dirty="0"/>
              <a:t>Work in pairs if possible</a:t>
            </a:r>
          </a:p>
          <a:p>
            <a:pPr fontAlgn="base">
              <a:lnSpc>
                <a:spcPct val="100000"/>
              </a:lnSpc>
            </a:pPr>
            <a:r>
              <a:rPr lang="en-GB" sz="1800" dirty="0"/>
              <a:t>Download the </a:t>
            </a:r>
            <a:r>
              <a:rPr lang="en-GB" sz="1800" u="sng" dirty="0">
                <a:hlinkClick r:id="rId2"/>
              </a:rPr>
              <a:t>messy data</a:t>
            </a:r>
            <a:endParaRPr lang="en-GB" sz="1800" dirty="0"/>
          </a:p>
          <a:p>
            <a:pPr fontAlgn="base">
              <a:lnSpc>
                <a:spcPct val="100000"/>
              </a:lnSpc>
            </a:pPr>
            <a:r>
              <a:rPr lang="en-GB" sz="1800" dirty="0"/>
              <a:t>Open the data in a spreadsheet program</a:t>
            </a:r>
          </a:p>
          <a:p>
            <a:pPr fontAlgn="base">
              <a:lnSpc>
                <a:spcPct val="100000"/>
              </a:lnSpc>
            </a:pPr>
            <a:r>
              <a:rPr lang="en-GB" sz="1800" dirty="0"/>
              <a:t>Notice that there are two tabs. Two researchers conducted the interviews, one in Mozambique and the other in Tanzania. They both structured their data tables in a different way. Now, you’re the person in charge of this project and you want to be able to start analysing the data!</a:t>
            </a:r>
          </a:p>
          <a:p>
            <a:pPr fontAlgn="base">
              <a:lnSpc>
                <a:spcPct val="100000"/>
              </a:lnSpc>
            </a:pPr>
            <a:r>
              <a:rPr lang="en-GB" sz="1800" dirty="0"/>
              <a:t>Clean up the spreadsheet (10 minutes)</a:t>
            </a:r>
          </a:p>
          <a:p>
            <a:pPr fontAlgn="base">
              <a:lnSpc>
                <a:spcPct val="100000"/>
              </a:lnSpc>
            </a:pPr>
            <a:r>
              <a:rPr lang="en-GB" sz="1800" dirty="0"/>
              <a:t>Classroom discussion: talk about the mistake that annoyed or confused you the most (5 minutes)</a:t>
            </a:r>
          </a:p>
        </p:txBody>
      </p:sp>
    </p:spTree>
    <p:extLst>
      <p:ext uri="{BB962C8B-B14F-4D97-AF65-F5344CB8AC3E}">
        <p14:creationId xmlns:p14="http://schemas.microsoft.com/office/powerpoint/2010/main" val="506124497"/>
      </p:ext>
    </p:extLst>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36d63a4da31875ea29082eccb515d26e27f8161"/>
</p:tagLst>
</file>

<file path=ppt/theme/theme1.xml><?xml version="1.0" encoding="utf-8"?>
<a:theme xmlns:a="http://schemas.openxmlformats.org/drawingml/2006/main" name="Corporate template-set Universiteit Leiden">
  <a:themeElements>
    <a:clrScheme name="Aangepast 28">
      <a:dk1>
        <a:srgbClr val="000000"/>
      </a:dk1>
      <a:lt1>
        <a:srgbClr val="FFFFFF"/>
      </a:lt1>
      <a:dk2>
        <a:srgbClr val="8592BC"/>
      </a:dk2>
      <a:lt2>
        <a:srgbClr val="0C2577"/>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Universiteit Leiden">
      <a:majorFont>
        <a:latin typeface="Georgia"/>
        <a:ea typeface=""/>
        <a:cs typeface=""/>
      </a:majorFont>
      <a:minorFont>
        <a:latin typeface="Georgi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EW - 4-3-windows-en-met-slidenr.pptx" id="{03ED4D5B-8061-4E0C-B72F-DB98C9DF3A25}" vid="{4528DE69-0D03-4444-B40C-034BB4923CA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056D1C13AFB574B9E30065E736C9671" ma:contentTypeVersion="2" ma:contentTypeDescription="Create a new document." ma:contentTypeScope="" ma:versionID="13de8bf8a8f7f75a6e33d0746f54ef83">
  <xsd:schema xmlns:xsd="http://www.w3.org/2001/XMLSchema" xmlns:xs="http://www.w3.org/2001/XMLSchema" xmlns:p="http://schemas.microsoft.com/office/2006/metadata/properties" xmlns:ns2="4818d990-9783-4895-a0cb-7b82befe5e11" targetNamespace="http://schemas.microsoft.com/office/2006/metadata/properties" ma:root="true" ma:fieldsID="e14a92fea15f9ce0e401380a599eb95c" ns2:_="">
    <xsd:import namespace="4818d990-9783-4895-a0cb-7b82befe5e1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18d990-9783-4895-a0cb-7b82befe5e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F92C1D-422E-4690-94A9-336BAA2F97A6}">
  <ds:schemaRefs>
    <ds:schemaRef ds:uri="http://schemas.microsoft.com/sharepoint/v3/contenttype/forms"/>
  </ds:schemaRefs>
</ds:datastoreItem>
</file>

<file path=customXml/itemProps2.xml><?xml version="1.0" encoding="utf-8"?>
<ds:datastoreItem xmlns:ds="http://schemas.openxmlformats.org/officeDocument/2006/customXml" ds:itemID="{01193899-6861-4EA6-AB55-6C2F6DD77123}">
  <ds:schemaRefs>
    <ds:schemaRef ds:uri="http://purl.org/dc/terms/"/>
    <ds:schemaRef ds:uri="http://purl.org/dc/elements/1.1/"/>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4818d990-9783-4895-a0cb-7b82befe5e11"/>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8E985ABE-4673-4BD4-8D1A-86C0DDA69F61}">
  <ds:schemaRefs>
    <ds:schemaRef ds:uri="4818d990-9783-4895-a0cb-7b82befe5e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Corporate template-set Universiteit Leiden</Template>
  <TotalTime>12252</TotalTime>
  <Words>1498</Words>
  <Application>Microsoft Macintosh PowerPoint</Application>
  <PresentationFormat>On-screen Show (4:3)</PresentationFormat>
  <Paragraphs>145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Nunito</vt:lpstr>
      <vt:lpstr>Georgia</vt:lpstr>
      <vt:lpstr>Minion</vt:lpstr>
      <vt:lpstr>Calibri</vt:lpstr>
      <vt:lpstr>Roboto</vt:lpstr>
      <vt:lpstr>Corporate template-set Universiteit Leiden</vt:lpstr>
      <vt:lpstr>Data organization in spreadsheets</vt:lpstr>
      <vt:lpstr>Lesson outline</vt:lpstr>
      <vt:lpstr>Software needed</vt:lpstr>
      <vt:lpstr>Spreadsheets use</vt:lpstr>
      <vt:lpstr>Machine readable?</vt:lpstr>
      <vt:lpstr>PowerPoint Presentation</vt:lpstr>
      <vt:lpstr>Good practice for spreadsheets</vt:lpstr>
      <vt:lpstr>Workshop dataset</vt:lpstr>
      <vt:lpstr>Exercise (15 min)</vt:lpstr>
      <vt:lpstr>Metadata = data about your data</vt:lpstr>
      <vt:lpstr>The need for controlled vocabularies to encode data</vt:lpstr>
      <vt:lpstr>Resources for metadata standards and controlled vocabularies</vt:lpstr>
      <vt:lpstr>Documentation is key!</vt:lpstr>
      <vt:lpstr>Importing .csv into Excel</vt:lpstr>
      <vt:lpstr>Quality assurance: data validation</vt:lpstr>
      <vt:lpstr>Restricting data to a numeric range</vt:lpstr>
      <vt:lpstr>Tips</vt:lpstr>
      <vt:lpstr>Restricting data to entries from a list</vt:lpstr>
      <vt:lpstr>Data validation: lists</vt:lpstr>
      <vt:lpstr>Exporting data in an open format</vt:lpstr>
      <vt:lpstr>Exporting from Excel to .csv</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 principles applied: a case study in reproducible research</dc:title>
  <dc:creator>Microsoft Office User</dc:creator>
  <cp:lastModifiedBy>Hettne, K.M. (Kristina)</cp:lastModifiedBy>
  <cp:revision>56</cp:revision>
  <cp:lastPrinted>2022-02-20T21:38:28Z</cp:lastPrinted>
  <dcterms:created xsi:type="dcterms:W3CDTF">2019-04-01T12:36:18Z</dcterms:created>
  <dcterms:modified xsi:type="dcterms:W3CDTF">2024-09-25T12:00:31Z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0x0101003056D1C13AFB574B9E30065E736C9671</vt:lpwstr>
  </property>
</Properties>
</file>