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6" r:id="rId3"/>
    <p:sldId id="590" r:id="rId4"/>
    <p:sldId id="614" r:id="rId5"/>
    <p:sldId id="620" r:id="rId6"/>
    <p:sldId id="615" r:id="rId7"/>
    <p:sldId id="616" r:id="rId8"/>
    <p:sldId id="618" r:id="rId9"/>
    <p:sldId id="622" r:id="rId10"/>
    <p:sldId id="624" r:id="rId11"/>
    <p:sldId id="625" r:id="rId12"/>
    <p:sldId id="626" r:id="rId13"/>
    <p:sldId id="629" r:id="rId14"/>
  </p:sldIdLst>
  <p:sldSz cx="9144000" cy="6858000" type="screen4x3"/>
  <p:notesSz cx="6858000" cy="9144000"/>
  <p:custDataLst>
    <p:tags r:id="rId17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4" autoAdjust="0"/>
    <p:restoredTop sz="86435" autoAdjust="0"/>
  </p:normalViewPr>
  <p:slideViewPr>
    <p:cSldViewPr>
      <p:cViewPr varScale="1">
        <p:scale>
          <a:sx n="89" d="100"/>
          <a:sy n="89" d="100"/>
        </p:scale>
        <p:origin x="1984" y="176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-53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29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E219-E959-4E94-9E0A-7B5F60EC2A3F}" type="datetimeFigureOut">
              <a:rPr lang="nl-NL" smtClean="0"/>
              <a:t>10-02-2025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20A6-917B-47D1-9BC8-EEDBA08F7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515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10-02-2025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nl-NL" dirty="0"/>
              <a:t>v</a:t>
            </a:r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990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41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365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75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3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https://r4ds.had.co.nz/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941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8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36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9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86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41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66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9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59243" y="1052736"/>
            <a:ext cx="7389221" cy="1656184"/>
          </a:xfrm>
        </p:spPr>
        <p:txBody>
          <a:bodyPr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359243" y="3934610"/>
            <a:ext cx="4042079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49706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Date</a:t>
            </a:r>
          </a:p>
        </p:txBody>
      </p:sp>
      <p:pic>
        <p:nvPicPr>
          <p:cNvPr id="12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423" y="5013474"/>
            <a:ext cx="2358752" cy="10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35" y="6543376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 graph</a:t>
            </a:r>
          </a:p>
        </p:txBody>
      </p:sp>
      <p:pic>
        <p:nvPicPr>
          <p:cNvPr id="14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 video</a:t>
            </a:r>
          </a:p>
        </p:txBody>
      </p:sp>
      <p:pic>
        <p:nvPicPr>
          <p:cNvPr id="15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31640" y="1052736"/>
            <a:ext cx="7390800" cy="1656184"/>
          </a:xfrm>
        </p:spPr>
        <p:txBody>
          <a:bodyPr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closure</a:t>
            </a:r>
          </a:p>
        </p:txBody>
      </p:sp>
      <p:pic>
        <p:nvPicPr>
          <p:cNvPr id="9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pic>
        <p:nvPicPr>
          <p:cNvPr id="10" name="Picture 7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423" y="5013474"/>
            <a:ext cx="2358752" cy="10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6288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D0AA8D-2442-5748-A2D1-F7D837CF75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BB7F10-BAF7-DF4D-82D8-D49C41DC4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6B8207-8182-F34B-B73F-9E55B8B2A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B3305-C8EF-A14E-A190-6BBAC464AF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43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5" y="1252836"/>
            <a:ext cx="5030981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2000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 sz="1400">
                <a:solidFill>
                  <a:schemeClr val="bg2"/>
                </a:solidFill>
              </a:defRPr>
            </a:lvl8pPr>
            <a:lvl9pPr>
              <a:defRPr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Numbering</a:t>
            </a:r>
          </a:p>
          <a:p>
            <a:pPr lvl="1"/>
            <a:r>
              <a:rPr lang="en-US" noProof="0" dirty="0"/>
              <a:t>Bullet</a:t>
            </a:r>
          </a:p>
          <a:p>
            <a:pPr lvl="2"/>
            <a:r>
              <a:rPr lang="en-US" noProof="0" dirty="0"/>
              <a:t>Plain </a:t>
            </a:r>
            <a:r>
              <a:rPr lang="en-US" noProof="0" dirty="0" err="1"/>
              <a:t>tekst</a:t>
            </a:r>
            <a:r>
              <a:rPr lang="en-US" noProof="0" dirty="0"/>
              <a:t>	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yellow</a:t>
            </a:r>
          </a:p>
          <a:p>
            <a:pPr lvl="5"/>
            <a:r>
              <a:rPr lang="en-US" noProof="0" dirty="0"/>
              <a:t>Numbering</a:t>
            </a:r>
          </a:p>
          <a:p>
            <a:pPr lvl="6"/>
            <a:r>
              <a:rPr lang="en-US" noProof="0" dirty="0"/>
              <a:t>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15201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3pPr>
              <a:defRPr/>
            </a:lvl3pPr>
            <a:lvl4pPr>
              <a:defRPr/>
            </a:lvl4pPr>
            <a:lvl5pPr>
              <a:defRPr/>
            </a:lvl5pPr>
            <a:lvl8pPr>
              <a:defRPr sz="1600"/>
            </a:lvl8pPr>
            <a:lvl9pPr>
              <a:defRPr/>
            </a:lvl9pPr>
          </a:lstStyle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5" y="1252836"/>
            <a:ext cx="584065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6" y="1252539"/>
            <a:ext cx="2342350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4091501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2" y="1252539"/>
            <a:ext cx="409117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4" y="1252836"/>
            <a:ext cx="254800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63500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5" y="1252539"/>
            <a:ext cx="8334560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5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4091501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762195" y="1252539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762195" y="3751624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21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4" y="1252836"/>
            <a:ext cx="409150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1969200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760490" y="1252538"/>
            <a:ext cx="1969200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5" y="404664"/>
            <a:ext cx="8334670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5" y="1252836"/>
            <a:ext cx="8334670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5" name="Grid" hidden="1"/>
          <p:cNvGrpSpPr/>
          <p:nvPr userDrawn="1"/>
        </p:nvGrpSpPr>
        <p:grpSpPr>
          <a:xfrm>
            <a:off x="0" y="0"/>
            <a:ext cx="9144000" cy="6858004"/>
            <a:chOff x="-2" y="-1"/>
            <a:chExt cx="9144000" cy="6858004"/>
          </a:xfrm>
        </p:grpSpPr>
        <p:sp>
          <p:nvSpPr>
            <p:cNvPr id="16" name="Rechthoek 15"/>
            <p:cNvSpPr/>
            <p:nvPr userDrawn="1"/>
          </p:nvSpPr>
          <p:spPr bwMode="auto">
            <a:xfrm>
              <a:off x="0" y="0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7" name="Rechthoek 16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8" name="Rechthoek 17"/>
            <p:cNvSpPr/>
            <p:nvPr userDrawn="1"/>
          </p:nvSpPr>
          <p:spPr bwMode="auto">
            <a:xfrm rot="5400000">
              <a:off x="5512664" y="3226670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9" name="Rechthoek 18"/>
            <p:cNvSpPr/>
            <p:nvPr userDrawn="1"/>
          </p:nvSpPr>
          <p:spPr bwMode="auto">
            <a:xfrm>
              <a:off x="0" y="848172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21" name="Rechthoek 20"/>
            <p:cNvSpPr/>
            <p:nvPr userDrawn="1"/>
          </p:nvSpPr>
          <p:spPr bwMode="auto">
            <a:xfrm>
              <a:off x="0" y="6048672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2" r:id="rId13"/>
  </p:sldLayoutIdLst>
  <p:hf hdr="0" ftr="0"/>
  <p:txStyles>
    <p:titleStyle>
      <a:lvl1pPr algn="l" defTabSz="685434" rtl="0" eaLnBrk="1" latinLnBrk="0" hangingPunct="1">
        <a:spcBef>
          <a:spcPct val="0"/>
        </a:spcBef>
        <a:buNone/>
        <a:defRPr sz="36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kern="1200" baseline="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4ds.had.co.nz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tidyverse.org/packages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tekst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" y="1052736"/>
            <a:ext cx="9143999" cy="1656184"/>
          </a:xfrm>
        </p:spPr>
        <p:txBody>
          <a:bodyPr/>
          <a:lstStyle/>
          <a:p>
            <a:pPr algn="ctr"/>
            <a:r>
              <a:rPr lang="en-US" sz="3600" dirty="0"/>
              <a:t>Data Wrangling</a:t>
            </a:r>
            <a:endParaRPr lang="en-US" sz="3200" i="1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C79A99C-4167-8949-B9BB-7D917384D8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552" y="3997975"/>
            <a:ext cx="4842540" cy="295121"/>
          </a:xfrm>
        </p:spPr>
        <p:txBody>
          <a:bodyPr>
            <a:normAutofit/>
          </a:bodyPr>
          <a:lstStyle/>
          <a:p>
            <a:r>
              <a:rPr lang="nl-NL" dirty="0"/>
              <a:t>Peter Verhaar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99EC6-F04D-624E-89C1-9D253C927692}"/>
              </a:ext>
            </a:extLst>
          </p:cNvPr>
          <p:cNvSpPr txBox="1"/>
          <p:nvPr/>
        </p:nvSpPr>
        <p:spPr>
          <a:xfrm>
            <a:off x="0" y="620688"/>
            <a:ext cx="9144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Exercise 2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1A9811D-5840-D149-8271-3EC89DA8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1412776"/>
            <a:ext cx="698477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Create a new 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dataframe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 from the interviews data (name it, for instance ‘exercise2’) that meets the following criteria: </a:t>
            </a: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Contains only the ‘village’ column and a new column called ‘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total_meals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’. This new column should specify the total number of meals served in the household per day on average (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no_membrs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 times 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no_meals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).</a:t>
            </a: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The final 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dataframe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 should only contain the rows where ‘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total_meals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’ is greater than 20.</a:t>
            </a: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Hint: think about how the commands should be ordered to produce this data frame!</a:t>
            </a: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US" altLang="nl-NL" sz="2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1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99EC6-F04D-624E-89C1-9D253C927692}"/>
              </a:ext>
            </a:extLst>
          </p:cNvPr>
          <p:cNvSpPr txBox="1"/>
          <p:nvPr/>
        </p:nvSpPr>
        <p:spPr>
          <a:xfrm>
            <a:off x="0" y="620688"/>
            <a:ext cx="9144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Exercise 3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1A9811D-5840-D149-8271-3EC89DA8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484784"/>
            <a:ext cx="655272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Answer the following questions:</a:t>
            </a: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How many households in the survey have two meals per day? How many households have three meals per day? Are there any other numbers of meals represented? </a:t>
            </a:r>
            <a:b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</a:br>
            <a:b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</a:b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(</a:t>
            </a:r>
            <a:r>
              <a:rPr lang="en-GB" sz="2200" i="1" dirty="0">
                <a:solidFill>
                  <a:schemeClr val="bg2"/>
                </a:solidFill>
                <a:latin typeface="+mn-lt"/>
                <a:cs typeface="+mn-cs"/>
              </a:rPr>
              <a:t>In other words: create a list of the various options for the number of meals per day, together with a count of the number of households for each of these options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)</a:t>
            </a:r>
            <a:b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</a:b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Tip: Use count()</a:t>
            </a:r>
          </a:p>
        </p:txBody>
      </p:sp>
    </p:spTree>
    <p:extLst>
      <p:ext uri="{BB962C8B-B14F-4D97-AF65-F5344CB8AC3E}">
        <p14:creationId xmlns:p14="http://schemas.microsoft.com/office/powerpoint/2010/main" val="2079193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99EC6-F04D-624E-89C1-9D253C927692}"/>
              </a:ext>
            </a:extLst>
          </p:cNvPr>
          <p:cNvSpPr txBox="1"/>
          <p:nvPr/>
        </p:nvSpPr>
        <p:spPr>
          <a:xfrm>
            <a:off x="0" y="620688"/>
            <a:ext cx="9144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Exercise 4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1A9811D-5840-D149-8271-3EC89DA8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484784"/>
            <a:ext cx="655272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Find the mean, min, and max number of household members for each village. Also add the number of observations per village. </a:t>
            </a: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(hint: use 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group_by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() and summarize(). </a:t>
            </a:r>
            <a:b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</a:b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Also use the statistical functions man(), min(), max() and n()).</a:t>
            </a:r>
            <a:endParaRPr lang="en-US" altLang="nl-NL" sz="2200" dirty="0">
              <a:solidFill>
                <a:schemeClr val="bg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37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99EC6-F04D-624E-89C1-9D253C927692}"/>
              </a:ext>
            </a:extLst>
          </p:cNvPr>
          <p:cNvSpPr txBox="1"/>
          <p:nvPr/>
        </p:nvSpPr>
        <p:spPr>
          <a:xfrm>
            <a:off x="0" y="620688"/>
            <a:ext cx="9144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Exercise 5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1A9811D-5840-D149-8271-3EC89DA8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484784"/>
            <a:ext cx="655272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How many interviews were conducted each month?</a:t>
            </a: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In order word, list the various months in which these interviews took place, and list the number of interviews for each of these months.</a:t>
            </a:r>
            <a:endParaRPr lang="en-US" altLang="nl-NL" sz="2200" dirty="0">
              <a:solidFill>
                <a:schemeClr val="bg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5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/var/folders/nf/35gdwksd0fx8kzbsljz4dz6hnrcnxq/T/com.microsoft.Word/Content.MSO/3B4AC64A.tmp">
            <a:extLst>
              <a:ext uri="{FF2B5EF4-FFF2-40B4-BE49-F238E27FC236}">
                <a16:creationId xmlns:a16="http://schemas.microsoft.com/office/drawing/2014/main" id="{1B943CA2-AF7C-764B-89E4-3AF2AA7C5B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317" y="1736426"/>
            <a:ext cx="6084676" cy="26097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8E47AE-3F6D-494D-B954-DC6C82F0FDB2}"/>
              </a:ext>
            </a:extLst>
          </p:cNvPr>
          <p:cNvSpPr/>
          <p:nvPr/>
        </p:nvSpPr>
        <p:spPr>
          <a:xfrm>
            <a:off x="556408" y="801015"/>
            <a:ext cx="25619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nl-NL" sz="2200" b="1" dirty="0">
                <a:solidFill>
                  <a:schemeClr val="bg2"/>
                </a:solidFill>
              </a:rPr>
              <a:t>Data acquisition</a:t>
            </a:r>
            <a:endParaRPr lang="en-NL" sz="2200" b="1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D371B2-E6A7-6640-87D4-DD0E6A71D9EE}"/>
              </a:ext>
            </a:extLst>
          </p:cNvPr>
          <p:cNvSpPr/>
          <p:nvPr/>
        </p:nvSpPr>
        <p:spPr>
          <a:xfrm>
            <a:off x="1115616" y="4770377"/>
            <a:ext cx="21162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nl-NL" sz="2200" b="1" dirty="0">
                <a:solidFill>
                  <a:schemeClr val="bg2"/>
                </a:solidFill>
              </a:rPr>
              <a:t>Data analysis</a:t>
            </a:r>
            <a:endParaRPr lang="en-NL" sz="2200" b="1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39840-5132-C748-8E95-C08984C825DB}"/>
              </a:ext>
            </a:extLst>
          </p:cNvPr>
          <p:cNvSpPr/>
          <p:nvPr/>
        </p:nvSpPr>
        <p:spPr>
          <a:xfrm>
            <a:off x="5292080" y="1228206"/>
            <a:ext cx="27991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nl-NL" sz="2200" b="1" dirty="0">
                <a:solidFill>
                  <a:schemeClr val="bg2"/>
                </a:solidFill>
              </a:rPr>
              <a:t>Data visualisation</a:t>
            </a:r>
            <a:endParaRPr lang="en-NL" sz="2200" b="1" dirty="0">
              <a:solidFill>
                <a:schemeClr val="bg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BA99A-451F-F34B-827F-6B3ADDCCD883}"/>
              </a:ext>
            </a:extLst>
          </p:cNvPr>
          <p:cNvSpPr/>
          <p:nvPr/>
        </p:nvSpPr>
        <p:spPr>
          <a:xfrm>
            <a:off x="2051720" y="5663718"/>
            <a:ext cx="5633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Hadley Wickham, </a:t>
            </a:r>
            <a:r>
              <a:rPr lang="en-GB" i="1" dirty="0">
                <a:solidFill>
                  <a:schemeClr val="bg2"/>
                </a:solidFill>
                <a:hlinkClick r:id="rId4"/>
              </a:rPr>
              <a:t>R for Data Science </a:t>
            </a:r>
            <a:r>
              <a:rPr lang="en-GB" dirty="0">
                <a:solidFill>
                  <a:schemeClr val="bg2"/>
                </a:solidFill>
              </a:rPr>
              <a:t>(O’Reilly, 2016)</a:t>
            </a:r>
            <a:endParaRPr lang="en-N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42451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lcome to the Tidyverse • tidyverse">
            <a:extLst>
              <a:ext uri="{FF2B5EF4-FFF2-40B4-BE49-F238E27FC236}">
                <a16:creationId xmlns:a16="http://schemas.microsoft.com/office/drawing/2014/main" id="{AB8D9326-0CEE-BD44-9751-1D492780B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392"/>
            <a:ext cx="2754189" cy="317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idy">
            <a:extLst>
              <a:ext uri="{FF2B5EF4-FFF2-40B4-BE49-F238E27FC236}">
                <a16:creationId xmlns:a16="http://schemas.microsoft.com/office/drawing/2014/main" id="{978FE3A0-64DB-024A-8B19-12E1D7153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461" y="764704"/>
            <a:ext cx="4464496" cy="32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5DA660-B848-8E40-8B24-A19F6C10962F}"/>
              </a:ext>
            </a:extLst>
          </p:cNvPr>
          <p:cNvSpPr/>
          <p:nvPr/>
        </p:nvSpPr>
        <p:spPr>
          <a:xfrm>
            <a:off x="683568" y="4653136"/>
            <a:ext cx="80648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200" dirty="0">
                <a:solidFill>
                  <a:schemeClr val="bg2"/>
                </a:solidFill>
              </a:rPr>
              <a:t>“an opinionated </a:t>
            </a:r>
            <a:r>
              <a:rPr lang="en-GB" sz="2200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 of R packages</a:t>
            </a:r>
            <a:r>
              <a:rPr lang="en-GB" sz="2200" dirty="0">
                <a:solidFill>
                  <a:schemeClr val="bg2"/>
                </a:solidFill>
              </a:rPr>
              <a:t> designed for data science. All packages share an underlying design philosophy, grammar, and data structures” (https://</a:t>
            </a:r>
            <a:r>
              <a:rPr lang="en-GB" sz="2200" dirty="0" err="1">
                <a:solidFill>
                  <a:schemeClr val="bg2"/>
                </a:solidFill>
              </a:rPr>
              <a:t>www.tidyverse.org</a:t>
            </a:r>
            <a:r>
              <a:rPr lang="en-GB" sz="2200" dirty="0">
                <a:solidFill>
                  <a:schemeClr val="bg2"/>
                </a:solidFill>
              </a:rPr>
              <a:t>/)</a:t>
            </a:r>
            <a:endParaRPr lang="en-NL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0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90416963-CF79-E94B-838F-82789EB10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5625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nl-NL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 frame</a:t>
            </a:r>
            <a:endParaRPr lang="en-US" altLang="nl-NL" sz="36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52435A4-06D6-A045-BFA4-AA0864AA90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033"/>
          <a:stretch/>
        </p:blipFill>
        <p:spPr>
          <a:xfrm>
            <a:off x="5004048" y="1737209"/>
            <a:ext cx="3692982" cy="2952328"/>
          </a:xfrm>
          <a:prstGeom prst="rect">
            <a:avLst/>
          </a:prstGeom>
        </p:spPr>
      </p:pic>
      <p:sp>
        <p:nvSpPr>
          <p:cNvPr id="10" name="Rectangle 18">
            <a:extLst>
              <a:ext uri="{FF2B5EF4-FFF2-40B4-BE49-F238E27FC236}">
                <a16:creationId xmlns:a16="http://schemas.microsoft.com/office/drawing/2014/main" id="{5DCE9E48-1C87-5E4C-83E2-D43497608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484784"/>
            <a:ext cx="2989784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nl-NL" sz="2400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nl-NL" altLang="nl-NL" sz="2200" dirty="0">
                <a:solidFill>
                  <a:schemeClr val="bg2"/>
                </a:solidFill>
                <a:latin typeface="+mn-lt"/>
                <a:cs typeface="+mn-cs"/>
              </a:rPr>
              <a:t>Data </a:t>
            </a:r>
            <a:r>
              <a:rPr lang="nl-NL" altLang="nl-NL" sz="2200" dirty="0" err="1">
                <a:solidFill>
                  <a:schemeClr val="bg2"/>
                </a:solidFill>
                <a:latin typeface="+mn-lt"/>
                <a:cs typeface="+mn-cs"/>
              </a:rPr>
              <a:t>structure</a:t>
            </a:r>
            <a:r>
              <a:rPr lang="nl-NL" altLang="nl-NL" sz="2200" dirty="0">
                <a:solidFill>
                  <a:schemeClr val="bg2"/>
                </a:solidFill>
                <a:latin typeface="+mn-lt"/>
                <a:cs typeface="+mn-cs"/>
              </a:rPr>
              <a:t> </a:t>
            </a:r>
            <a:r>
              <a:rPr lang="nl-NL" altLang="nl-NL" sz="2200" dirty="0" err="1">
                <a:solidFill>
                  <a:schemeClr val="bg2"/>
                </a:solidFill>
                <a:latin typeface="+mn-lt"/>
                <a:cs typeface="+mn-cs"/>
              </a:rPr>
              <a:t>used</a:t>
            </a:r>
            <a:r>
              <a:rPr lang="nl-NL" altLang="nl-NL" sz="2200" dirty="0">
                <a:solidFill>
                  <a:schemeClr val="bg2"/>
                </a:solidFill>
                <a:latin typeface="+mn-lt"/>
                <a:cs typeface="+mn-cs"/>
              </a:rPr>
              <a:t> </a:t>
            </a:r>
            <a:r>
              <a:rPr lang="nl-NL" altLang="nl-NL" sz="2200" dirty="0" err="1">
                <a:solidFill>
                  <a:schemeClr val="bg2"/>
                </a:solidFill>
                <a:latin typeface="+mn-lt"/>
                <a:cs typeface="+mn-cs"/>
              </a:rPr>
              <a:t>to</a:t>
            </a:r>
            <a:r>
              <a:rPr lang="nl-NL" altLang="nl-NL" sz="2200" dirty="0">
                <a:solidFill>
                  <a:schemeClr val="bg2"/>
                </a:solidFill>
                <a:latin typeface="+mn-lt"/>
                <a:cs typeface="+mn-cs"/>
              </a:rPr>
              <a:t> store </a:t>
            </a:r>
            <a:r>
              <a:rPr lang="nl-NL" altLang="nl-NL" sz="2200" dirty="0" err="1">
                <a:solidFill>
                  <a:schemeClr val="bg2"/>
                </a:solidFill>
                <a:latin typeface="+mn-lt"/>
                <a:cs typeface="+mn-cs"/>
              </a:rPr>
              <a:t>tabular</a:t>
            </a:r>
            <a:r>
              <a:rPr lang="nl-NL" altLang="nl-NL" sz="2200" dirty="0">
                <a:solidFill>
                  <a:schemeClr val="bg2"/>
                </a:solidFill>
                <a:latin typeface="+mn-lt"/>
                <a:cs typeface="+mn-cs"/>
              </a:rPr>
              <a:t> data</a:t>
            </a:r>
            <a:endParaRPr lang="en-GB" altLang="nl-NL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nl-NL" sz="2200" dirty="0">
                <a:solidFill>
                  <a:schemeClr val="bg2"/>
                </a:solidFill>
                <a:latin typeface="+mn-lt"/>
                <a:cs typeface="+mn-cs"/>
              </a:rPr>
              <a:t>Each column (variable) is also a vector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altLang="nl-NL" sz="2200" dirty="0" err="1">
                <a:solidFill>
                  <a:schemeClr val="bg2"/>
                </a:solidFill>
                <a:latin typeface="+mn-lt"/>
                <a:cs typeface="+mn-cs"/>
              </a:rPr>
              <a:t>Tidyverse</a:t>
            </a:r>
            <a:r>
              <a:rPr lang="en-GB" altLang="nl-NL" sz="2200" dirty="0">
                <a:solidFill>
                  <a:schemeClr val="bg2"/>
                </a:solidFill>
                <a:latin typeface="+mn-lt"/>
                <a:cs typeface="+mn-cs"/>
              </a:rPr>
              <a:t> uses the term ‘Tibble’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altLang="nl-NL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altLang="nl-NL" sz="2200" dirty="0">
                <a:solidFill>
                  <a:schemeClr val="bg2"/>
                </a:solidFill>
                <a:latin typeface="+mn-lt"/>
                <a:cs typeface="+mn-cs"/>
              </a:rPr>
              <a:t> </a:t>
            </a:r>
            <a:br>
              <a:rPr lang="en-GB" altLang="nl-NL" sz="2200" dirty="0">
                <a:solidFill>
                  <a:schemeClr val="bg2"/>
                </a:solidFill>
                <a:latin typeface="+mn-lt"/>
                <a:cs typeface="+mn-cs"/>
              </a:rPr>
            </a:br>
            <a:br>
              <a:rPr lang="en-GB" altLang="nl-NL" sz="2200" dirty="0">
                <a:solidFill>
                  <a:schemeClr val="bg2"/>
                </a:solidFill>
                <a:latin typeface="+mn-lt"/>
                <a:cs typeface="+mn-cs"/>
              </a:rPr>
            </a:br>
            <a:endParaRPr lang="en-US" altLang="nl-NL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nl-NL" sz="2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1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DDEFE7C-3D6A-CA4C-B6D9-D93B1D4F0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7791"/>
            <a:ext cx="7145734" cy="58912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CD7ACF-D032-F245-BE77-38929756CDF6}"/>
              </a:ext>
            </a:extLst>
          </p:cNvPr>
          <p:cNvSpPr/>
          <p:nvPr/>
        </p:nvSpPr>
        <p:spPr>
          <a:xfrm>
            <a:off x="971600" y="277791"/>
            <a:ext cx="7281192" cy="58912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80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1EEB020-1E3F-224C-A774-7CB390AF6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2776"/>
            <a:ext cx="5219129" cy="45394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E1A76E-F8B4-8647-8E70-08017A4A63AB}"/>
              </a:ext>
            </a:extLst>
          </p:cNvPr>
          <p:cNvSpPr/>
          <p:nvPr/>
        </p:nvSpPr>
        <p:spPr>
          <a:xfrm>
            <a:off x="1547664" y="396745"/>
            <a:ext cx="6622326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rgbClr val="0C2577"/>
              </a:buClr>
            </a:pPr>
            <a:r>
              <a:rPr lang="nl-NL" altLang="nl-NL" sz="2800" dirty="0" err="1">
                <a:solidFill>
                  <a:schemeClr val="bg2"/>
                </a:solidFill>
              </a:rPr>
              <a:t>Average</a:t>
            </a:r>
            <a:r>
              <a:rPr lang="nl-NL" altLang="nl-NL" sz="2800" dirty="0">
                <a:solidFill>
                  <a:schemeClr val="bg2"/>
                </a:solidFill>
              </a:rPr>
              <a:t> </a:t>
            </a:r>
            <a:r>
              <a:rPr lang="nl-NL" altLang="nl-NL" sz="2800" dirty="0" err="1">
                <a:solidFill>
                  <a:schemeClr val="bg2"/>
                </a:solidFill>
              </a:rPr>
              <a:t>number</a:t>
            </a:r>
            <a:r>
              <a:rPr lang="nl-NL" altLang="nl-NL" sz="2800" dirty="0">
                <a:solidFill>
                  <a:schemeClr val="bg2"/>
                </a:solidFill>
              </a:rPr>
              <a:t> of rooms in </a:t>
            </a:r>
            <a:r>
              <a:rPr lang="nl-NL" altLang="nl-NL" sz="2800" dirty="0" err="1">
                <a:solidFill>
                  <a:schemeClr val="bg2"/>
                </a:solidFill>
              </a:rPr>
              <a:t>each</a:t>
            </a:r>
            <a:r>
              <a:rPr lang="nl-NL" altLang="nl-NL" sz="2800" dirty="0">
                <a:solidFill>
                  <a:schemeClr val="bg2"/>
                </a:solidFill>
              </a:rPr>
              <a:t> </a:t>
            </a:r>
            <a:r>
              <a:rPr lang="nl-NL" altLang="nl-NL" sz="2800" dirty="0" err="1">
                <a:solidFill>
                  <a:schemeClr val="bg2"/>
                </a:solidFill>
              </a:rPr>
              <a:t>village</a:t>
            </a:r>
            <a:endParaRPr lang="en-GB" altLang="nl-NL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70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E1A76E-F8B4-8647-8E70-08017A4A63AB}"/>
              </a:ext>
            </a:extLst>
          </p:cNvPr>
          <p:cNvSpPr/>
          <p:nvPr/>
        </p:nvSpPr>
        <p:spPr>
          <a:xfrm>
            <a:off x="1547664" y="396745"/>
            <a:ext cx="5598007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rgbClr val="0C2577"/>
              </a:buClr>
            </a:pPr>
            <a:r>
              <a:rPr lang="nl-NL" altLang="nl-NL" sz="2800" dirty="0" err="1">
                <a:solidFill>
                  <a:schemeClr val="bg2"/>
                </a:solidFill>
              </a:rPr>
              <a:t>Number</a:t>
            </a:r>
            <a:r>
              <a:rPr lang="nl-NL" altLang="nl-NL" sz="2800" dirty="0">
                <a:solidFill>
                  <a:schemeClr val="bg2"/>
                </a:solidFill>
              </a:rPr>
              <a:t> of </a:t>
            </a:r>
            <a:r>
              <a:rPr lang="nl-NL" altLang="nl-NL" sz="2800" dirty="0" err="1">
                <a:solidFill>
                  <a:schemeClr val="bg2"/>
                </a:solidFill>
              </a:rPr>
              <a:t>people</a:t>
            </a:r>
            <a:r>
              <a:rPr lang="nl-NL" altLang="nl-NL" sz="2800" dirty="0">
                <a:solidFill>
                  <a:schemeClr val="bg2"/>
                </a:solidFill>
              </a:rPr>
              <a:t> living in </a:t>
            </a:r>
            <a:r>
              <a:rPr lang="nl-NL" altLang="nl-NL" sz="2800" dirty="0" err="1">
                <a:solidFill>
                  <a:schemeClr val="bg2"/>
                </a:solidFill>
              </a:rPr>
              <a:t>houses</a:t>
            </a:r>
            <a:endParaRPr lang="en-GB" altLang="nl-NL" sz="2800" dirty="0">
              <a:solidFill>
                <a:schemeClr val="bg2"/>
              </a:solidFill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521772C-6D92-4446-B4FE-3DF3BF013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56792"/>
            <a:ext cx="4968552" cy="43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5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ata transformation with dplyr – Introduction to Open Data Science with R">
            <a:extLst>
              <a:ext uri="{FF2B5EF4-FFF2-40B4-BE49-F238E27FC236}">
                <a16:creationId xmlns:a16="http://schemas.microsoft.com/office/drawing/2014/main" id="{DA7621B9-D051-864C-B78B-A1169BC3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17" y="764704"/>
            <a:ext cx="26543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8">
            <a:extLst>
              <a:ext uri="{FF2B5EF4-FFF2-40B4-BE49-F238E27FC236}">
                <a16:creationId xmlns:a16="http://schemas.microsoft.com/office/drawing/2014/main" id="{9F4C5B3C-B117-104E-A020-ECDCB313A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090" y="1556593"/>
            <a:ext cx="244827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nl-NL" sz="2400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sz="2800" dirty="0">
                <a:solidFill>
                  <a:schemeClr val="bg2"/>
                </a:solidFill>
                <a:latin typeface="+mn-lt"/>
                <a:cs typeface="+mn-cs"/>
              </a:rPr>
              <a:t>s</a:t>
            </a:r>
            <a:r>
              <a:rPr lang="en-NL" sz="2800" dirty="0">
                <a:solidFill>
                  <a:schemeClr val="bg2"/>
                </a:solidFill>
                <a:latin typeface="+mn-lt"/>
                <a:cs typeface="+mn-cs"/>
              </a:rPr>
              <a:t>elect</a:t>
            </a: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sz="2800" dirty="0">
                <a:solidFill>
                  <a:schemeClr val="bg2"/>
                </a:solidFill>
                <a:latin typeface="+mn-lt"/>
                <a:cs typeface="+mn-cs"/>
              </a:rPr>
              <a:t>f</a:t>
            </a:r>
            <a:r>
              <a:rPr lang="en-NL" sz="2800" dirty="0">
                <a:solidFill>
                  <a:schemeClr val="bg2"/>
                </a:solidFill>
                <a:latin typeface="+mn-lt"/>
                <a:cs typeface="+mn-cs"/>
              </a:rPr>
              <a:t>ilter</a:t>
            </a: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sz="2800" dirty="0">
                <a:solidFill>
                  <a:schemeClr val="bg2"/>
                </a:solidFill>
                <a:latin typeface="+mn-lt"/>
                <a:cs typeface="+mn-cs"/>
              </a:rPr>
              <a:t>m</a:t>
            </a:r>
            <a:r>
              <a:rPr lang="en-NL" sz="2800" dirty="0">
                <a:solidFill>
                  <a:schemeClr val="bg2"/>
                </a:solidFill>
                <a:latin typeface="+mn-lt"/>
                <a:cs typeface="+mn-cs"/>
              </a:rPr>
              <a:t>utate</a:t>
            </a: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NL" sz="2800" dirty="0">
                <a:solidFill>
                  <a:schemeClr val="bg2"/>
                </a:solidFill>
                <a:latin typeface="+mn-lt"/>
                <a:cs typeface="+mn-cs"/>
              </a:rPr>
              <a:t>group_by</a:t>
            </a: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NL" sz="2800" dirty="0">
                <a:solidFill>
                  <a:schemeClr val="bg2"/>
                </a:solidFill>
                <a:latin typeface="+mn-lt"/>
                <a:cs typeface="+mn-cs"/>
              </a:rPr>
              <a:t>summarise </a:t>
            </a:r>
            <a:endParaRPr lang="en-GB" altLang="nl-NL" sz="2800" dirty="0">
              <a:solidFill>
                <a:schemeClr val="bg2"/>
              </a:solidFill>
              <a:latin typeface="+mn-lt"/>
              <a:cs typeface="+mn-cs"/>
            </a:endParaRP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altLang="nl-NL" dirty="0">
                <a:solidFill>
                  <a:schemeClr val="bg2"/>
                </a:solidFill>
                <a:latin typeface="+mn-lt"/>
                <a:cs typeface="+mn-cs"/>
              </a:rPr>
              <a:t> </a:t>
            </a:r>
            <a:br>
              <a:rPr lang="en-GB" altLang="nl-NL" dirty="0">
                <a:solidFill>
                  <a:schemeClr val="bg2"/>
                </a:solidFill>
                <a:latin typeface="+mn-lt"/>
                <a:cs typeface="+mn-cs"/>
              </a:rPr>
            </a:br>
            <a:br>
              <a:rPr lang="en-GB" altLang="nl-NL" dirty="0">
                <a:solidFill>
                  <a:schemeClr val="bg2"/>
                </a:solidFill>
                <a:latin typeface="+mn-lt"/>
                <a:cs typeface="+mn-cs"/>
              </a:rPr>
            </a:br>
            <a:endParaRPr lang="en-US" altLang="nl-NL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nl-NL" sz="2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7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>
            <a:extLst>
              <a:ext uri="{FF2B5EF4-FFF2-40B4-BE49-F238E27FC236}">
                <a16:creationId xmlns:a16="http://schemas.microsoft.com/office/drawing/2014/main" id="{9F4C5B3C-B117-104E-A020-ECDCB313A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1772816"/>
            <a:ext cx="698477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Using pipes, subset the interviews data set:</a:t>
            </a: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Include interviews with respondents who were members of an irrigation association only (see the column ‘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memb_assoc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’)</a:t>
            </a: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Retain only the columns ‘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affect_conflicts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’, ‘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liv_count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’, and ‘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no_meals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’.</a:t>
            </a: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nl-NL" sz="2400" dirty="0">
              <a:latin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99EC6-F04D-624E-89C1-9D253C927692}"/>
              </a:ext>
            </a:extLst>
          </p:cNvPr>
          <p:cNvSpPr txBox="1"/>
          <p:nvPr/>
        </p:nvSpPr>
        <p:spPr>
          <a:xfrm>
            <a:off x="0" y="620688"/>
            <a:ext cx="9144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1794691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3391503b78eef4dbc509238ebde2b79163865"/>
</p:tagLst>
</file>

<file path=ppt/theme/theme1.xml><?xml version="1.0" encoding="utf-8"?>
<a:theme xmlns:a="http://schemas.openxmlformats.org/drawingml/2006/main" name="Corporate template-set Universiteit Leiden">
  <a:themeElements>
    <a:clrScheme name="Aangepast 28">
      <a:dk1>
        <a:srgbClr val="000000"/>
      </a:dk1>
      <a:lt1>
        <a:srgbClr val="FFFFFF"/>
      </a:lt1>
      <a:dk2>
        <a:srgbClr val="8592BC"/>
      </a:dk2>
      <a:lt2>
        <a:srgbClr val="0C2577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4-3-windows-en-zonder-slidenr</Template>
  <TotalTime>9595</TotalTime>
  <Words>462</Words>
  <Application>Microsoft Macintosh PowerPoint</Application>
  <PresentationFormat>On-screen Show (4:3)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Minion</vt:lpstr>
      <vt:lpstr>Verdana</vt:lpstr>
      <vt:lpstr>Corporate template-set Universiteit Leiden</vt:lpstr>
      <vt:lpstr>Data Wrangling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Peter Verhaar</dc:creator>
  <cp:lastModifiedBy>Verhaar, P.A.F. (Peter)</cp:lastModifiedBy>
  <cp:revision>174</cp:revision>
  <dcterms:created xsi:type="dcterms:W3CDTF">2017-06-05T20:40:23Z</dcterms:created>
  <dcterms:modified xsi:type="dcterms:W3CDTF">2025-02-10T22:50:35Z</dcterms:modified>
</cp:coreProperties>
</file>