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590" r:id="rId3"/>
    <p:sldId id="614" r:id="rId4"/>
    <p:sldId id="630" r:id="rId5"/>
    <p:sldId id="615" r:id="rId6"/>
    <p:sldId id="622" r:id="rId7"/>
    <p:sldId id="624" r:id="rId8"/>
    <p:sldId id="625" r:id="rId9"/>
    <p:sldId id="626" r:id="rId10"/>
  </p:sldIdLst>
  <p:sldSz cx="9144000" cy="6858000" type="screen4x3"/>
  <p:notesSz cx="6858000" cy="9144000"/>
  <p:custDataLst>
    <p:tags r:id="rId13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64" autoAdjust="0"/>
    <p:restoredTop sz="86435" autoAdjust="0"/>
  </p:normalViewPr>
  <p:slideViewPr>
    <p:cSldViewPr>
      <p:cViewPr varScale="1">
        <p:scale>
          <a:sx n="89" d="100"/>
          <a:sy n="89" d="100"/>
        </p:scale>
        <p:origin x="1984" y="176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-535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7" d="100"/>
          <a:sy n="87" d="100"/>
        </p:scale>
        <p:origin x="299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2E219-E959-4E94-9E0A-7B5F60EC2A3F}" type="datetimeFigureOut">
              <a:rPr lang="nl-NL" smtClean="0"/>
              <a:t>11-02-2025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F20A6-917B-47D1-9BC8-EEDBA08F72D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515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11-02-2025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nl-NL" dirty="0"/>
              <a:t>v</a:t>
            </a:r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990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F31604B2-FCAD-0B4C-8282-96238403F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00BC34-4A6F-174E-906A-0CFECA3A904B}" type="slidenum">
              <a:rPr lang="en-US" altLang="nl-NL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nl-NL">
              <a:latin typeface="Arial" panose="020B0604020202020204" pitchFamily="34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84268917-6A75-CF41-A861-8843DAA7E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B2C118B-D594-4E48-BE91-59F8FE416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nl-NL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982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F31604B2-FCAD-0B4C-8282-96238403F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00BC34-4A6F-174E-906A-0CFECA3A904B}" type="slidenum">
              <a:rPr lang="en-US" altLang="nl-NL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nl-NL">
              <a:latin typeface="Arial" panose="020B0604020202020204" pitchFamily="34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84268917-6A75-CF41-A861-8843DAA7E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B2C118B-D594-4E48-BE91-59F8FE416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nl-NL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136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09571-ABEF-857F-48AF-54E43D9BC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41C43FAB-21FB-BC87-3EC0-9A37AEE460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00BC34-4A6F-174E-906A-0CFECA3A904B}" type="slidenum">
              <a:rPr lang="en-US" altLang="nl-NL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nl-NL">
              <a:latin typeface="Arial" panose="020B0604020202020204" pitchFamily="34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0C9871E0-DDDB-49EE-3713-5A84460CAF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5FB10D0-A775-5D8F-81F7-13A4C8D785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nl-NL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800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F31604B2-FCAD-0B4C-8282-96238403F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00BC34-4A6F-174E-906A-0CFECA3A904B}" type="slidenum">
              <a:rPr lang="en-US" altLang="nl-NL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nl-NL">
              <a:latin typeface="Arial" panose="020B0604020202020204" pitchFamily="34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84268917-6A75-CF41-A861-8843DAA7E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B2C118B-D594-4E48-BE91-59F8FE416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nl-NL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886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F31604B2-FCAD-0B4C-8282-96238403F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00BC34-4A6F-174E-906A-0CFECA3A904B}" type="slidenum">
              <a:rPr lang="en-US" altLang="nl-NL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nl-NL">
              <a:latin typeface="Arial" panose="020B0604020202020204" pitchFamily="34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84268917-6A75-CF41-A861-8843DAA7E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B2C118B-D594-4E48-BE91-59F8FE416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nl-NL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595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F31604B2-FCAD-0B4C-8282-96238403F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00BC34-4A6F-174E-906A-0CFECA3A904B}" type="slidenum">
              <a:rPr lang="en-US" altLang="nl-NL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nl-NL">
              <a:latin typeface="Arial" panose="020B0604020202020204" pitchFamily="34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84268917-6A75-CF41-A861-8843DAA7E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B2C118B-D594-4E48-BE91-59F8FE416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nl-NL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541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F31604B2-FCAD-0B4C-8282-96238403F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00BC34-4A6F-174E-906A-0CFECA3A904B}" type="slidenum">
              <a:rPr lang="en-US" altLang="nl-NL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nl-NL">
              <a:latin typeface="Arial" panose="020B0604020202020204" pitchFamily="34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84268917-6A75-CF41-A861-8843DAA7E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B2C118B-D594-4E48-BE91-59F8FE416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nl-NL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365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F31604B2-FCAD-0B4C-8282-96238403F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00BC34-4A6F-174E-906A-0CFECA3A904B}" type="slidenum">
              <a:rPr lang="en-US" altLang="nl-NL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nl-NL">
              <a:latin typeface="Arial" panose="020B0604020202020204" pitchFamily="34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84268917-6A75-CF41-A861-8843DAA7E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B2C118B-D594-4E48-BE91-59F8FE416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nl-NL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87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"/>
            <a:ext cx="914399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2"/>
            <a:ext cx="914400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59243" y="1052736"/>
            <a:ext cx="7389221" cy="1656184"/>
          </a:xfrm>
        </p:spPr>
        <p:txBody>
          <a:bodyPr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359243" y="3934610"/>
            <a:ext cx="4042079" cy="393700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Subtitle presentation</a:t>
            </a: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497060" y="3934685"/>
            <a:ext cx="3243080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Date</a:t>
            </a:r>
          </a:p>
        </p:txBody>
      </p:sp>
      <p:pic>
        <p:nvPicPr>
          <p:cNvPr id="12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423" y="5013474"/>
            <a:ext cx="2358752" cy="105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935" y="6543376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 graph</a:t>
            </a:r>
          </a:p>
        </p:txBody>
      </p:sp>
      <p:pic>
        <p:nvPicPr>
          <p:cNvPr id="14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 video</a:t>
            </a:r>
          </a:p>
        </p:txBody>
      </p:sp>
      <p:pic>
        <p:nvPicPr>
          <p:cNvPr id="15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2"/>
            <a:ext cx="914400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31640" y="1052736"/>
            <a:ext cx="7390800" cy="1656184"/>
          </a:xfrm>
        </p:spPr>
        <p:txBody>
          <a:bodyPr/>
          <a:lstStyle>
            <a:lvl1pPr algn="l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closure</a:t>
            </a:r>
          </a:p>
        </p:txBody>
      </p:sp>
      <p:pic>
        <p:nvPicPr>
          <p:cNvPr id="9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13" y="6543376"/>
            <a:ext cx="3588750" cy="270000"/>
          </a:xfrm>
          <a:prstGeom prst="rect">
            <a:avLst/>
          </a:prstGeom>
        </p:spPr>
      </p:pic>
      <p:pic>
        <p:nvPicPr>
          <p:cNvPr id="10" name="Picture 7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423" y="5013474"/>
            <a:ext cx="2358752" cy="105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62880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9D0AA8D-2442-5748-A2D1-F7D837CF75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4BB7F10-BAF7-DF4D-82D8-D49C41DC42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96B8207-8182-F34B-B73F-9E55B8B2A8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FB3305-C8EF-A14E-A190-6BBAC464AF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343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opga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5" y="1252836"/>
            <a:ext cx="5030981" cy="4795836"/>
          </a:xfrm>
          <a:noFill/>
        </p:spPr>
        <p:txBody>
          <a:bodyPr vert="horz" wrap="none" lIns="0" tIns="0" rIns="0" bIns="0"/>
          <a:lstStyle>
            <a:lvl1pPr marL="271318" indent="-271318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2000">
                <a:solidFill>
                  <a:schemeClr val="bg2"/>
                </a:solidFill>
              </a:defRPr>
            </a:lvl1pPr>
            <a:lvl2pPr marL="406977" indent="-135659"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271318" indent="-271318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tabLst/>
              <a:defRPr sz="2000">
                <a:solidFill>
                  <a:schemeClr val="bg2"/>
                </a:solidFill>
              </a:defRPr>
            </a:lvl6pPr>
            <a:lvl7pPr marL="406977" indent="-135659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 sz="1400">
                <a:solidFill>
                  <a:schemeClr val="bg2"/>
                </a:solidFill>
              </a:defRPr>
            </a:lvl8pPr>
            <a:lvl9pPr>
              <a:defRPr baseline="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/>
              <a:t>Numbering</a:t>
            </a:r>
          </a:p>
          <a:p>
            <a:pPr lvl="1"/>
            <a:r>
              <a:rPr lang="en-US" noProof="0" dirty="0"/>
              <a:t>Bullet</a:t>
            </a:r>
          </a:p>
          <a:p>
            <a:pPr lvl="2"/>
            <a:r>
              <a:rPr lang="en-US" noProof="0" dirty="0"/>
              <a:t>Plain </a:t>
            </a:r>
            <a:r>
              <a:rPr lang="en-US" noProof="0" dirty="0" err="1"/>
              <a:t>tekst</a:t>
            </a:r>
            <a:r>
              <a:rPr lang="en-US" noProof="0" dirty="0"/>
              <a:t>	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yellow</a:t>
            </a:r>
          </a:p>
          <a:p>
            <a:pPr lvl="5"/>
            <a:r>
              <a:rPr lang="en-US" noProof="0" dirty="0"/>
              <a:t>Numbering</a:t>
            </a:r>
          </a:p>
          <a:p>
            <a:pPr lvl="6"/>
            <a:r>
              <a:rPr lang="en-US" noProof="0" dirty="0"/>
              <a:t>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5587316" y="1252539"/>
            <a:ext cx="3152019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9144002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pic>
        <p:nvPicPr>
          <p:cNvPr id="18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613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>
            <a:lvl3pPr>
              <a:defRPr/>
            </a:lvl3pPr>
            <a:lvl4pPr>
              <a:defRPr/>
            </a:lvl4pPr>
            <a:lvl5pPr>
              <a:defRPr/>
            </a:lvl5pPr>
            <a:lvl8pPr>
              <a:defRPr sz="1600"/>
            </a:lvl8pPr>
            <a:lvl9pPr>
              <a:defRPr/>
            </a:lvl9pPr>
          </a:lstStyle>
          <a:p>
            <a:pPr lvl="0"/>
            <a:r>
              <a:rPr lang="en-US" noProof="0" dirty="0"/>
              <a:t>Bullet</a:t>
            </a:r>
          </a:p>
          <a:p>
            <a:pPr lvl="1"/>
            <a:r>
              <a:rPr lang="en-US" noProof="0" dirty="0"/>
              <a:t>Sub-bullet</a:t>
            </a:r>
          </a:p>
          <a:p>
            <a:pPr lvl="2"/>
            <a:r>
              <a:rPr lang="en-US" noProof="0" dirty="0"/>
              <a:t>Plain text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light blue</a:t>
            </a:r>
          </a:p>
          <a:p>
            <a:pPr lvl="5"/>
            <a:r>
              <a:rPr lang="en-US" noProof="0" dirty="0"/>
              <a:t>Bullet</a:t>
            </a:r>
          </a:p>
          <a:p>
            <a:pPr lvl="6"/>
            <a:r>
              <a:rPr lang="en-US" noProof="0" dirty="0"/>
              <a:t>Sub-bullet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</p:txBody>
      </p:sp>
      <p:pic>
        <p:nvPicPr>
          <p:cNvPr id="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9685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5" y="1252836"/>
            <a:ext cx="5840650" cy="4795836"/>
          </a:xfrm>
        </p:spPr>
        <p:txBody>
          <a:bodyPr vert="horz"/>
          <a:lstStyle/>
          <a:p>
            <a:pPr lvl="0"/>
            <a:r>
              <a:rPr lang="en-US" noProof="0" dirty="0"/>
              <a:t>Bullet</a:t>
            </a:r>
          </a:p>
          <a:p>
            <a:pPr lvl="1"/>
            <a:r>
              <a:rPr lang="en-US" noProof="0" dirty="0"/>
              <a:t>Sub-bullet</a:t>
            </a:r>
          </a:p>
          <a:p>
            <a:pPr lvl="2"/>
            <a:r>
              <a:rPr lang="en-US" noProof="0" dirty="0"/>
              <a:t>Plain text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light blue</a:t>
            </a:r>
          </a:p>
          <a:p>
            <a:pPr lvl="5"/>
            <a:r>
              <a:rPr lang="en-US" noProof="0" dirty="0"/>
              <a:t>Bullet</a:t>
            </a:r>
          </a:p>
          <a:p>
            <a:pPr lvl="6"/>
            <a:r>
              <a:rPr lang="en-US" noProof="0" dirty="0"/>
              <a:t>Sub-bullet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  <a:p>
            <a:pPr lvl="0"/>
            <a:endParaRPr lang="en-US" noProof="0" dirty="0"/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396986" y="1252539"/>
            <a:ext cx="2342350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02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3" y="1252836"/>
            <a:ext cx="4091501" cy="4795836"/>
          </a:xfrm>
        </p:spPr>
        <p:txBody>
          <a:bodyPr vert="horz"/>
          <a:lstStyle/>
          <a:p>
            <a:pPr lvl="0"/>
            <a:r>
              <a:rPr lang="en-US" noProof="0" dirty="0"/>
              <a:t>Bullet</a:t>
            </a:r>
          </a:p>
          <a:p>
            <a:pPr lvl="1"/>
            <a:r>
              <a:rPr lang="en-US" noProof="0" dirty="0"/>
              <a:t>Sub-bullet</a:t>
            </a:r>
          </a:p>
          <a:p>
            <a:pPr lvl="2"/>
            <a:r>
              <a:rPr lang="en-US" noProof="0" dirty="0"/>
              <a:t>Plain text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light blue</a:t>
            </a:r>
          </a:p>
          <a:p>
            <a:pPr lvl="5"/>
            <a:r>
              <a:rPr lang="en-US" noProof="0" dirty="0"/>
              <a:t>Bullet</a:t>
            </a:r>
          </a:p>
          <a:p>
            <a:pPr lvl="6"/>
            <a:r>
              <a:rPr lang="en-US" noProof="0" dirty="0"/>
              <a:t>Sub-bullet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  <a:p>
            <a:pPr lvl="0"/>
            <a:endParaRPr lang="en-US" noProof="0" dirty="0"/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8162" y="1252539"/>
            <a:ext cx="409117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pic>
        <p:nvPicPr>
          <p:cNvPr id="16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674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4" y="1252836"/>
            <a:ext cx="2548000" cy="4795836"/>
          </a:xfrm>
        </p:spPr>
        <p:txBody>
          <a:bodyPr vert="horz"/>
          <a:lstStyle/>
          <a:p>
            <a:pPr lvl="0"/>
            <a:r>
              <a:rPr lang="en-US" noProof="0" dirty="0"/>
              <a:t>Bullet</a:t>
            </a:r>
          </a:p>
          <a:p>
            <a:pPr lvl="1"/>
            <a:r>
              <a:rPr lang="en-US" noProof="0" dirty="0"/>
              <a:t>Sub-bullet</a:t>
            </a:r>
          </a:p>
          <a:p>
            <a:pPr lvl="2"/>
            <a:r>
              <a:rPr lang="en-US" noProof="0" dirty="0"/>
              <a:t>Plain text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light blue</a:t>
            </a:r>
          </a:p>
          <a:p>
            <a:pPr lvl="5"/>
            <a:r>
              <a:rPr lang="en-US" noProof="0" dirty="0"/>
              <a:t>Bullet</a:t>
            </a:r>
          </a:p>
          <a:p>
            <a:pPr lvl="6"/>
            <a:r>
              <a:rPr lang="en-US" noProof="0" dirty="0"/>
              <a:t>Sub-bullet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  <a:p>
            <a:pPr lvl="0"/>
            <a:endParaRPr lang="en-US" noProof="0" dirty="0"/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3104334" y="1252539"/>
            <a:ext cx="563500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pic>
        <p:nvPicPr>
          <p:cNvPr id="16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1762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04665" y="1252539"/>
            <a:ext cx="8334560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pic>
        <p:nvPicPr>
          <p:cNvPr id="15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3" y="1252836"/>
            <a:ext cx="4091501" cy="4795836"/>
          </a:xfrm>
        </p:spPr>
        <p:txBody>
          <a:bodyPr vert="horz"/>
          <a:lstStyle/>
          <a:p>
            <a:pPr lvl="0"/>
            <a:r>
              <a:rPr lang="en-US" noProof="0" dirty="0"/>
              <a:t>Bullet</a:t>
            </a:r>
          </a:p>
          <a:p>
            <a:pPr lvl="1"/>
            <a:r>
              <a:rPr lang="en-US" noProof="0" dirty="0"/>
              <a:t>Sub-bullet</a:t>
            </a:r>
          </a:p>
          <a:p>
            <a:pPr lvl="2"/>
            <a:r>
              <a:rPr lang="en-US" noProof="0" dirty="0"/>
              <a:t>Plain text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light blue</a:t>
            </a:r>
          </a:p>
          <a:p>
            <a:pPr lvl="5"/>
            <a:r>
              <a:rPr lang="en-US" noProof="0" dirty="0"/>
              <a:t>Bullet</a:t>
            </a:r>
          </a:p>
          <a:p>
            <a:pPr lvl="6"/>
            <a:r>
              <a:rPr lang="en-US" noProof="0" dirty="0"/>
              <a:t>Sub-bullet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  <a:p>
            <a:pPr lvl="0"/>
            <a:endParaRPr lang="en-US" noProof="0" dirty="0"/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59312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8161" y="1252539"/>
            <a:ext cx="1969913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6762195" y="1252539"/>
            <a:ext cx="1969913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4648161" y="3751624"/>
            <a:ext cx="1969913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6762195" y="3751624"/>
            <a:ext cx="1969913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pic>
        <p:nvPicPr>
          <p:cNvPr id="21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4" y="1252836"/>
            <a:ext cx="4091500" cy="4795836"/>
          </a:xfrm>
        </p:spPr>
        <p:txBody>
          <a:bodyPr vert="horz"/>
          <a:lstStyle/>
          <a:p>
            <a:pPr lvl="0"/>
            <a:r>
              <a:rPr lang="en-US" noProof="0" dirty="0"/>
              <a:t>Bullet</a:t>
            </a:r>
          </a:p>
          <a:p>
            <a:pPr lvl="1"/>
            <a:r>
              <a:rPr lang="en-US" noProof="0" dirty="0"/>
              <a:t>Sub-bullet</a:t>
            </a:r>
          </a:p>
          <a:p>
            <a:pPr lvl="2"/>
            <a:r>
              <a:rPr lang="en-US" noProof="0" dirty="0"/>
              <a:t>Plain text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light blue</a:t>
            </a:r>
          </a:p>
          <a:p>
            <a:pPr lvl="5"/>
            <a:r>
              <a:rPr lang="en-US" noProof="0" dirty="0"/>
              <a:t>Bullet</a:t>
            </a:r>
          </a:p>
          <a:p>
            <a:pPr lvl="6"/>
            <a:r>
              <a:rPr lang="en-US" noProof="0" dirty="0"/>
              <a:t>Sub-bullet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7835" y="1252538"/>
            <a:ext cx="1969200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6760490" y="1252538"/>
            <a:ext cx="1969200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pic>
        <p:nvPicPr>
          <p:cNvPr id="18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04665" y="404664"/>
            <a:ext cx="8334670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04665" y="1252836"/>
            <a:ext cx="8334670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Bullet</a:t>
            </a:r>
          </a:p>
          <a:p>
            <a:pPr lvl="1"/>
            <a:r>
              <a:rPr lang="en-US" noProof="0" dirty="0"/>
              <a:t>Sub-bullet</a:t>
            </a:r>
          </a:p>
          <a:p>
            <a:pPr lvl="2"/>
            <a:r>
              <a:rPr lang="en-US" noProof="0" dirty="0"/>
              <a:t>Plain text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light blue</a:t>
            </a:r>
          </a:p>
          <a:p>
            <a:pPr lvl="5"/>
            <a:r>
              <a:rPr lang="en-US" noProof="0" dirty="0"/>
              <a:t>Bullet</a:t>
            </a:r>
          </a:p>
          <a:p>
            <a:pPr lvl="6"/>
            <a:r>
              <a:rPr lang="en-US" noProof="0" dirty="0"/>
              <a:t>Sub-bullet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</p:txBody>
      </p:sp>
      <p:sp>
        <p:nvSpPr>
          <p:cNvPr id="20" name="Rechthoek 19"/>
          <p:cNvSpPr/>
          <p:nvPr userDrawn="1"/>
        </p:nvSpPr>
        <p:spPr bwMode="auto">
          <a:xfrm>
            <a:off x="0" y="6453336"/>
            <a:ext cx="9144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68544" tIns="34272" rIns="68544" bIns="3427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434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US" sz="1499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grpSp>
        <p:nvGrpSpPr>
          <p:cNvPr id="15" name="Grid" hidden="1"/>
          <p:cNvGrpSpPr/>
          <p:nvPr userDrawn="1"/>
        </p:nvGrpSpPr>
        <p:grpSpPr>
          <a:xfrm>
            <a:off x="0" y="0"/>
            <a:ext cx="9144000" cy="6858004"/>
            <a:chOff x="-2" y="-1"/>
            <a:chExt cx="9144000" cy="6858004"/>
          </a:xfrm>
        </p:grpSpPr>
        <p:sp>
          <p:nvSpPr>
            <p:cNvPr id="16" name="Rechthoek 15"/>
            <p:cNvSpPr/>
            <p:nvPr userDrawn="1"/>
          </p:nvSpPr>
          <p:spPr bwMode="auto">
            <a:xfrm>
              <a:off x="0" y="0"/>
              <a:ext cx="9143998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7" name="Rechthoek 16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8" name="Rechthoek 17"/>
            <p:cNvSpPr/>
            <p:nvPr userDrawn="1"/>
          </p:nvSpPr>
          <p:spPr bwMode="auto">
            <a:xfrm rot="5400000">
              <a:off x="5512664" y="3226670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9" name="Rechthoek 18"/>
            <p:cNvSpPr/>
            <p:nvPr userDrawn="1"/>
          </p:nvSpPr>
          <p:spPr bwMode="auto">
            <a:xfrm>
              <a:off x="0" y="848172"/>
              <a:ext cx="9143998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21" name="Rechthoek 20"/>
            <p:cNvSpPr/>
            <p:nvPr userDrawn="1"/>
          </p:nvSpPr>
          <p:spPr bwMode="auto">
            <a:xfrm>
              <a:off x="0" y="6048672"/>
              <a:ext cx="9143998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65" r:id="rId4"/>
    <p:sldLayoutId id="2147483661" r:id="rId5"/>
    <p:sldLayoutId id="2147483664" r:id="rId6"/>
    <p:sldLayoutId id="2147483666" r:id="rId7"/>
    <p:sldLayoutId id="2147483662" r:id="rId8"/>
    <p:sldLayoutId id="2147483663" r:id="rId9"/>
    <p:sldLayoutId id="2147483667" r:id="rId10"/>
    <p:sldLayoutId id="2147483668" r:id="rId11"/>
    <p:sldLayoutId id="2147483670" r:id="rId12"/>
    <p:sldLayoutId id="2147483672" r:id="rId13"/>
  </p:sldLayoutIdLst>
  <p:hf hdr="0" ftr="0"/>
  <p:txStyles>
    <p:titleStyle>
      <a:lvl1pPr algn="l" defTabSz="685434" rtl="0" eaLnBrk="1" latinLnBrk="0" hangingPunct="1">
        <a:spcBef>
          <a:spcPct val="0"/>
        </a:spcBef>
        <a:buNone/>
        <a:defRPr sz="3600" b="1" i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35659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1pPr>
      <a:lvl2pPr marL="271318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-"/>
        <a:defRPr sz="1400" kern="1200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600" kern="1200" baseline="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600" b="1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600" b="1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35659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6pPr>
      <a:lvl7pPr marL="271318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7pPr>
      <a:lvl8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200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600" b="1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1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434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151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868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586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303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902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73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gplot2.tidyverse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tekst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5" name="Tijdelijke aanduiding voor tekst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" y="1052736"/>
            <a:ext cx="9143999" cy="1656184"/>
          </a:xfrm>
        </p:spPr>
        <p:txBody>
          <a:bodyPr/>
          <a:lstStyle/>
          <a:p>
            <a:pPr algn="ctr"/>
            <a:r>
              <a:rPr lang="en-US" sz="3600" dirty="0"/>
              <a:t>Data </a:t>
            </a:r>
            <a:r>
              <a:rPr lang="en-US" sz="3600" dirty="0" err="1"/>
              <a:t>Visualisation</a:t>
            </a:r>
            <a:endParaRPr lang="en-US" sz="3200" i="1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C79A99C-4167-8949-B9BB-7D917384D8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9552" y="3997975"/>
            <a:ext cx="4842540" cy="295121"/>
          </a:xfrm>
        </p:spPr>
        <p:txBody>
          <a:bodyPr>
            <a:normAutofit/>
          </a:bodyPr>
          <a:lstStyle/>
          <a:p>
            <a:r>
              <a:rPr lang="nl-NL" dirty="0"/>
              <a:t>Peter Verhaar</a:t>
            </a:r>
          </a:p>
        </p:txBody>
      </p:sp>
    </p:spTree>
    <p:extLst>
      <p:ext uri="{BB962C8B-B14F-4D97-AF65-F5344CB8AC3E}">
        <p14:creationId xmlns:p14="http://schemas.microsoft.com/office/powerpoint/2010/main" val="2977814846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 fuzzy monster in a beret and scarf, critiquing their own column graph on a canvas in front of them while other assistant monsters (also in berets) carry over boxes full of elements that can be used to customize a graph (like themes and geometric shapes). In the background is a wall with framed data visualizations. Stylized text reads 'ggplot2: build a data masterpiece.'">
            <a:extLst>
              <a:ext uri="{FF2B5EF4-FFF2-40B4-BE49-F238E27FC236}">
                <a16:creationId xmlns:a16="http://schemas.microsoft.com/office/drawing/2014/main" id="{7750CCA0-4080-CABD-A6E9-7D9D84D1A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8640"/>
            <a:ext cx="5951190" cy="448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8407E9-C391-8145-3417-D400D8ED7AFB}"/>
              </a:ext>
            </a:extLst>
          </p:cNvPr>
          <p:cNvSpPr txBox="1"/>
          <p:nvPr/>
        </p:nvSpPr>
        <p:spPr>
          <a:xfrm>
            <a:off x="0" y="4941168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Artwork by @</a:t>
            </a:r>
            <a:r>
              <a:rPr lang="en-GB" sz="1400" dirty="0" err="1"/>
              <a:t>allison_horst</a:t>
            </a:r>
            <a:br>
              <a:rPr lang="en-GB" sz="1400" dirty="0"/>
            </a:br>
            <a:r>
              <a:rPr lang="en-GB" sz="1400" dirty="0"/>
              <a:t>https://</a:t>
            </a:r>
            <a:r>
              <a:rPr lang="en-GB" sz="1400" dirty="0" err="1"/>
              <a:t>x.com</a:t>
            </a:r>
            <a:r>
              <a:rPr lang="en-GB" sz="1400" dirty="0"/>
              <a:t>/</a:t>
            </a:r>
            <a:r>
              <a:rPr lang="en-GB" sz="1400" dirty="0" err="1"/>
              <a:t>allison_horst</a:t>
            </a:r>
            <a:r>
              <a:rPr lang="en-GB" sz="1400" dirty="0"/>
              <a:t>/status/1367866823031488513?mx=2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86960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8">
            <a:extLst>
              <a:ext uri="{FF2B5EF4-FFF2-40B4-BE49-F238E27FC236}">
                <a16:creationId xmlns:a16="http://schemas.microsoft.com/office/drawing/2014/main" id="{5DCE9E48-1C87-5E4C-83E2-D43497608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056" y="2272626"/>
            <a:ext cx="2989784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US" altLang="nl-NL" sz="2400" dirty="0">
              <a:latin typeface="Verdana" panose="020B0604030504040204" pitchFamily="34" charset="0"/>
            </a:endParaRPr>
          </a:p>
          <a:p>
            <a:pPr marL="0" lvl="1">
              <a:lnSpc>
                <a:spcPct val="80000"/>
              </a:lnSpc>
              <a:buClr>
                <a:srgbClr val="0C2577"/>
              </a:buClr>
              <a:buNone/>
            </a:pPr>
            <a:br>
              <a:rPr lang="en-GB" altLang="nl-NL" sz="2200" dirty="0">
                <a:solidFill>
                  <a:schemeClr val="bg2"/>
                </a:solidFill>
                <a:latin typeface="+mn-lt"/>
                <a:cs typeface="+mn-cs"/>
              </a:rPr>
            </a:br>
            <a:br>
              <a:rPr lang="en-GB" altLang="nl-NL" sz="2200" dirty="0">
                <a:solidFill>
                  <a:schemeClr val="bg2"/>
                </a:solidFill>
                <a:latin typeface="+mn-lt"/>
                <a:cs typeface="+mn-cs"/>
              </a:rPr>
            </a:br>
            <a:endParaRPr lang="en-US" altLang="nl-NL" sz="220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0" lvl="1">
              <a:lnSpc>
                <a:spcPct val="80000"/>
              </a:lnSpc>
              <a:buClr>
                <a:srgbClr val="0C2577"/>
              </a:buClr>
              <a:buNone/>
            </a:pPr>
            <a:br>
              <a:rPr lang="en-GB" altLang="nl-NL" sz="2200" dirty="0">
                <a:solidFill>
                  <a:schemeClr val="bg2"/>
                </a:solidFill>
                <a:latin typeface="+mn-lt"/>
                <a:cs typeface="+mn-cs"/>
              </a:rPr>
            </a:br>
            <a:br>
              <a:rPr lang="en-GB" altLang="nl-NL" sz="2200" dirty="0">
                <a:solidFill>
                  <a:schemeClr val="bg2"/>
                </a:solidFill>
                <a:latin typeface="+mn-lt"/>
                <a:cs typeface="+mn-cs"/>
              </a:rPr>
            </a:br>
            <a:endParaRPr lang="en-US" altLang="nl-NL" sz="2200" dirty="0">
              <a:solidFill>
                <a:schemeClr val="bg2"/>
              </a:solidFill>
              <a:latin typeface="+mn-lt"/>
              <a:cs typeface="+mn-cs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US" altLang="nl-NL" sz="2400" dirty="0">
              <a:latin typeface="Verdana" panose="020B0604030504040204" pitchFamily="34" charset="0"/>
            </a:endParaRPr>
          </a:p>
        </p:txBody>
      </p:sp>
      <p:pic>
        <p:nvPicPr>
          <p:cNvPr id="1026" name="Picture 2" descr="GitHub - erikgahner/awesome-ggplot2: A curated list of awesome ggplot2  tutorials, packages etc.">
            <a:extLst>
              <a:ext uri="{FF2B5EF4-FFF2-40B4-BE49-F238E27FC236}">
                <a16:creationId xmlns:a16="http://schemas.microsoft.com/office/drawing/2014/main" id="{6E3BF684-5FD6-315F-59E5-92D220513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268760"/>
            <a:ext cx="2403722" cy="277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8">
            <a:extLst>
              <a:ext uri="{FF2B5EF4-FFF2-40B4-BE49-F238E27FC236}">
                <a16:creationId xmlns:a16="http://schemas.microsoft.com/office/drawing/2014/main" id="{EAE6C554-5C6F-10E9-A811-772DE8970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404664"/>
            <a:ext cx="403244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US" altLang="nl-NL" sz="2400" dirty="0"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GB" sz="2800" b="1" dirty="0">
                <a:solidFill>
                  <a:schemeClr val="bg2"/>
                </a:solidFill>
                <a:latin typeface="+mn-lt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ggplot2</a:t>
            </a:r>
            <a:r>
              <a:rPr lang="en-GB" sz="2800" dirty="0">
                <a:solidFill>
                  <a:schemeClr val="bg2"/>
                </a:solidFill>
                <a:latin typeface="+mn-lt"/>
                <a:cs typeface="+mn-cs"/>
              </a:rPr>
              <a:t> is a package (included in </a:t>
            </a:r>
            <a:r>
              <a:rPr lang="en-GB" sz="2800" dirty="0" err="1">
                <a:solidFill>
                  <a:schemeClr val="bg2"/>
                </a:solidFill>
                <a:latin typeface="+mn-lt"/>
                <a:cs typeface="+mn-cs"/>
              </a:rPr>
              <a:t>tidyverse</a:t>
            </a:r>
            <a:r>
              <a:rPr lang="en-GB" sz="2800" dirty="0">
                <a:solidFill>
                  <a:schemeClr val="bg2"/>
                </a:solidFill>
                <a:latin typeface="+mn-lt"/>
                <a:cs typeface="+mn-cs"/>
              </a:rPr>
              <a:t>) for creating highly customisable plots that are built step-by-step by adding layers</a:t>
            </a:r>
          </a:p>
          <a:p>
            <a:pPr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GB" sz="2800" dirty="0">
                <a:solidFill>
                  <a:schemeClr val="bg2"/>
                </a:solidFill>
                <a:latin typeface="+mn-lt"/>
                <a:cs typeface="+mn-cs"/>
              </a:rPr>
              <a:t>Technical implementation of Leland Wilkinson’s </a:t>
            </a:r>
            <a:r>
              <a:rPr lang="en-GB" sz="2800" i="1" dirty="0">
                <a:solidFill>
                  <a:schemeClr val="bg2"/>
                </a:solidFill>
                <a:latin typeface="+mn-lt"/>
                <a:cs typeface="+mn-cs"/>
              </a:rPr>
              <a:t>Grammar of Graphics</a:t>
            </a:r>
          </a:p>
          <a:p>
            <a:pPr lvl="1"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r>
              <a:rPr lang="en-GB" altLang="nl-NL" i="1" dirty="0">
                <a:solidFill>
                  <a:schemeClr val="bg2"/>
                </a:solidFill>
                <a:latin typeface="+mn-lt"/>
                <a:cs typeface="+mn-cs"/>
              </a:rPr>
              <a:t> </a:t>
            </a:r>
            <a:br>
              <a:rPr lang="en-GB" altLang="nl-NL" dirty="0">
                <a:solidFill>
                  <a:schemeClr val="bg2"/>
                </a:solidFill>
                <a:latin typeface="+mn-lt"/>
                <a:cs typeface="+mn-cs"/>
              </a:rPr>
            </a:br>
            <a:br>
              <a:rPr lang="en-GB" altLang="nl-NL" dirty="0">
                <a:solidFill>
                  <a:schemeClr val="bg2"/>
                </a:solidFill>
                <a:latin typeface="+mn-lt"/>
                <a:cs typeface="+mn-cs"/>
              </a:rPr>
            </a:br>
            <a:endParaRPr lang="en-US" altLang="nl-NL" dirty="0">
              <a:solidFill>
                <a:schemeClr val="bg2"/>
              </a:solidFill>
              <a:latin typeface="+mn-lt"/>
              <a:cs typeface="+mn-cs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US" altLang="nl-NL" sz="24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816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3502C-A736-A90B-2B04-9CFECE0AD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rammar Of Graphics | 9781441920331 | Leland Wilkinson | Boeken | bol">
            <a:extLst>
              <a:ext uri="{FF2B5EF4-FFF2-40B4-BE49-F238E27FC236}">
                <a16:creationId xmlns:a16="http://schemas.microsoft.com/office/drawing/2014/main" id="{61EF8B69-8D3E-E5BC-B392-BBF7839C2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0688"/>
            <a:ext cx="2683129" cy="407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70DE84-CDCB-12CE-23EA-54015C1A0CAC}"/>
              </a:ext>
            </a:extLst>
          </p:cNvPr>
          <p:cNvSpPr txBox="1"/>
          <p:nvPr/>
        </p:nvSpPr>
        <p:spPr>
          <a:xfrm>
            <a:off x="4932040" y="1340768"/>
            <a:ext cx="30871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chemeClr val="bg2"/>
                </a:solidFill>
              </a:rPr>
              <a:t>A graphic is “a mapping from data to aesthetic attributes (colour, shape, size) of geometric objects (points, lines, bars)”</a:t>
            </a:r>
            <a:endParaRPr lang="en-NL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36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D9EC0D-0080-5F63-EDD6-E169D2D8748D}"/>
              </a:ext>
            </a:extLst>
          </p:cNvPr>
          <p:cNvSpPr txBox="1"/>
          <p:nvPr/>
        </p:nvSpPr>
        <p:spPr>
          <a:xfrm>
            <a:off x="1619672" y="620688"/>
            <a:ext cx="55446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2400" dirty="0">
                <a:solidFill>
                  <a:srgbClr val="000000"/>
                </a:solidFill>
                <a:latin typeface="Menlo" panose="020B0609030804020204" pitchFamily="49" charset="0"/>
              </a:rPr>
              <a:t>&lt;DATA&gt; %&gt;%</a:t>
            </a:r>
          </a:p>
          <a:p>
            <a:r>
              <a:rPr lang="en-NL" sz="2400" dirty="0">
                <a:solidFill>
                  <a:srgbClr val="000000"/>
                </a:solidFill>
                <a:latin typeface="Menlo" panose="020B0609030804020204" pitchFamily="49" charset="0"/>
              </a:rPr>
              <a:t>    ggplot(aes(&lt;MAPPINGS&gt;)) +</a:t>
            </a:r>
          </a:p>
          <a:p>
            <a:r>
              <a:rPr lang="en-NL" sz="2400" dirty="0">
                <a:solidFill>
                  <a:srgbClr val="000000"/>
                </a:solidFill>
                <a:latin typeface="Menlo" panose="020B0609030804020204" pitchFamily="49" charset="0"/>
              </a:rPr>
              <a:t>    &lt;GEOM_FUNCTION&gt;()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37AA94-A751-75E1-6A9B-3A168EDFCBD4}"/>
              </a:ext>
            </a:extLst>
          </p:cNvPr>
          <p:cNvSpPr txBox="1"/>
          <p:nvPr/>
        </p:nvSpPr>
        <p:spPr>
          <a:xfrm>
            <a:off x="755576" y="2610678"/>
            <a:ext cx="4320480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2"/>
                </a:solidFill>
              </a:rPr>
              <a:t>Aesthetic mapping</a:t>
            </a:r>
          </a:p>
          <a:p>
            <a:endParaRPr lang="en-GB" sz="2000" dirty="0">
              <a:solidFill>
                <a:schemeClr val="bg2"/>
              </a:solidFill>
            </a:endParaRPr>
          </a:p>
          <a:p>
            <a:r>
              <a:rPr lang="en-GB" sz="2400" dirty="0">
                <a:solidFill>
                  <a:srgbClr val="000000"/>
                </a:solidFill>
                <a:latin typeface="Menlo" panose="020B0609030804020204" pitchFamily="49" charset="0"/>
              </a:rPr>
              <a:t>x = rooms</a:t>
            </a:r>
          </a:p>
          <a:p>
            <a:r>
              <a:rPr lang="en-GB" sz="2400" dirty="0">
                <a:solidFill>
                  <a:srgbClr val="000000"/>
                </a:solidFill>
                <a:latin typeface="Menlo" panose="020B0609030804020204" pitchFamily="49" charset="0"/>
              </a:rPr>
              <a:t>y = </a:t>
            </a:r>
            <a:r>
              <a:rPr lang="en-GB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no_membrs</a:t>
            </a:r>
            <a:endParaRPr lang="en-GB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color</a:t>
            </a:r>
            <a:r>
              <a:rPr lang="en-GB" sz="2400" dirty="0">
                <a:solidFill>
                  <a:srgbClr val="000000"/>
                </a:solidFill>
                <a:latin typeface="Menlo" panose="020B0609030804020204" pitchFamily="49" charset="0"/>
              </a:rPr>
              <a:t> = village</a:t>
            </a:r>
          </a:p>
          <a:p>
            <a:endParaRPr lang="en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685023-7CFD-396B-3FC0-7164F8FA0B73}"/>
              </a:ext>
            </a:extLst>
          </p:cNvPr>
          <p:cNvSpPr txBox="1"/>
          <p:nvPr/>
        </p:nvSpPr>
        <p:spPr>
          <a:xfrm>
            <a:off x="5148064" y="2610678"/>
            <a:ext cx="367240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2"/>
                </a:solidFill>
              </a:rPr>
              <a:t>Geometric functions</a:t>
            </a:r>
          </a:p>
          <a:p>
            <a:endParaRPr lang="en-GB" dirty="0">
              <a:solidFill>
                <a:schemeClr val="bg2"/>
              </a:solidFill>
            </a:endParaRPr>
          </a:p>
          <a:p>
            <a:pPr lvl="0">
              <a:buSzPts val="1000"/>
              <a:tabLst>
                <a:tab pos="457200" algn="l"/>
              </a:tabLst>
            </a:pPr>
            <a:r>
              <a:rPr lang="en-NL" sz="2400" dirty="0">
                <a:solidFill>
                  <a:srgbClr val="000000"/>
                </a:solidFill>
                <a:latin typeface="Menlo" panose="020B0609030804020204" pitchFamily="49" charset="0"/>
              </a:rPr>
              <a:t>geom_point() geom_boxplot() geom_line() </a:t>
            </a:r>
          </a:p>
        </p:txBody>
      </p:sp>
    </p:spTree>
    <p:extLst>
      <p:ext uri="{BB962C8B-B14F-4D97-AF65-F5344CB8AC3E}">
        <p14:creationId xmlns:p14="http://schemas.microsoft.com/office/powerpoint/2010/main" val="137170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8">
            <a:extLst>
              <a:ext uri="{FF2B5EF4-FFF2-40B4-BE49-F238E27FC236}">
                <a16:creationId xmlns:a16="http://schemas.microsoft.com/office/drawing/2014/main" id="{9F4C5B3C-B117-104E-A020-ECDCB313A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612" y="1700808"/>
            <a:ext cx="6984776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endParaRPr lang="en-GB" sz="220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Use what you just learned to create a scatter plot of rooms by village with the </a:t>
            </a:r>
            <a:r>
              <a:rPr lang="en-GB" sz="2200" dirty="0" err="1">
                <a:solidFill>
                  <a:schemeClr val="bg2"/>
                </a:solidFill>
                <a:latin typeface="+mn-lt"/>
                <a:cs typeface="+mn-cs"/>
              </a:rPr>
              <a:t>respondent_wall_type</a:t>
            </a: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 showing in different colours. </a:t>
            </a:r>
          </a:p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endParaRPr lang="en-GB" sz="220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Does this seem like a good way to display the relationship between these variables? What other kinds of plots might you use to show this type of data?</a:t>
            </a:r>
            <a:endParaRPr lang="en-US" altLang="nl-NL" sz="2200" dirty="0">
              <a:solidFill>
                <a:schemeClr val="bg2"/>
              </a:solidFill>
              <a:latin typeface="+mn-lt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299EC6-F04D-624E-89C1-9D253C927692}"/>
              </a:ext>
            </a:extLst>
          </p:cNvPr>
          <p:cNvSpPr txBox="1"/>
          <p:nvPr/>
        </p:nvSpPr>
        <p:spPr>
          <a:xfrm>
            <a:off x="0" y="620688"/>
            <a:ext cx="9144000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r>
              <a:rPr lang="en-GB" sz="3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Exercise 1</a:t>
            </a:r>
          </a:p>
        </p:txBody>
      </p:sp>
    </p:spTree>
    <p:extLst>
      <p:ext uri="{BB962C8B-B14F-4D97-AF65-F5344CB8AC3E}">
        <p14:creationId xmlns:p14="http://schemas.microsoft.com/office/powerpoint/2010/main" val="179469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99EC6-F04D-624E-89C1-9D253C927692}"/>
              </a:ext>
            </a:extLst>
          </p:cNvPr>
          <p:cNvSpPr txBox="1"/>
          <p:nvPr/>
        </p:nvSpPr>
        <p:spPr>
          <a:xfrm>
            <a:off x="0" y="620688"/>
            <a:ext cx="9144000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r>
              <a:rPr lang="en-GB" sz="3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Exercise 2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21A9811D-5840-D149-8271-3EC89DA85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612" y="1156219"/>
            <a:ext cx="6984776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endParaRPr lang="en-GB" sz="220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0" indent="0">
              <a:buNone/>
            </a:pP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Boxplots are useful summaries, but hide the shape of the distribution. For example, if the distribution is bimodal, we would not see it in a boxplot. An alternative to the boxplot is the violin plot, where the shape (of the density of points) is drawn.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Replace the box plot with a violin plot; see </a:t>
            </a:r>
            <a:r>
              <a:rPr lang="en-GB" sz="2200" dirty="0" err="1">
                <a:solidFill>
                  <a:schemeClr val="bg2"/>
                </a:solidFill>
                <a:latin typeface="+mn-lt"/>
                <a:cs typeface="+mn-cs"/>
              </a:rPr>
              <a:t>geom_violin</a:t>
            </a: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().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Use </a:t>
            </a:r>
            <a:r>
              <a:rPr lang="en-GB" sz="2200" dirty="0" err="1">
                <a:solidFill>
                  <a:schemeClr val="bg2"/>
                </a:solidFill>
                <a:latin typeface="+mn-lt"/>
                <a:cs typeface="+mn-cs"/>
              </a:rPr>
              <a:t>geom_jitter</a:t>
            </a: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() to show the points as well. The points should be given a green colour, and an opacity of 0.5</a:t>
            </a:r>
          </a:p>
          <a:p>
            <a:pPr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GB" sz="220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endParaRPr lang="en-US" altLang="nl-NL" sz="24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21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99EC6-F04D-624E-89C1-9D253C927692}"/>
              </a:ext>
            </a:extLst>
          </p:cNvPr>
          <p:cNvSpPr txBox="1"/>
          <p:nvPr/>
        </p:nvSpPr>
        <p:spPr>
          <a:xfrm>
            <a:off x="0" y="620688"/>
            <a:ext cx="9144000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r>
              <a:rPr lang="en-GB" sz="3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Exercise 3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21A9811D-5840-D149-8271-3EC89DA85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1484784"/>
            <a:ext cx="655272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endParaRPr lang="en-GB" sz="220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Create a stacked bar chart giving information about the number of interview respondents who were members of irrigation association.</a:t>
            </a:r>
          </a:p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endParaRPr lang="en-GB" sz="220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The bar chart should show three options: ‘yes’, ‘no’ or ‘NA’.</a:t>
            </a:r>
          </a:p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endParaRPr lang="en-GB" sz="220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The colours of the bars should give information of the number of respondents per village. </a:t>
            </a:r>
          </a:p>
        </p:txBody>
      </p:sp>
    </p:spTree>
    <p:extLst>
      <p:ext uri="{BB962C8B-B14F-4D97-AF65-F5344CB8AC3E}">
        <p14:creationId xmlns:p14="http://schemas.microsoft.com/office/powerpoint/2010/main" val="2079193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99EC6-F04D-624E-89C1-9D253C927692}"/>
              </a:ext>
            </a:extLst>
          </p:cNvPr>
          <p:cNvSpPr txBox="1"/>
          <p:nvPr/>
        </p:nvSpPr>
        <p:spPr>
          <a:xfrm>
            <a:off x="0" y="620688"/>
            <a:ext cx="9144000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r>
              <a:rPr lang="en-GB" sz="3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Exercise 4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21A9811D-5840-D149-8271-3EC89DA85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888453"/>
            <a:ext cx="738082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endParaRPr lang="en-GB" sz="220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endParaRPr lang="en-GB" sz="220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Create a box plot showing the number of people living in each household, broken down by village</a:t>
            </a:r>
          </a:p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endParaRPr lang="en-GB" altLang="nl-NL" sz="220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r>
              <a:rPr lang="en-GB" altLang="nl-NL" sz="2200">
                <a:solidFill>
                  <a:schemeClr val="bg2"/>
                </a:solidFill>
                <a:latin typeface="+mn-lt"/>
                <a:cs typeface="+mn-cs"/>
              </a:rPr>
              <a:t>Add appropriate </a:t>
            </a:r>
            <a:r>
              <a:rPr lang="en-GB" altLang="nl-NL" sz="2200" dirty="0">
                <a:solidFill>
                  <a:schemeClr val="bg2"/>
                </a:solidFill>
                <a:latin typeface="+mn-lt"/>
                <a:cs typeface="+mn-cs"/>
              </a:rPr>
              <a:t>labels using lab()</a:t>
            </a:r>
          </a:p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endParaRPr lang="en-GB" altLang="nl-NL" sz="220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r>
              <a:rPr lang="en-GB" altLang="nl-NL" sz="2200" dirty="0">
                <a:solidFill>
                  <a:schemeClr val="bg2"/>
                </a:solidFill>
                <a:latin typeface="+mn-lt"/>
                <a:cs typeface="+mn-cs"/>
              </a:rPr>
              <a:t>Remove the grid</a:t>
            </a:r>
          </a:p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endParaRPr lang="en-GB" altLang="nl-NL" sz="220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0" indent="0">
              <a:buNone/>
            </a:pPr>
            <a:r>
              <a:rPr lang="en-GB" altLang="nl-NL" sz="2200" dirty="0">
                <a:solidFill>
                  <a:schemeClr val="bg2"/>
                </a:solidFill>
                <a:latin typeface="+mn-lt"/>
                <a:cs typeface="+mn-cs"/>
              </a:rPr>
              <a:t>Experiment with one of the following themes: </a:t>
            </a:r>
            <a:r>
              <a:rPr lang="en-GB" sz="2200" i="1" dirty="0" err="1">
                <a:solidFill>
                  <a:schemeClr val="bg2"/>
                </a:solidFill>
                <a:latin typeface="+mn-lt"/>
                <a:cs typeface="+mn-cs"/>
              </a:rPr>
              <a:t>theme_grey</a:t>
            </a:r>
            <a:r>
              <a:rPr lang="en-GB" sz="2200" i="1" dirty="0">
                <a:solidFill>
                  <a:schemeClr val="bg2"/>
                </a:solidFill>
                <a:latin typeface="+mn-lt"/>
                <a:cs typeface="+mn-cs"/>
              </a:rPr>
              <a:t>, </a:t>
            </a:r>
            <a:r>
              <a:rPr lang="en-GB" sz="2200" i="1" dirty="0" err="1">
                <a:solidFill>
                  <a:schemeClr val="bg2"/>
                </a:solidFill>
                <a:latin typeface="+mn-lt"/>
                <a:cs typeface="+mn-cs"/>
              </a:rPr>
              <a:t>theme_linedraw,theme_light</a:t>
            </a:r>
            <a:r>
              <a:rPr lang="en-GB" sz="2200" i="1" dirty="0">
                <a:solidFill>
                  <a:schemeClr val="bg2"/>
                </a:solidFill>
                <a:latin typeface="+mn-lt"/>
                <a:cs typeface="+mn-cs"/>
              </a:rPr>
              <a:t>, </a:t>
            </a:r>
            <a:r>
              <a:rPr lang="en-GB" sz="2200" i="1" dirty="0" err="1">
                <a:solidFill>
                  <a:schemeClr val="bg2"/>
                </a:solidFill>
                <a:latin typeface="+mn-lt"/>
                <a:cs typeface="+mn-cs"/>
              </a:rPr>
              <a:t>theme_dark</a:t>
            </a:r>
            <a:r>
              <a:rPr lang="en-GB" sz="2200" i="1" dirty="0">
                <a:solidFill>
                  <a:schemeClr val="bg2"/>
                </a:solidFill>
                <a:latin typeface="+mn-lt"/>
                <a:cs typeface="+mn-cs"/>
              </a:rPr>
              <a:t>, </a:t>
            </a:r>
            <a:r>
              <a:rPr lang="en-GB" sz="2200" i="1" dirty="0" err="1">
                <a:solidFill>
                  <a:schemeClr val="bg2"/>
                </a:solidFill>
                <a:latin typeface="+mn-lt"/>
                <a:cs typeface="+mn-cs"/>
              </a:rPr>
              <a:t>theme_minimal</a:t>
            </a:r>
            <a:r>
              <a:rPr lang="en-GB" sz="2200" i="1" dirty="0">
                <a:solidFill>
                  <a:schemeClr val="bg2"/>
                </a:solidFill>
                <a:latin typeface="+mn-lt"/>
                <a:cs typeface="+mn-cs"/>
              </a:rPr>
              <a:t>, </a:t>
            </a:r>
            <a:r>
              <a:rPr lang="en-GB" sz="2200" i="1" dirty="0" err="1">
                <a:solidFill>
                  <a:schemeClr val="bg2"/>
                </a:solidFill>
                <a:latin typeface="+mn-lt"/>
                <a:cs typeface="+mn-cs"/>
              </a:rPr>
              <a:t>theme_classic</a:t>
            </a:r>
            <a:r>
              <a:rPr lang="en-GB" sz="2200" i="1" dirty="0">
                <a:solidFill>
                  <a:schemeClr val="bg2"/>
                </a:solidFill>
                <a:latin typeface="+mn-lt"/>
                <a:cs typeface="+mn-cs"/>
              </a:rPr>
              <a:t>, </a:t>
            </a:r>
            <a:r>
              <a:rPr lang="en-GB" sz="2200" i="1" dirty="0" err="1">
                <a:solidFill>
                  <a:schemeClr val="bg2"/>
                </a:solidFill>
                <a:latin typeface="+mn-lt"/>
                <a:cs typeface="+mn-cs"/>
              </a:rPr>
              <a:t>theme_void</a:t>
            </a:r>
            <a:endParaRPr lang="en-GB" sz="2200" i="1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br>
              <a:rPr lang="en-GB" altLang="nl-NL" sz="2200" dirty="0">
                <a:solidFill>
                  <a:schemeClr val="bg2"/>
                </a:solidFill>
                <a:latin typeface="+mn-lt"/>
                <a:cs typeface="+mn-cs"/>
              </a:rPr>
            </a:br>
            <a:endParaRPr lang="en-US" altLang="nl-NL" sz="2200" dirty="0">
              <a:solidFill>
                <a:schemeClr val="bg2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33717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83391503b78eef4dbc509238ebde2b79163865"/>
</p:tagLst>
</file>

<file path=ppt/theme/theme1.xml><?xml version="1.0" encoding="utf-8"?>
<a:theme xmlns:a="http://schemas.openxmlformats.org/drawingml/2006/main" name="Corporate template-set Universiteit Leiden">
  <a:themeElements>
    <a:clrScheme name="Aangepast 28">
      <a:dk1>
        <a:srgbClr val="000000"/>
      </a:dk1>
      <a:lt1>
        <a:srgbClr val="FFFFFF"/>
      </a:lt1>
      <a:dk2>
        <a:srgbClr val="8592BC"/>
      </a:dk2>
      <a:lt2>
        <a:srgbClr val="0C2577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4-3-windows-en-zonder-slidenr</Template>
  <TotalTime>9656</TotalTime>
  <Words>423</Words>
  <Application>Microsoft Macintosh PowerPoint</Application>
  <PresentationFormat>On-screen Show (4:3)</PresentationFormat>
  <Paragraphs>61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Georgia</vt:lpstr>
      <vt:lpstr>Menlo</vt:lpstr>
      <vt:lpstr>Minion</vt:lpstr>
      <vt:lpstr>Verdana</vt:lpstr>
      <vt:lpstr>Corporate template-set Universiteit Leiden</vt:lpstr>
      <vt:lpstr>Data Visualisation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presentation</dc:title>
  <dc:creator>Peter Verhaar</dc:creator>
  <cp:lastModifiedBy>Verhaar, P.A.F. (Peter)</cp:lastModifiedBy>
  <cp:revision>178</cp:revision>
  <dcterms:created xsi:type="dcterms:W3CDTF">2017-06-05T20:40:23Z</dcterms:created>
  <dcterms:modified xsi:type="dcterms:W3CDTF">2025-02-10T23:52:34Z</dcterms:modified>
</cp:coreProperties>
</file>