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>
        <p:scale>
          <a:sx d="100" n="75"/>
          <a:sy d="100" n="75"/>
        </p:scale>
        <p:origin x="946" y="139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when the server is unreachable?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5A404E93-1408-C932-8DA1-513CC84F22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3200" y="782638"/>
            <a:ext cx="1172686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rm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## Tracking Wine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3">
                <a:extLst>
                  <a:ext uri="{FF2B5EF4-FFF2-40B4-BE49-F238E27FC236}">
                    <a16:creationId xmlns:a16="http://schemas.microsoft.com/office/drawing/2014/main" id="{584C06BC-0A1E-A272-22FC-69ACF14F0D54}"/>
                  </a:ext>
                </a:extLst>
              </p:cNvPr>
              <p:cNvSpPr>
                <a:spLocks noGrp="1"/>
              </p:cNvSpPr>
              <p:nvPr>
                <p:ph idx="17" sz="quarter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/>
                <a:r>
                  <a:rPr/>
                  <a:t>Groups of 4 - 5 people</a:t>
                </a:r>
              </a:p>
              <a:p>
                <a:pPr lvl="0"/>
                <a:r>
                  <a:rPr/>
                  <a:t>1st hour:</a:t>
                </a:r>
              </a:p>
              <a:p>
                <a:pPr lvl="1"/>
                <a:r>
                  <a:rPr/>
                  <a:t>Requirements</a:t>
                </a:r>
              </a:p>
              <a:p>
                <a:pPr lvl="1"/>
                <a:r>
                  <a:rPr/>
                  <a:t>Design activity diagram</a:t>
                </a:r>
              </a:p>
              <a:p>
                <a:pPr lvl="0"/>
                <a:r>
                  <a:rPr/>
                  <a:t>break</a:t>
                </a:r>
              </a:p>
              <a:p>
                <a:pPr lvl="0"/>
                <a:r>
                  <a:rPr/>
                  <a:t>2nd hour:</a:t>
                </a:r>
              </a:p>
              <a:p>
                <a:pPr lvl="1"/>
                <a:r>
                  <a:rPr/>
                  <a:t>Discussion: another group’s design</a:t>
                </a:r>
              </a:p>
              <a:p>
                <a:pPr lvl="1"/>
                <a:r>
                  <a:rPr/>
                  <a:t>Design class diagram</a:t>
                </a:r>
              </a:p>
              <a:p>
                <a:pPr lvl="1"/>
                <a:r>
                  <a:rPr/>
                  <a:t>Discussion: another group’s design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nor/>
                        <m:sty m:val="p"/>
                      </m:rPr>
                      <m:t>abc</m:t>
                    </m:r>
                    <m:r>
                      <m:t>α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Case Study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" y="1231900"/>
          <a:ext cx="11722100" cy="547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/>
                <a:gridCol w="5854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2424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pPr lvl="0"/>
            <a:r>
              <a:rPr/>
              <a:t>Swiss love their </a:t>
            </a:r>
            <a:r>
              <a:rPr b="1"/>
              <a:t>wine</a:t>
            </a:r>
            <a:r>
              <a:rPr/>
              <a:t> and cheese</a:t>
            </a:r>
          </a:p>
          <a:p>
            <a:pPr lvl="0"/>
            <a:r>
              <a:rPr/>
              <a:t>Let’s create a </a:t>
            </a:r>
            <a:r>
              <a:rPr i="1"/>
              <a:t>simple</a:t>
            </a:r>
            <a:r>
              <a:rPr/>
              <a:t> wine tracker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 Cave Vivante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Simple idea</a:t>
            </a:r>
          </a:p>
          <a:p>
            <a:pPr lvl="0"/>
            <a:r>
              <a:rPr/>
              <a:t>Bottles have a RFID tag</a:t>
            </a:r>
          </a:p>
          <a:p>
            <a:pPr lvl="0"/>
            <a:r>
              <a:rPr/>
              <a:t>RFID reader (emits and read signal)</a:t>
            </a:r>
          </a:p>
          <a:p>
            <a:pPr lvl="0"/>
            <a:r>
              <a:rPr b="1"/>
              <a:t>Raspberry Pi</a:t>
            </a:r>
          </a:p>
          <a:p>
            <a:pPr lvl="0"/>
            <a:r>
              <a:rPr b="1"/>
              <a:t>Server (online shop)</a:t>
            </a:r>
          </a:p>
          <a:p>
            <a:pPr lvl="0"/>
            <a:r>
              <a:rPr/>
              <a:t>Mobile app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I</a:t>
            </a:r>
          </a:p>
          <a:p>
            <a:pPr lvl="0" indent="0" marL="0">
              <a:buNone/>
            </a:pPr>
            <a:r>
              <a:rPr/>
              <a:t>The Raspberry Pi needs to handle:</a:t>
            </a:r>
          </a:p>
          <a:p>
            <a:pPr lvl="0"/>
            <a:r>
              <a:rPr/>
              <a:t>Bottles in</a:t>
            </a:r>
          </a:p>
          <a:p>
            <a:pPr lvl="0"/>
            <a:r>
              <a:rPr/>
              <a:t>Bottles out</a:t>
            </a:r>
          </a:p>
          <a:p>
            <a:pPr lvl="0"/>
            <a:r>
              <a:rPr/>
              <a:t>Communication with server</a:t>
            </a:r>
          </a:p>
          <a:p>
            <a:pPr lvl="0"/>
            <a:r>
              <a:rPr/>
              <a:t>Addition: Cellar identity (update cellar)</a:t>
            </a:r>
          </a:p>
          <a:p>
            <a:pPr lvl="0"/>
            <a:r>
              <a:rPr/>
              <a:t>Addition: Employees have Tag (identity)</a:t>
            </a:r>
          </a:p>
          <a:p>
            <a:pPr lvl="0"/>
            <a:r>
              <a:rPr/>
              <a:t>Important: Unreachable server?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II</a:t>
            </a:r>
          </a:p>
          <a:p>
            <a:pPr lvl="0" indent="0" marL="0">
              <a:buNone/>
            </a:pPr>
            <a:r>
              <a:rPr/>
              <a:t>The online shop needs to handle:</a:t>
            </a:r>
          </a:p>
          <a:p>
            <a:pPr lvl="0"/>
            <a:r>
              <a:rPr/>
              <a:t>credit cards,</a:t>
            </a:r>
          </a:p>
          <a:p>
            <a:pPr lvl="0"/>
            <a:r>
              <a:rPr/>
              <a:t>invoices,</a:t>
            </a:r>
          </a:p>
          <a:p>
            <a:pPr lvl="0"/>
            <a:r>
              <a:rPr/>
              <a:t>manage cellar (incr / dec)</a:t>
            </a:r>
          </a:p>
          <a:p>
            <a:pPr lvl="0"/>
            <a:r>
              <a:rPr/>
              <a:t>auto-order ( #wine &lt; 5 =&gt; send more)</a:t>
            </a:r>
          </a:p>
          <a:p>
            <a:pPr lvl="0"/>
            <a:r>
              <a:rPr/>
              <a:t>auto-order alerts (emails, sms, etc)</a:t>
            </a:r>
          </a:p>
          <a:p>
            <a:pPr lvl="0"/>
            <a:r>
              <a:rPr/>
              <a:t>drink with responsibility alarm</a:t>
            </a:r>
          </a:p>
          <a:p>
            <a:pPr lvl="0"/>
            <a:r>
              <a:rPr/>
              <a:t>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 Diagram</a:t>
            </a:r>
          </a:p>
          <a:p>
            <a:pPr lvl="0"/>
            <a:r>
              <a:rPr/>
              <a:t>Static view of the application</a:t>
            </a:r>
          </a:p>
          <a:p>
            <a:pPr lvl="0"/>
            <a:r>
              <a:rPr/>
              <a:t>Represent software entities (classes, interfaces, etc)</a:t>
            </a:r>
          </a:p>
          <a:p>
            <a:pPr lvl="0"/>
            <a:r>
              <a:rPr/>
              <a:t>High level overview of the implementation [1]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Hint: Domain objects</a:t>
            </a:r>
          </a:p>
          <a:p>
            <a:pPr lvl="0"/>
            <a:r>
              <a:rPr/>
              <a:t>Wine</a:t>
            </a:r>
          </a:p>
          <a:p>
            <a:pPr lvl="0"/>
            <a:r>
              <a:rPr/>
              <a:t>Tag ID</a:t>
            </a:r>
          </a:p>
          <a:p>
            <a:pPr lvl="0"/>
            <a:r>
              <a:rPr/>
              <a:t>Location</a:t>
            </a:r>
          </a:p>
          <a:p>
            <a:pPr lvl="0"/>
            <a:r>
              <a:rPr/>
              <a:t>Region</a:t>
            </a:r>
          </a:p>
          <a:p>
            <a:pPr lvl="0"/>
            <a:r>
              <a:rPr/>
              <a:t>Cellar</a:t>
            </a:r>
          </a:p>
          <a:p>
            <a:pPr lvl="0"/>
            <a:r>
              <a:rPr/>
              <a:t>Type of grape</a:t>
            </a:r>
          </a:p>
          <a:p>
            <a:pPr lvl="0"/>
            <a:r>
              <a:rPr/>
              <a:t>User</a:t>
            </a:r>
          </a:p>
          <a:p>
            <a:pPr lvl="0"/>
            <a:r>
              <a:rPr/>
              <a:t>RFID reader (polls data)</a:t>
            </a:r>
          </a:p>
          <a:p>
            <a:pPr lvl="0"/>
            <a:r>
              <a:rPr/>
              <a:t>Server (where to send data)</a:t>
            </a:r>
          </a:p>
          <a:p>
            <a:pPr lvl="0"/>
            <a:r>
              <a:rPr/>
              <a:t>Online shop (credit card, emails, sms, alerts)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Activity diagram</a:t>
            </a:r>
          </a:p>
          <a:p>
            <a:pPr lvl="1"/>
            <a:r>
              <a:rPr/>
              <a:t>convey general idea (business)</a:t>
            </a:r>
          </a:p>
          <a:p>
            <a:pPr lvl="1"/>
            <a:r>
              <a:rPr/>
              <a:t>sequence of steps</a:t>
            </a:r>
          </a:p>
          <a:p>
            <a:pPr lvl="0"/>
            <a:r>
              <a:rPr/>
              <a:t>Static diagram</a:t>
            </a:r>
          </a:p>
          <a:p>
            <a:pPr lvl="1"/>
            <a:r>
              <a:rPr/>
              <a:t>models software entities</a:t>
            </a:r>
          </a:p>
          <a:p>
            <a:pPr lvl="1"/>
            <a:r>
              <a:rPr/>
              <a:t>static view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2025-08-11T12:42:24Z</dcterms:created>
  <dcterms:modified xsi:type="dcterms:W3CDTF">2025-08-11T12:42:24Z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pandoc">
    <vt:lpwstr>True</vt:lpwstr>
  </property>
</Properties>
</file>