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4"/>
  </p:notesMasterIdLst>
  <p:sldIdLst>
    <p:sldId id="266" r:id="rId2"/>
    <p:sldId id="346" r:id="rId3"/>
  </p:sldIdLst>
  <p:sldSz cx="9144000" cy="6858000" type="screen4x3"/>
  <p:notesSz cx="6858000" cy="9144000"/>
  <p:embeddedFontLst>
    <p:embeddedFont>
      <p:font typeface="Tahoma" panose="020B0604030504040204" pitchFamily="34" charset="0"/>
      <p:regular r:id="rId5"/>
      <p:bold r:id="rId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8"/>
  </p:normalViewPr>
  <p:slideViewPr>
    <p:cSldViewPr snapToGrid="0">
      <p:cViewPr varScale="1">
        <p:scale>
          <a:sx n="117" d="100"/>
          <a:sy n="117" d="100"/>
        </p:scale>
        <p:origin x="138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5" Type="http://schemas.openxmlformats.org/officeDocument/2006/relationships/font" Target="fonts/font1.fntdata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786ed9871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2786ed9871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322e8aa299b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g322e8aa299b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1">
  <p:cSld name="Two Conten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78739" y="-1778"/>
            <a:ext cx="8986500" cy="11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400"/>
              <a:buNone/>
              <a:defRPr sz="18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535940" y="1523618"/>
            <a:ext cx="3340200" cy="41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spcBef>
                <a:spcPts val="640"/>
              </a:spcBef>
              <a:spcAft>
                <a:spcPts val="0"/>
              </a:spcAft>
              <a:buSzPts val="3200"/>
              <a:buNone/>
              <a:defRPr sz="3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2pPr>
            <a:lvl3pPr marL="1371600" lvl="2" indent="-228600" algn="l" rtl="0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3pPr>
            <a:lvl4pPr marL="1828800" lvl="3" indent="-228600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marL="2286000" lvl="4" indent="-228600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marL="2743200" lvl="5" indent="-228600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marL="3200400" lvl="6" indent="-228600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marL="3657600" lvl="7" indent="-228600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marL="4114800" lvl="8" indent="-228600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body" idx="2"/>
          </p:nvPr>
        </p:nvSpPr>
        <p:spPr>
          <a:xfrm>
            <a:off x="4575428" y="1773554"/>
            <a:ext cx="3843600" cy="40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spcBef>
                <a:spcPts val="640"/>
              </a:spcBef>
              <a:spcAft>
                <a:spcPts val="0"/>
              </a:spcAft>
              <a:buSzPts val="3200"/>
              <a:buNone/>
              <a:defRPr sz="3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2pPr>
            <a:lvl3pPr marL="1371600" lvl="2" indent="-228600" algn="l" rtl="0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3pPr>
            <a:lvl4pPr marL="1828800" lvl="3" indent="-228600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marL="2286000" lvl="4" indent="-228600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marL="2743200" lvl="5" indent="-228600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marL="3200400" lvl="6" indent="-228600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marL="3657600" lvl="7" indent="-228600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marL="4114800" lvl="8" indent="-228600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0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Title and Conten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8739" y="-1778"/>
            <a:ext cx="8986500" cy="11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400"/>
              <a:buNone/>
              <a:defRPr sz="18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507288" y="1641983"/>
            <a:ext cx="5928300" cy="25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spcBef>
                <a:spcPts val="640"/>
              </a:spcBef>
              <a:spcAft>
                <a:spcPts val="0"/>
              </a:spcAft>
              <a:buSzPts val="3200"/>
              <a:buNone/>
              <a:defRPr sz="24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228600" algn="l" rtl="0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2pPr>
            <a:lvl3pPr marL="1371600" lvl="2" indent="-228600" algn="l" rtl="0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3pPr>
            <a:lvl4pPr marL="1828800" lvl="3" indent="-228600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marL="2286000" lvl="4" indent="-228600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marL="2743200" lvl="5" indent="-228600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marL="3200400" lvl="6" indent="-228600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marL="3657600" lvl="7" indent="-228600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marL="4114800" lvl="8" indent="-228600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0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>
            <a:spLocks noGrp="1"/>
          </p:cNvSpPr>
          <p:nvPr>
            <p:ph type="title"/>
          </p:nvPr>
        </p:nvSpPr>
        <p:spPr>
          <a:xfrm>
            <a:off x="457200" y="-1063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Gas Exchange Surfaces</a:t>
            </a:r>
            <a:endParaRPr sz="3859">
              <a:solidFill>
                <a:srgbClr val="5F497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25"/>
          <p:cNvSpPr txBox="1">
            <a:spLocks noGrp="1"/>
          </p:cNvSpPr>
          <p:nvPr>
            <p:ph type="body" idx="1"/>
          </p:nvPr>
        </p:nvSpPr>
        <p:spPr>
          <a:xfrm>
            <a:off x="17700" y="957025"/>
            <a:ext cx="8540100" cy="56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•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Organisms that have evolved adaptations for </a:t>
            </a:r>
            <a:r>
              <a:rPr lang="en-US" sz="2300" b="1">
                <a:latin typeface="Times New Roman"/>
                <a:ea typeface="Times New Roman"/>
                <a:cs typeface="Times New Roman"/>
                <a:sym typeface="Times New Roman"/>
              </a:rPr>
              <a:t>gas exchange</a:t>
            </a: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 must have specialized tissues designed for the molecular exchanges. 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•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The specialized tissues are found in the skin of some small organisms, gills of many aquatic organisms, &amp; the lungs of some larger terrestrial organisms. 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•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The exchange of gases sometimes occurs between the air &amp; living tissue (</a:t>
            </a:r>
            <a:r>
              <a:rPr lang="en-US" sz="2300" b="1">
                <a:latin typeface="Times New Roman"/>
                <a:ea typeface="Times New Roman"/>
                <a:cs typeface="Times New Roman"/>
                <a:sym typeface="Times New Roman"/>
              </a:rPr>
              <a:t>lungs</a:t>
            </a: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) or between water &amp; the living tissue (</a:t>
            </a:r>
            <a:r>
              <a:rPr lang="en-US" sz="2300" b="1">
                <a:latin typeface="Times New Roman"/>
                <a:ea typeface="Times New Roman"/>
                <a:cs typeface="Times New Roman"/>
                <a:sym typeface="Times New Roman"/>
              </a:rPr>
              <a:t>gills</a:t>
            </a: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). 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746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•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In many organisms the gases are immediately exchanged to blood vessels to be circulated to body tissues.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105"/>
          <p:cNvSpPr txBox="1">
            <a:spLocks noGrp="1"/>
          </p:cNvSpPr>
          <p:nvPr>
            <p:ph type="title"/>
          </p:nvPr>
        </p:nvSpPr>
        <p:spPr>
          <a:xfrm>
            <a:off x="457200" y="-1063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rgbClr val="98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Hypothalamus, Pituitary Gland &amp; Endocrine System cont. </a:t>
            </a:r>
            <a:endParaRPr sz="4260">
              <a:solidFill>
                <a:srgbClr val="5F497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6" name="Google Shape;716;p105"/>
          <p:cNvSpPr txBox="1">
            <a:spLocks noGrp="1"/>
          </p:cNvSpPr>
          <p:nvPr>
            <p:ph type="body" idx="1"/>
          </p:nvPr>
        </p:nvSpPr>
        <p:spPr>
          <a:xfrm>
            <a:off x="322500" y="728425"/>
            <a:ext cx="4516200" cy="60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•"/>
            </a:pPr>
            <a:r>
              <a:rPr lang="en-US" sz="1700" dirty="0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1700" b="1" dirty="0">
                <a:latin typeface="Times New Roman"/>
                <a:ea typeface="Times New Roman"/>
                <a:cs typeface="Times New Roman"/>
                <a:sym typeface="Times New Roman"/>
              </a:rPr>
              <a:t>thyroid gland</a:t>
            </a:r>
            <a:r>
              <a:rPr lang="en-US" sz="1700" dirty="0">
                <a:latin typeface="Times New Roman"/>
                <a:ea typeface="Times New Roman"/>
                <a:cs typeface="Times New Roman"/>
                <a:sym typeface="Times New Roman"/>
              </a:rPr>
              <a:t> consists of two lobes on the ventral surface of the trachea &amp; produces two iodine-containing hormones: </a:t>
            </a:r>
            <a:r>
              <a:rPr lang="en-US" sz="1700" b="1" dirty="0">
                <a:latin typeface="Times New Roman"/>
                <a:ea typeface="Times New Roman"/>
                <a:cs typeface="Times New Roman"/>
                <a:sym typeface="Times New Roman"/>
              </a:rPr>
              <a:t>triiodothyronine (T</a:t>
            </a:r>
            <a:r>
              <a:rPr lang="en-US" sz="1700" b="1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1700" b="1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US" sz="1700" dirty="0">
                <a:latin typeface="Times New Roman"/>
                <a:ea typeface="Times New Roman"/>
                <a:cs typeface="Times New Roman"/>
                <a:sym typeface="Times New Roman"/>
              </a:rPr>
              <a:t> &amp; </a:t>
            </a:r>
            <a:r>
              <a:rPr lang="en-US" sz="1700" b="1" dirty="0">
                <a:latin typeface="Times New Roman"/>
                <a:ea typeface="Times New Roman"/>
                <a:cs typeface="Times New Roman"/>
                <a:sym typeface="Times New Roman"/>
              </a:rPr>
              <a:t>thyroxine (T</a:t>
            </a:r>
            <a:r>
              <a:rPr lang="en-US" sz="1700" b="1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US" sz="1700" b="1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US" sz="1700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7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–"/>
            </a:pPr>
            <a:r>
              <a:rPr lang="en-US" sz="1700" dirty="0">
                <a:latin typeface="Times New Roman"/>
                <a:ea typeface="Times New Roman"/>
                <a:cs typeface="Times New Roman"/>
                <a:sym typeface="Times New Roman"/>
              </a:rPr>
              <a:t>This is stimulated by the production of </a:t>
            </a:r>
            <a:r>
              <a:rPr lang="en-US" sz="1700" b="1" dirty="0">
                <a:latin typeface="Times New Roman"/>
                <a:ea typeface="Times New Roman"/>
                <a:cs typeface="Times New Roman"/>
                <a:sym typeface="Times New Roman"/>
              </a:rPr>
              <a:t>TSH</a:t>
            </a:r>
            <a:r>
              <a:rPr lang="en-US" sz="1700" dirty="0">
                <a:latin typeface="Times New Roman"/>
                <a:ea typeface="Times New Roman"/>
                <a:cs typeface="Times New Roman"/>
                <a:sym typeface="Times New Roman"/>
              </a:rPr>
              <a:t> from the anterior pituitary. </a:t>
            </a:r>
            <a:endParaRPr sz="17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–"/>
            </a:pPr>
            <a:r>
              <a:rPr lang="en-US" sz="1700" dirty="0">
                <a:latin typeface="Times New Roman"/>
                <a:ea typeface="Times New Roman"/>
                <a:cs typeface="Times New Roman"/>
                <a:sym typeface="Times New Roman"/>
              </a:rPr>
              <a:t>It can also produce the hormone </a:t>
            </a:r>
            <a:r>
              <a:rPr lang="en-US" sz="1700" b="1" dirty="0">
                <a:latin typeface="Times New Roman"/>
                <a:ea typeface="Times New Roman"/>
                <a:cs typeface="Times New Roman"/>
                <a:sym typeface="Times New Roman"/>
              </a:rPr>
              <a:t>calcitonin</a:t>
            </a:r>
            <a:r>
              <a:rPr lang="en-US" sz="1700" dirty="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17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–"/>
            </a:pPr>
            <a:r>
              <a:rPr lang="en-US" sz="1700" dirty="0">
                <a:latin typeface="Times New Roman"/>
                <a:ea typeface="Times New Roman"/>
                <a:cs typeface="Times New Roman"/>
                <a:sym typeface="Times New Roman"/>
              </a:rPr>
              <a:t>Thyroid hormones stimulate metabolism while influencing development &amp; maturation.</a:t>
            </a:r>
            <a:endParaRPr sz="17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–"/>
            </a:pPr>
            <a:r>
              <a:rPr lang="en-US" sz="1700" dirty="0">
                <a:latin typeface="Times New Roman"/>
                <a:ea typeface="Times New Roman"/>
                <a:cs typeface="Times New Roman"/>
                <a:sym typeface="Times New Roman"/>
              </a:rPr>
              <a:t>Proper thyroid function requires dietary iodine for hormone production.</a:t>
            </a:r>
            <a:endParaRPr sz="17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•"/>
            </a:pPr>
            <a:r>
              <a:rPr lang="en-US" sz="1700" b="1" dirty="0">
                <a:latin typeface="Times New Roman"/>
                <a:ea typeface="Times New Roman"/>
                <a:cs typeface="Times New Roman"/>
                <a:sym typeface="Times New Roman"/>
              </a:rPr>
              <a:t>Hyperthyroidism</a:t>
            </a:r>
            <a:r>
              <a:rPr lang="en-US" sz="1700" dirty="0">
                <a:latin typeface="Times New Roman"/>
                <a:ea typeface="Times New Roman"/>
                <a:cs typeface="Times New Roman"/>
                <a:sym typeface="Times New Roman"/>
              </a:rPr>
              <a:t> - excessive secretion of thyroid hormones, causes high body temperature, weight loss, irritability &amp; high blood pressure.</a:t>
            </a:r>
            <a:endParaRPr sz="17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–"/>
            </a:pPr>
            <a:r>
              <a:rPr lang="en-US" sz="1700" b="1" dirty="0">
                <a:latin typeface="Times New Roman"/>
                <a:ea typeface="Times New Roman"/>
                <a:cs typeface="Times New Roman"/>
                <a:sym typeface="Times New Roman"/>
              </a:rPr>
              <a:t>Graves’ disease</a:t>
            </a:r>
            <a:r>
              <a:rPr lang="en-US" sz="1700" dirty="0">
                <a:latin typeface="Times New Roman"/>
                <a:ea typeface="Times New Roman"/>
                <a:cs typeface="Times New Roman"/>
                <a:sym typeface="Times New Roman"/>
              </a:rPr>
              <a:t> - a form of hyperthyroidism in humans.</a:t>
            </a:r>
            <a:endParaRPr sz="17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•"/>
            </a:pPr>
            <a:r>
              <a:rPr lang="en-US" sz="1700" b="1" dirty="0">
                <a:latin typeface="Times New Roman"/>
                <a:ea typeface="Times New Roman"/>
                <a:cs typeface="Times New Roman"/>
                <a:sym typeface="Times New Roman"/>
              </a:rPr>
              <a:t>Hypothyroidism</a:t>
            </a:r>
            <a:r>
              <a:rPr lang="en-US" sz="1700" dirty="0">
                <a:latin typeface="Times New Roman"/>
                <a:ea typeface="Times New Roman"/>
                <a:cs typeface="Times New Roman"/>
                <a:sym typeface="Times New Roman"/>
              </a:rPr>
              <a:t> - a low secretion of thyroid hormones, causes weight gain, lethargy &amp; intolerance to cold.</a:t>
            </a:r>
            <a:endParaRPr sz="17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17" name="Google Shape;717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9325" y="728425"/>
            <a:ext cx="2692251" cy="197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" name="Google Shape;718;p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4798" y="2698602"/>
            <a:ext cx="2692251" cy="4027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</Words>
  <Application>Microsoft Macintosh PowerPoint</Application>
  <PresentationFormat>On-screen Show (4:3)</PresentationFormat>
  <Paragraphs>14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Times New Roman</vt:lpstr>
      <vt:lpstr>Calibri</vt:lpstr>
      <vt:lpstr>Tahoma</vt:lpstr>
      <vt:lpstr>Office Theme</vt:lpstr>
      <vt:lpstr>Gas Exchange Surfaces</vt:lpstr>
      <vt:lpstr>The Hypothalamus, Pituitary Gland &amp; Endocrine System cont.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Wen.Aiden.s119373</cp:lastModifiedBy>
  <cp:revision>4</cp:revision>
  <dcterms:modified xsi:type="dcterms:W3CDTF">2025-02-08T22:20:08Z</dcterms:modified>
</cp:coreProperties>
</file>