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72" r:id="rId5"/>
    <p:sldId id="273" r:id="rId6"/>
    <p:sldId id="259" r:id="rId7"/>
    <p:sldId id="283" r:id="rId8"/>
    <p:sldId id="284" r:id="rId9"/>
    <p:sldId id="278"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9" r:id="rId23"/>
    <p:sldId id="300" r:id="rId24"/>
    <p:sldId id="268" r:id="rId25"/>
    <p:sldId id="297"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106" d="100"/>
          <a:sy n="106" d="100"/>
        </p:scale>
        <p:origin x="792" y="11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ieeexplore.ieee.org/stamp/stamp.jsp?tp=&amp;arnumber=9441815&amp;isnumber=9441544"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122363"/>
            <a:ext cx="9144000" cy="1008362"/>
          </a:xfrm>
        </p:spPr>
        <p:txBody>
          <a:bodyPr/>
          <a:lstStyle/>
          <a:p>
            <a:r>
              <a:rPr lang="en-IN" dirty="0">
                <a:latin typeface="Times New Roman" panose="02020603050405020304" pitchFamily="18" charset="0"/>
                <a:cs typeface="Times New Roman" panose="02020603050405020304" pitchFamily="18" charset="0"/>
              </a:rPr>
              <a:t>18CSP107L</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93011" y="2130725"/>
            <a:ext cx="9144000" cy="2695245"/>
          </a:xfrm>
        </p:spPr>
        <p:txBody>
          <a:bodyPr>
            <a:normAutofit fontScale="62500" lnSpcReduction="20000"/>
          </a:bodyPr>
          <a:lstStyle/>
          <a:p>
            <a:r>
              <a:rPr lang="en-IN" sz="2400" dirty="0">
                <a:solidFill>
                  <a:schemeClr val="tx1"/>
                </a:solidFill>
                <a:latin typeface="Times New Roman" panose="02020603050405020304" pitchFamily="18" charset="0"/>
                <a:cs typeface="Times New Roman" panose="02020603050405020304" pitchFamily="18" charset="0"/>
              </a:rPr>
              <a:t>Minor Project</a:t>
            </a:r>
          </a:p>
          <a:p>
            <a:r>
              <a:rPr lang="en-IN" sz="2400" dirty="0">
                <a:solidFill>
                  <a:schemeClr val="tx1"/>
                </a:solidFill>
                <a:latin typeface="Times New Roman" panose="02020603050405020304" pitchFamily="18" charset="0"/>
                <a:cs typeface="Times New Roman" panose="02020603050405020304" pitchFamily="18" charset="0"/>
              </a:rPr>
              <a:t>Second Review (</a:t>
            </a:r>
            <a:r>
              <a:rPr lang="en-IN" dirty="0">
                <a:solidFill>
                  <a:schemeClr val="tx1"/>
                </a:solidFill>
                <a:latin typeface="Times New Roman" panose="02020603050405020304" pitchFamily="18" charset="0"/>
                <a:cs typeface="Times New Roman" panose="02020603050405020304" pitchFamily="18" charset="0"/>
              </a:rPr>
              <a:t>14</a:t>
            </a:r>
            <a:r>
              <a:rPr lang="en-IN" sz="2400" dirty="0">
                <a:solidFill>
                  <a:schemeClr val="tx1"/>
                </a:solidFill>
                <a:latin typeface="Times New Roman" panose="02020603050405020304" pitchFamily="18" charset="0"/>
                <a:cs typeface="Times New Roman" panose="02020603050405020304" pitchFamily="18" charset="0"/>
              </a:rPr>
              <a:t>-10-2023)</a:t>
            </a:r>
          </a:p>
          <a:p>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Panel : 37</a:t>
            </a:r>
          </a:p>
          <a:p>
            <a:r>
              <a:rPr lang="en-IN" sz="2400" dirty="0">
                <a:solidFill>
                  <a:schemeClr val="tx1"/>
                </a:solidFill>
                <a:latin typeface="Times New Roman" panose="02020603050405020304" pitchFamily="18" charset="0"/>
                <a:cs typeface="Times New Roman" panose="02020603050405020304" pitchFamily="18" charset="0"/>
              </a:rPr>
              <a:t>Panel Head : </a:t>
            </a:r>
            <a:r>
              <a:rPr lang="en-IN" sz="2400" dirty="0" err="1">
                <a:solidFill>
                  <a:schemeClr val="tx1"/>
                </a:solidFill>
                <a:latin typeface="Times New Roman" panose="02020603050405020304" pitchFamily="18" charset="0"/>
                <a:cs typeface="Times New Roman" panose="02020603050405020304" pitchFamily="18" charset="0"/>
              </a:rPr>
              <a:t>Dr.</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S.Pradeep</a:t>
            </a:r>
            <a:r>
              <a:rPr lang="en-IN" sz="2400" dirty="0">
                <a:solidFill>
                  <a:schemeClr val="tx1"/>
                </a:solidFill>
                <a:latin typeface="Times New Roman" panose="02020603050405020304" pitchFamily="18" charset="0"/>
                <a:cs typeface="Times New Roman" panose="02020603050405020304" pitchFamily="18" charset="0"/>
              </a:rPr>
              <a:t> (101242)</a:t>
            </a:r>
          </a:p>
          <a:p>
            <a:r>
              <a:rPr lang="en-IN" sz="2400" dirty="0">
                <a:solidFill>
                  <a:schemeClr val="tx1"/>
                </a:solidFill>
                <a:latin typeface="Times New Roman" panose="02020603050405020304" pitchFamily="18" charset="0"/>
                <a:cs typeface="Times New Roman" panose="02020603050405020304" pitchFamily="18" charset="0"/>
              </a:rPr>
              <a:t>Panel Member: </a:t>
            </a:r>
            <a:r>
              <a:rPr lang="en-IN" sz="2400" dirty="0" err="1">
                <a:solidFill>
                  <a:schemeClr val="tx1"/>
                </a:solidFill>
                <a:latin typeface="Times New Roman" panose="02020603050405020304" pitchFamily="18" charset="0"/>
                <a:cs typeface="Times New Roman" panose="02020603050405020304" pitchFamily="18" charset="0"/>
              </a:rPr>
              <a:t>Dr.</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K.Priyadharshini</a:t>
            </a:r>
            <a:r>
              <a:rPr lang="en-IN" sz="2400" dirty="0">
                <a:solidFill>
                  <a:schemeClr val="tx1"/>
                </a:solidFill>
                <a:latin typeface="Times New Roman" panose="02020603050405020304" pitchFamily="18" charset="0"/>
                <a:cs typeface="Times New Roman" panose="02020603050405020304" pitchFamily="18" charset="0"/>
              </a:rPr>
              <a:t> (103105)</a:t>
            </a:r>
          </a:p>
          <a:p>
            <a:r>
              <a:rPr lang="en-IN" sz="2400" dirty="0">
                <a:solidFill>
                  <a:schemeClr val="tx1"/>
                </a:solidFill>
                <a:latin typeface="Times New Roman" panose="02020603050405020304" pitchFamily="18" charset="0"/>
                <a:cs typeface="Times New Roman" panose="02020603050405020304" pitchFamily="18" charset="0"/>
              </a:rPr>
              <a:t>Batch Id: 550</a:t>
            </a:r>
          </a:p>
          <a:p>
            <a:r>
              <a:rPr lang="en-IN" sz="2400" dirty="0">
                <a:solidFill>
                  <a:schemeClr val="tx1"/>
                </a:solidFill>
                <a:latin typeface="Times New Roman" panose="02020603050405020304" pitchFamily="18" charset="0"/>
                <a:cs typeface="Times New Roman" panose="02020603050405020304" pitchFamily="18" charset="0"/>
              </a:rPr>
              <a:t>Student 1 : Ayush Srivastava (RA2011003010759)</a:t>
            </a:r>
          </a:p>
          <a:p>
            <a:r>
              <a:rPr lang="en-IN" sz="2400" dirty="0">
                <a:solidFill>
                  <a:schemeClr val="tx1"/>
                </a:solidFill>
                <a:latin typeface="Times New Roman" panose="02020603050405020304" pitchFamily="18" charset="0"/>
                <a:cs typeface="Times New Roman" panose="02020603050405020304" pitchFamily="18" charset="0"/>
              </a:rPr>
              <a:t>Student 2 : Hansa Verma (RA2011003010799)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D581-49DB-B442-E75C-D1EFA3BE86E7}"/>
              </a:ext>
            </a:extLst>
          </p:cNvPr>
          <p:cNvSpPr>
            <a:spLocks noGrp="1"/>
          </p:cNvSpPr>
          <p:nvPr>
            <p:ph type="title"/>
          </p:nvPr>
        </p:nvSpPr>
        <p:spPr>
          <a:xfrm>
            <a:off x="204052" y="942469"/>
            <a:ext cx="6229530" cy="1325563"/>
          </a:xfrm>
        </p:spPr>
        <p:txBody>
          <a:bodyPr/>
          <a:lstStyle/>
          <a:p>
            <a:r>
              <a:rPr lang="en-IN" sz="4400" dirty="0">
                <a:latin typeface="Times New Roman" panose="02020603050405020304" pitchFamily="18" charset="0"/>
                <a:cs typeface="Times New Roman" panose="02020603050405020304" pitchFamily="18" charset="0"/>
              </a:rPr>
              <a:t>Challenges To Address</a:t>
            </a:r>
          </a:p>
        </p:txBody>
      </p:sp>
      <p:sp>
        <p:nvSpPr>
          <p:cNvPr id="3" name="Content Placeholder 2">
            <a:extLst>
              <a:ext uri="{FF2B5EF4-FFF2-40B4-BE49-F238E27FC236}">
                <a16:creationId xmlns:a16="http://schemas.microsoft.com/office/drawing/2014/main" id="{E30EDC42-BC93-338E-41C5-AC497A9425D0}"/>
              </a:ext>
            </a:extLst>
          </p:cNvPr>
          <p:cNvSpPr>
            <a:spLocks noGrp="1"/>
          </p:cNvSpPr>
          <p:nvPr>
            <p:ph idx="1"/>
          </p:nvPr>
        </p:nvSpPr>
        <p:spPr>
          <a:xfrm>
            <a:off x="7333488" y="2093459"/>
            <a:ext cx="4133088" cy="4351338"/>
          </a:xfrm>
        </p:spPr>
        <p:txBody>
          <a:bodyPr>
            <a:normAutofit/>
          </a:bodyPr>
          <a:lstStyle/>
          <a:p>
            <a:pPr marL="457200" indent="-457200" algn="l">
              <a:buAutoNum type="arabicPeriod"/>
            </a:pPr>
            <a:r>
              <a:rPr lang="en-IN" sz="2000" cap="none" dirty="0">
                <a:latin typeface="Times New Roman" panose="02020603050405020304" pitchFamily="18" charset="0"/>
                <a:cs typeface="Times New Roman" panose="02020603050405020304" pitchFamily="18" charset="0"/>
              </a:rPr>
              <a:t>Local level implementation</a:t>
            </a:r>
          </a:p>
          <a:p>
            <a:pPr marL="457200" indent="-457200" algn="l">
              <a:buAutoNum type="arabicPeriod"/>
            </a:pPr>
            <a:r>
              <a:rPr lang="en-IN" sz="2000" cap="none" dirty="0">
                <a:latin typeface="Times New Roman" panose="02020603050405020304" pitchFamily="18" charset="0"/>
                <a:cs typeface="Times New Roman" panose="02020603050405020304" pitchFamily="18" charset="0"/>
              </a:rPr>
              <a:t>Government policies</a:t>
            </a:r>
          </a:p>
          <a:p>
            <a:pPr marL="457200" indent="-457200" algn="l">
              <a:buAutoNum type="arabicPeriod"/>
            </a:pPr>
            <a:r>
              <a:rPr lang="en-IN" sz="2000" cap="none" dirty="0">
                <a:latin typeface="Times New Roman" panose="02020603050405020304" pitchFamily="18" charset="0"/>
                <a:cs typeface="Times New Roman" panose="02020603050405020304" pitchFamily="18" charset="0"/>
              </a:rPr>
              <a:t>Ease of use</a:t>
            </a:r>
          </a:p>
          <a:p>
            <a:pPr marL="457200" indent="-457200" algn="l">
              <a:buAutoNum type="arabicPeriod"/>
            </a:pPr>
            <a:r>
              <a:rPr lang="en-IN" sz="2000" cap="none" dirty="0">
                <a:latin typeface="Times New Roman" panose="02020603050405020304" pitchFamily="18" charset="0"/>
                <a:cs typeface="Times New Roman" panose="02020603050405020304" pitchFamily="18" charset="0"/>
              </a:rPr>
              <a:t>Logistic and transfer process</a:t>
            </a:r>
          </a:p>
          <a:p>
            <a:pPr marL="457200" indent="-457200" algn="l">
              <a:buAutoNum type="arabicPeriod"/>
            </a:pPr>
            <a:r>
              <a:rPr lang="en-IN" sz="2000" cap="none" dirty="0">
                <a:latin typeface="Times New Roman" panose="02020603050405020304" pitchFamily="18" charset="0"/>
                <a:cs typeface="Times New Roman" panose="02020603050405020304" pitchFamily="18" charset="0"/>
              </a:rPr>
              <a:t>Rent collection and payment</a:t>
            </a:r>
          </a:p>
        </p:txBody>
      </p:sp>
    </p:spTree>
    <p:extLst>
      <p:ext uri="{BB962C8B-B14F-4D97-AF65-F5344CB8AC3E}">
        <p14:creationId xmlns:p14="http://schemas.microsoft.com/office/powerpoint/2010/main" val="260675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38E5-9C1C-82A7-1D2E-85E076D3289F}"/>
              </a:ext>
            </a:extLst>
          </p:cNvPr>
          <p:cNvSpPr>
            <a:spLocks noGrp="1"/>
          </p:cNvSpPr>
          <p:nvPr>
            <p:ph type="ctrTitle"/>
          </p:nvPr>
        </p:nvSpPr>
        <p:spPr/>
        <p:txBody>
          <a:bodyPr/>
          <a:lstStyle/>
          <a:p>
            <a:r>
              <a:rPr lang="en-IN" dirty="0"/>
              <a:t>Problem Statement and Objectives</a:t>
            </a:r>
          </a:p>
        </p:txBody>
      </p:sp>
    </p:spTree>
    <p:extLst>
      <p:ext uri="{BB962C8B-B14F-4D97-AF65-F5344CB8AC3E}">
        <p14:creationId xmlns:p14="http://schemas.microsoft.com/office/powerpoint/2010/main" val="146379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F391FB-9EC2-7BE5-0BDF-5057F95459B8}"/>
              </a:ext>
            </a:extLst>
          </p:cNvPr>
          <p:cNvSpPr>
            <a:spLocks noGrp="1"/>
          </p:cNvSpPr>
          <p:nvPr>
            <p:ph sz="half" idx="1"/>
          </p:nvPr>
        </p:nvSpPr>
        <p:spPr>
          <a:xfrm>
            <a:off x="674298" y="755950"/>
            <a:ext cx="5181600" cy="4351338"/>
          </a:xfrm>
        </p:spPr>
        <p:txBody>
          <a:bodyPr/>
          <a:lstStyle/>
          <a:p>
            <a:pPr marL="0" indent="0" algn="ctr">
              <a:buNone/>
            </a:pPr>
            <a:r>
              <a:rPr lang="en-IN" b="1" dirty="0">
                <a:latin typeface="Times New Roman" panose="02020603050405020304" pitchFamily="18" charset="0"/>
                <a:cs typeface="Times New Roman" panose="02020603050405020304" pitchFamily="18" charset="0"/>
              </a:rPr>
              <a:t>Problem Statement</a:t>
            </a:r>
          </a:p>
          <a:p>
            <a:pPr marL="0" indent="0">
              <a:buNone/>
            </a:pPr>
            <a:r>
              <a:rPr lang="en-IN" dirty="0">
                <a:latin typeface="Times New Roman" panose="02020603050405020304" pitchFamily="18" charset="0"/>
                <a:cs typeface="Times New Roman" panose="02020603050405020304" pitchFamily="18" charset="0"/>
              </a:rPr>
              <a:t>Implement a renting portal for farm equipment's and test its efficacy in improving the financial conditions of farmers.</a:t>
            </a:r>
          </a:p>
        </p:txBody>
      </p:sp>
      <p:sp>
        <p:nvSpPr>
          <p:cNvPr id="3" name="Content Placeholder 2">
            <a:extLst>
              <a:ext uri="{FF2B5EF4-FFF2-40B4-BE49-F238E27FC236}">
                <a16:creationId xmlns:a16="http://schemas.microsoft.com/office/drawing/2014/main" id="{AE40025A-B419-5748-B8AF-45E76F7737EF}"/>
              </a:ext>
            </a:extLst>
          </p:cNvPr>
          <p:cNvSpPr>
            <a:spLocks noGrp="1"/>
          </p:cNvSpPr>
          <p:nvPr>
            <p:ph sz="half" idx="2"/>
          </p:nvPr>
        </p:nvSpPr>
        <p:spPr>
          <a:xfrm>
            <a:off x="6163574" y="755950"/>
            <a:ext cx="5181600" cy="4351338"/>
          </a:xfrm>
        </p:spPr>
        <p:txBody>
          <a:bodyPr/>
          <a:lstStyle/>
          <a:p>
            <a:pPr marL="0" indent="0" algn="ctr">
              <a:buNone/>
            </a:pPr>
            <a:r>
              <a:rPr lang="en-IN" sz="2400" b="1" dirty="0">
                <a:latin typeface="Times New Roman" panose="02020603050405020304" pitchFamily="18" charset="0"/>
                <a:cs typeface="Times New Roman" panose="02020603050405020304" pitchFamily="18" charset="0"/>
              </a:rPr>
              <a:t>Objectives</a:t>
            </a:r>
          </a:p>
          <a:p>
            <a:pPr marL="0" indent="0">
              <a:buNone/>
            </a:pPr>
            <a:r>
              <a:rPr lang="en-IN" sz="2000" dirty="0">
                <a:latin typeface="Times New Roman" panose="02020603050405020304" pitchFamily="18" charset="0"/>
                <a:cs typeface="Times New Roman" panose="02020603050405020304" pitchFamily="18" charset="0"/>
              </a:rPr>
              <a:t>1.Developing the portal</a:t>
            </a:r>
          </a:p>
          <a:p>
            <a:pPr marL="0" indent="0">
              <a:buNone/>
            </a:pPr>
            <a:r>
              <a:rPr lang="en-IN" sz="2000" dirty="0">
                <a:latin typeface="Times New Roman" panose="02020603050405020304" pitchFamily="18" charset="0"/>
                <a:cs typeface="Times New Roman" panose="02020603050405020304" pitchFamily="18" charset="0"/>
              </a:rPr>
              <a:t>2.Developing the recommendation system.</a:t>
            </a:r>
          </a:p>
          <a:p>
            <a:pPr marL="0" indent="0">
              <a:buNone/>
            </a:pPr>
            <a:r>
              <a:rPr lang="en-IN" sz="2000" dirty="0">
                <a:latin typeface="Times New Roman" panose="02020603050405020304" pitchFamily="18" charset="0"/>
                <a:cs typeface="Times New Roman" panose="02020603050405020304" pitchFamily="18" charset="0"/>
              </a:rPr>
              <a:t>3.Analyzing its accuracy</a:t>
            </a:r>
          </a:p>
          <a:p>
            <a:pPr marL="0" indent="0">
              <a:buNone/>
            </a:pPr>
            <a:r>
              <a:rPr lang="en-IN" sz="2000" dirty="0">
                <a:latin typeface="Times New Roman" panose="02020603050405020304" pitchFamily="18" charset="0"/>
                <a:cs typeface="Times New Roman" panose="02020603050405020304" pitchFamily="18" charset="0"/>
              </a:rPr>
              <a:t>4.Analyzing the effectiveness of the portal </a:t>
            </a:r>
          </a:p>
          <a:p>
            <a:pPr marL="0" indent="0">
              <a:buNone/>
            </a:pPr>
            <a:r>
              <a:rPr lang="en-IN" sz="2000" dirty="0">
                <a:latin typeface="Times New Roman" panose="02020603050405020304" pitchFamily="18" charset="0"/>
                <a:cs typeface="Times New Roman" panose="02020603050405020304" pitchFamily="18" charset="0"/>
              </a:rPr>
              <a:t>5.Identifying and Solving the intermediary obstacles</a:t>
            </a:r>
          </a:p>
          <a:p>
            <a:pPr marL="0" indent="0">
              <a:buNone/>
            </a:pPr>
            <a:endParaRPr lang="en-IN" dirty="0"/>
          </a:p>
        </p:txBody>
      </p:sp>
      <p:sp>
        <p:nvSpPr>
          <p:cNvPr id="4" name="Date Placeholder 3">
            <a:extLst>
              <a:ext uri="{FF2B5EF4-FFF2-40B4-BE49-F238E27FC236}">
                <a16:creationId xmlns:a16="http://schemas.microsoft.com/office/drawing/2014/main" id="{4301FD9F-828A-7496-FF5E-9B343B36C8FE}"/>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A0572977-C3DE-4F28-270A-866524FF54C9}"/>
              </a:ext>
            </a:extLst>
          </p:cNvPr>
          <p:cNvSpPr>
            <a:spLocks noGrp="1"/>
          </p:cNvSpPr>
          <p:nvPr>
            <p:ph type="ftr" sz="quarter" idx="11"/>
          </p:nvPr>
        </p:nvSpPr>
        <p:spPr/>
        <p:txBody>
          <a:bodyPr/>
          <a:lstStyle/>
          <a:p>
            <a:r>
              <a:rPr lang="en-US" dirty="0"/>
              <a:t>Problem Statement and Objectives</a:t>
            </a:r>
          </a:p>
        </p:txBody>
      </p:sp>
      <p:sp>
        <p:nvSpPr>
          <p:cNvPr id="6" name="Slide Number Placeholder 5">
            <a:extLst>
              <a:ext uri="{FF2B5EF4-FFF2-40B4-BE49-F238E27FC236}">
                <a16:creationId xmlns:a16="http://schemas.microsoft.com/office/drawing/2014/main" id="{284DC7A6-DF80-E54A-E289-6CE3AA572553}"/>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165867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CDB7-5CD2-AA21-2F83-0B098ACDE585}"/>
              </a:ext>
            </a:extLst>
          </p:cNvPr>
          <p:cNvSpPr>
            <a:spLocks noGrp="1"/>
          </p:cNvSpPr>
          <p:nvPr>
            <p:ph type="title"/>
          </p:nvPr>
        </p:nvSpPr>
        <p:spPr>
          <a:xfrm>
            <a:off x="274147" y="2619153"/>
            <a:ext cx="10515600" cy="676656"/>
          </a:xfrm>
        </p:spPr>
        <p:txBody>
          <a:bodyPr/>
          <a:lstStyle/>
          <a:p>
            <a:r>
              <a:rPr lang="en-US" sz="2800" kern="1200" dirty="0">
                <a:solidFill>
                  <a:schemeClr val="tx1"/>
                </a:solidFill>
                <a:latin typeface="Times New Roman" panose="02020603050405020304" pitchFamily="18" charset="0"/>
                <a:ea typeface="+mn-ea"/>
                <a:cs typeface="Times New Roman" panose="02020603050405020304" pitchFamily="18" charset="0"/>
              </a:rPr>
              <a:t>Architecture / Block Diagram of the proposed model</a:t>
            </a:r>
            <a:br>
              <a:rPr lang="en-US" sz="4800" kern="1200" dirty="0">
                <a:solidFill>
                  <a:schemeClr val="tx1"/>
                </a:solidFill>
                <a:latin typeface="Copperplate Gothic Light" panose="020E0507020206020404" pitchFamily="34" charset="0"/>
                <a:ea typeface="+mn-ea"/>
                <a:cs typeface="+mn-cs"/>
              </a:rPr>
            </a:br>
            <a:br>
              <a:rPr lang="en-US" sz="4800" kern="1200" dirty="0">
                <a:solidFill>
                  <a:schemeClr val="tx1"/>
                </a:solidFill>
                <a:latin typeface="Times New Roman" panose="02020603050405020304" pitchFamily="18" charset="0"/>
                <a:ea typeface="+mn-ea"/>
                <a:cs typeface="Times New Roman" panose="02020603050405020304" pitchFamily="18" charset="0"/>
              </a:rPr>
            </a:br>
            <a:r>
              <a:rPr lang="en-US" sz="1800" kern="1200" dirty="0">
                <a:solidFill>
                  <a:schemeClr val="tx1"/>
                </a:solidFill>
                <a:latin typeface="Times New Roman" panose="02020603050405020304" pitchFamily="18" charset="0"/>
                <a:ea typeface="+mn-ea"/>
                <a:cs typeface="Times New Roman" panose="02020603050405020304" pitchFamily="18" charset="0"/>
              </a:rPr>
              <a:t>1.Web Interface: HTML,CSS,JAVASCRIPT,UI</a:t>
            </a:r>
            <a:br>
              <a:rPr lang="en-US" sz="1800" kern="1200" dirty="0">
                <a:solidFill>
                  <a:schemeClr val="tx1"/>
                </a:solidFill>
                <a:latin typeface="Times New Roman" panose="02020603050405020304" pitchFamily="18" charset="0"/>
                <a:ea typeface="+mn-ea"/>
                <a:cs typeface="Times New Roman" panose="02020603050405020304" pitchFamily="18" charset="0"/>
              </a:rPr>
            </a:br>
            <a:br>
              <a:rPr lang="en-US" sz="1800" kern="1200" dirty="0">
                <a:solidFill>
                  <a:schemeClr val="tx1"/>
                </a:solidFill>
                <a:latin typeface="Times New Roman" panose="02020603050405020304" pitchFamily="18" charset="0"/>
                <a:ea typeface="+mn-ea"/>
                <a:cs typeface="Times New Roman" panose="02020603050405020304" pitchFamily="18" charset="0"/>
              </a:rPr>
            </a:br>
            <a:r>
              <a:rPr lang="en-US" sz="1800" kern="1200" dirty="0">
                <a:solidFill>
                  <a:schemeClr val="tx1"/>
                </a:solidFill>
                <a:latin typeface="Times New Roman" panose="02020603050405020304" pitchFamily="18" charset="0"/>
                <a:ea typeface="+mn-ea"/>
                <a:cs typeface="Times New Roman" panose="02020603050405020304" pitchFamily="18" charset="0"/>
              </a:rPr>
              <a:t>2.Web Server: Node.js</a:t>
            </a:r>
            <a:br>
              <a:rPr lang="en-US" sz="1800" kern="1200" dirty="0">
                <a:solidFill>
                  <a:schemeClr val="tx1"/>
                </a:solidFill>
                <a:latin typeface="Times New Roman" panose="02020603050405020304" pitchFamily="18" charset="0"/>
                <a:ea typeface="+mn-ea"/>
                <a:cs typeface="Times New Roman" panose="02020603050405020304" pitchFamily="18" charset="0"/>
              </a:rPr>
            </a:br>
            <a:br>
              <a:rPr lang="en-US" sz="1800" kern="1200" dirty="0">
                <a:solidFill>
                  <a:schemeClr val="tx1"/>
                </a:solidFill>
                <a:latin typeface="Times New Roman" panose="02020603050405020304" pitchFamily="18" charset="0"/>
                <a:ea typeface="+mn-ea"/>
                <a:cs typeface="Times New Roman" panose="02020603050405020304" pitchFamily="18" charset="0"/>
              </a:rPr>
            </a:br>
            <a:r>
              <a:rPr lang="en-US" sz="1800" kern="1200" dirty="0">
                <a:solidFill>
                  <a:schemeClr val="tx1"/>
                </a:solidFill>
                <a:latin typeface="Times New Roman" panose="02020603050405020304" pitchFamily="18" charset="0"/>
                <a:ea typeface="+mn-ea"/>
                <a:cs typeface="Times New Roman" panose="02020603050405020304" pitchFamily="18" charset="0"/>
              </a:rPr>
              <a:t>3.Application services: Business requirements</a:t>
            </a:r>
            <a:br>
              <a:rPr lang="en-US" sz="1800" kern="1200" dirty="0">
                <a:solidFill>
                  <a:schemeClr val="tx1"/>
                </a:solidFill>
                <a:latin typeface="Times New Roman" panose="02020603050405020304" pitchFamily="18" charset="0"/>
                <a:ea typeface="+mn-ea"/>
                <a:cs typeface="Times New Roman" panose="02020603050405020304" pitchFamily="18" charset="0"/>
              </a:rPr>
            </a:br>
            <a:br>
              <a:rPr lang="en-US" sz="1800" kern="1200" dirty="0">
                <a:solidFill>
                  <a:schemeClr val="tx1"/>
                </a:solidFill>
                <a:latin typeface="Times New Roman" panose="02020603050405020304" pitchFamily="18" charset="0"/>
                <a:ea typeface="+mn-ea"/>
                <a:cs typeface="Times New Roman" panose="02020603050405020304" pitchFamily="18" charset="0"/>
              </a:rPr>
            </a:br>
            <a:r>
              <a:rPr lang="en-US" sz="1800" kern="1200" dirty="0">
                <a:solidFill>
                  <a:schemeClr val="tx1"/>
                </a:solidFill>
                <a:latin typeface="Times New Roman" panose="02020603050405020304" pitchFamily="18" charset="0"/>
                <a:ea typeface="+mn-ea"/>
                <a:cs typeface="Times New Roman" panose="02020603050405020304" pitchFamily="18" charset="0"/>
              </a:rPr>
              <a:t>4.Ml recommendation system: naïve bayes, </a:t>
            </a:r>
            <a:r>
              <a:rPr lang="en-US" sz="1800" kern="1200" dirty="0" err="1">
                <a:solidFill>
                  <a:schemeClr val="tx1"/>
                </a:solidFill>
                <a:latin typeface="Times New Roman" panose="02020603050405020304" pitchFamily="18" charset="0"/>
                <a:ea typeface="+mn-ea"/>
                <a:cs typeface="Times New Roman" panose="02020603050405020304" pitchFamily="18" charset="0"/>
              </a:rPr>
              <a:t>svm</a:t>
            </a:r>
            <a:r>
              <a:rPr lang="en-US" sz="1800" kern="1200" dirty="0">
                <a:solidFill>
                  <a:schemeClr val="tx1"/>
                </a:solidFill>
                <a:latin typeface="Times New Roman" panose="02020603050405020304" pitchFamily="18" charset="0"/>
                <a:ea typeface="+mn-ea"/>
                <a:cs typeface="Times New Roman" panose="02020603050405020304" pitchFamily="18" charset="0"/>
              </a:rPr>
              <a:t>, </a:t>
            </a:r>
            <a:br>
              <a:rPr lang="en-US" sz="1800" kern="1200" dirty="0">
                <a:solidFill>
                  <a:schemeClr val="tx1"/>
                </a:solidFill>
                <a:latin typeface="Times New Roman" panose="02020603050405020304" pitchFamily="18" charset="0"/>
                <a:ea typeface="+mn-ea"/>
                <a:cs typeface="Times New Roman" panose="02020603050405020304" pitchFamily="18" charset="0"/>
              </a:rPr>
            </a:br>
            <a:r>
              <a:rPr lang="en-US" sz="1800" kern="1200" dirty="0">
                <a:solidFill>
                  <a:schemeClr val="tx1"/>
                </a:solidFill>
                <a:latin typeface="Times New Roman" panose="02020603050405020304" pitchFamily="18" charset="0"/>
                <a:ea typeface="+mn-ea"/>
                <a:cs typeface="Times New Roman" panose="02020603050405020304" pitchFamily="18" charset="0"/>
              </a:rPr>
              <a:t>random forest algo, k – nearest </a:t>
            </a:r>
            <a:r>
              <a:rPr lang="en-US" sz="1800" kern="1200" dirty="0" err="1">
                <a:solidFill>
                  <a:schemeClr val="tx1"/>
                </a:solidFill>
                <a:latin typeface="Times New Roman" panose="02020603050405020304" pitchFamily="18" charset="0"/>
                <a:ea typeface="+mn-ea"/>
                <a:cs typeface="Times New Roman" panose="02020603050405020304" pitchFamily="18" charset="0"/>
              </a:rPr>
              <a:t>neighbour</a:t>
            </a:r>
            <a:r>
              <a:rPr lang="en-US" sz="1800" kern="1200" dirty="0">
                <a:solidFill>
                  <a:schemeClr val="tx1"/>
                </a:solidFill>
                <a:latin typeface="Times New Roman" panose="02020603050405020304" pitchFamily="18" charset="0"/>
                <a:ea typeface="+mn-ea"/>
                <a:cs typeface="Times New Roman" panose="02020603050405020304" pitchFamily="18" charset="0"/>
              </a:rPr>
              <a:t>,</a:t>
            </a:r>
            <a:br>
              <a:rPr lang="en-US" sz="1800" kern="1200" dirty="0">
                <a:solidFill>
                  <a:schemeClr val="tx1"/>
                </a:solidFill>
                <a:latin typeface="Times New Roman" panose="02020603050405020304" pitchFamily="18" charset="0"/>
                <a:ea typeface="+mn-ea"/>
                <a:cs typeface="Times New Roman" panose="02020603050405020304" pitchFamily="18" charset="0"/>
              </a:rPr>
            </a:br>
            <a:r>
              <a:rPr lang="en-US" sz="1800" kern="1200" dirty="0">
                <a:solidFill>
                  <a:schemeClr val="tx1"/>
                </a:solidFill>
                <a:latin typeface="Times New Roman" panose="02020603050405020304" pitchFamily="18" charset="0"/>
                <a:ea typeface="+mn-ea"/>
                <a:cs typeface="Times New Roman" panose="02020603050405020304" pitchFamily="18" charset="0"/>
              </a:rPr>
              <a:t>boosting.</a:t>
            </a:r>
            <a:br>
              <a:rPr lang="en-US" sz="1800" kern="1200" dirty="0">
                <a:solidFill>
                  <a:schemeClr val="tx1"/>
                </a:solidFill>
                <a:latin typeface="Times New Roman" panose="02020603050405020304" pitchFamily="18" charset="0"/>
                <a:ea typeface="+mn-ea"/>
                <a:cs typeface="Times New Roman" panose="02020603050405020304" pitchFamily="18" charset="0"/>
              </a:rPr>
            </a:br>
            <a:br>
              <a:rPr lang="en-US" sz="1800" kern="1200" dirty="0">
                <a:solidFill>
                  <a:schemeClr val="tx1"/>
                </a:solidFill>
                <a:latin typeface="Times New Roman" panose="02020603050405020304" pitchFamily="18" charset="0"/>
                <a:ea typeface="+mn-ea"/>
                <a:cs typeface="Times New Roman" panose="02020603050405020304" pitchFamily="18" charset="0"/>
              </a:rPr>
            </a:br>
            <a:r>
              <a:rPr lang="en-US" sz="1800" kern="1200" dirty="0">
                <a:solidFill>
                  <a:schemeClr val="tx1"/>
                </a:solidFill>
                <a:latin typeface="Times New Roman" panose="02020603050405020304" pitchFamily="18" charset="0"/>
                <a:ea typeface="+mn-ea"/>
                <a:cs typeface="Times New Roman" panose="02020603050405020304" pitchFamily="18" charset="0"/>
              </a:rPr>
              <a:t>5.databse : sqlite3, </a:t>
            </a:r>
            <a:r>
              <a:rPr lang="en-US" sz="1800" kern="1200" dirty="0" err="1">
                <a:solidFill>
                  <a:schemeClr val="tx1"/>
                </a:solidFill>
                <a:latin typeface="Times New Roman" panose="02020603050405020304" pitchFamily="18" charset="0"/>
                <a:ea typeface="+mn-ea"/>
                <a:cs typeface="Times New Roman" panose="02020603050405020304" pitchFamily="18" charset="0"/>
              </a:rPr>
              <a:t>mysql</a:t>
            </a:r>
            <a:r>
              <a:rPr lang="en-US" sz="1800" kern="1200" dirty="0">
                <a:solidFill>
                  <a:schemeClr val="tx1"/>
                </a:solidFill>
                <a:latin typeface="Times New Roman" panose="02020603050405020304" pitchFamily="18" charset="0"/>
                <a:ea typeface="+mn-ea"/>
                <a:cs typeface="Times New Roman" panose="02020603050405020304" pitchFamily="18" charset="0"/>
              </a:rPr>
              <a:t>, </a:t>
            </a:r>
            <a:r>
              <a:rPr lang="en-US" sz="1800" kern="1200" dirty="0" err="1">
                <a:solidFill>
                  <a:schemeClr val="tx1"/>
                </a:solidFill>
                <a:latin typeface="Times New Roman" panose="02020603050405020304" pitchFamily="18" charset="0"/>
                <a:ea typeface="+mn-ea"/>
                <a:cs typeface="Times New Roman" panose="02020603050405020304" pitchFamily="18" charset="0"/>
              </a:rPr>
              <a:t>mongodb</a:t>
            </a:r>
            <a:r>
              <a:rPr lang="en-US" sz="1800" kern="1200" dirty="0">
                <a:solidFill>
                  <a:schemeClr val="tx1"/>
                </a:solidFill>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3DFF4DFE-FC79-CC0B-99B8-6600F776BD2C}"/>
              </a:ext>
            </a:extLst>
          </p:cNvPr>
          <p:cNvPicPr>
            <a:picLocks noGrp="1" noChangeAspect="1"/>
          </p:cNvPicPr>
          <p:nvPr>
            <p:ph idx="1"/>
          </p:nvPr>
        </p:nvPicPr>
        <p:blipFill>
          <a:blip r:embed="rId2"/>
          <a:stretch>
            <a:fillRect/>
          </a:stretch>
        </p:blipFill>
        <p:spPr>
          <a:xfrm>
            <a:off x="8048444" y="905775"/>
            <a:ext cx="4041989" cy="4786462"/>
          </a:xfrm>
        </p:spPr>
      </p:pic>
      <p:sp>
        <p:nvSpPr>
          <p:cNvPr id="4" name="Date Placeholder 3">
            <a:extLst>
              <a:ext uri="{FF2B5EF4-FFF2-40B4-BE49-F238E27FC236}">
                <a16:creationId xmlns:a16="http://schemas.microsoft.com/office/drawing/2014/main" id="{D91EE8A5-FEA7-5BA5-C423-B14991E7E100}"/>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8C38EB6-BB71-E9DC-374D-D2883BFD2EAA}"/>
              </a:ext>
            </a:extLst>
          </p:cNvPr>
          <p:cNvSpPr>
            <a:spLocks noGrp="1"/>
          </p:cNvSpPr>
          <p:nvPr>
            <p:ph type="ftr" sz="quarter" idx="11"/>
          </p:nvPr>
        </p:nvSpPr>
        <p:spPr/>
        <p:txBody>
          <a:bodyPr/>
          <a:lstStyle/>
          <a:p>
            <a:r>
              <a:rPr lang="en-US" dirty="0"/>
              <a:t>Architecture / Block Diagram of the proposed model</a:t>
            </a:r>
          </a:p>
        </p:txBody>
      </p:sp>
      <p:sp>
        <p:nvSpPr>
          <p:cNvPr id="6" name="Slide Number Placeholder 5">
            <a:extLst>
              <a:ext uri="{FF2B5EF4-FFF2-40B4-BE49-F238E27FC236}">
                <a16:creationId xmlns:a16="http://schemas.microsoft.com/office/drawing/2014/main" id="{31F0E6B7-D430-81B3-08C0-7C44D126AFEC}"/>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2395665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7FE3-66C3-85F5-258D-DD997C5279DD}"/>
              </a:ext>
            </a:extLst>
          </p:cNvPr>
          <p:cNvSpPr>
            <a:spLocks noGrp="1"/>
          </p:cNvSpPr>
          <p:nvPr>
            <p:ph type="title"/>
          </p:nvPr>
        </p:nvSpPr>
        <p:spPr>
          <a:xfrm>
            <a:off x="365760" y="709483"/>
            <a:ext cx="9085513" cy="676656"/>
          </a:xfrm>
        </p:spPr>
        <p:txBody>
          <a:bodyPr/>
          <a:lstStyle/>
          <a:p>
            <a:r>
              <a:rPr lang="en-US" sz="3600" kern="1200" dirty="0">
                <a:solidFill>
                  <a:schemeClr val="tx1"/>
                </a:solidFill>
                <a:latin typeface="Times New Roman" panose="02020603050405020304" pitchFamily="18" charset="0"/>
                <a:ea typeface="+mn-ea"/>
                <a:cs typeface="Times New Roman" panose="02020603050405020304" pitchFamily="18" charset="0"/>
              </a:rPr>
              <a:t>Modules Description and Implementation (25%)</a:t>
            </a:r>
            <a:br>
              <a:rPr lang="en-US" sz="3600" kern="1200" dirty="0">
                <a:solidFill>
                  <a:schemeClr val="tx1"/>
                </a:solidFill>
                <a:latin typeface="Copperplate Gothic Light" panose="020E0507020206020404" pitchFamily="34" charset="0"/>
                <a:ea typeface="+mn-ea"/>
                <a:cs typeface="+mn-cs"/>
              </a:rPr>
            </a:br>
            <a:endParaRPr lang="en-IN" sz="3600" dirty="0"/>
          </a:p>
        </p:txBody>
      </p:sp>
      <p:sp>
        <p:nvSpPr>
          <p:cNvPr id="3" name="Text Placeholder 2">
            <a:extLst>
              <a:ext uri="{FF2B5EF4-FFF2-40B4-BE49-F238E27FC236}">
                <a16:creationId xmlns:a16="http://schemas.microsoft.com/office/drawing/2014/main" id="{B6F598E9-B1C4-DB0D-A06A-D55E3EFA5AF4}"/>
              </a:ext>
            </a:extLst>
          </p:cNvPr>
          <p:cNvSpPr>
            <a:spLocks noGrp="1"/>
          </p:cNvSpPr>
          <p:nvPr>
            <p:ph type="body" sz="half" idx="2"/>
          </p:nvPr>
        </p:nvSpPr>
        <p:spPr>
          <a:xfrm>
            <a:off x="576071" y="1947671"/>
            <a:ext cx="5600441" cy="4070729"/>
          </a:xfrm>
        </p:spPr>
        <p:txBody>
          <a:bodyPr/>
          <a:lstStyle/>
          <a:p>
            <a:r>
              <a:rPr lang="en-IN" dirty="0"/>
              <a:t>1.</a:t>
            </a:r>
            <a:r>
              <a:rPr lang="en-IN" dirty="0">
                <a:latin typeface="Times New Roman" panose="02020603050405020304" pitchFamily="18" charset="0"/>
                <a:cs typeface="Times New Roman" panose="02020603050405020304" pitchFamily="18" charset="0"/>
              </a:rPr>
              <a:t>HTML: Used to design basic skeleton of our portal.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CSS: Styling our portal to look more presentable.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3.Javascript: For taking and returning queries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4.SK-learn: To train and test accuracy of dataset.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5.MongoDB: Create database and manipulate it.</a:t>
            </a:r>
          </a:p>
        </p:txBody>
      </p:sp>
      <p:sp>
        <p:nvSpPr>
          <p:cNvPr id="5" name="Date Placeholder 4">
            <a:extLst>
              <a:ext uri="{FF2B5EF4-FFF2-40B4-BE49-F238E27FC236}">
                <a16:creationId xmlns:a16="http://schemas.microsoft.com/office/drawing/2014/main" id="{8D6A32F1-3846-3A9F-15F6-35E962B267EE}"/>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62CCF1EC-4A65-216C-2CA4-05EE0BB925CB}"/>
              </a:ext>
            </a:extLst>
          </p:cNvPr>
          <p:cNvSpPr>
            <a:spLocks noGrp="1"/>
          </p:cNvSpPr>
          <p:nvPr>
            <p:ph type="ftr" sz="quarter" idx="11"/>
          </p:nvPr>
        </p:nvSpPr>
        <p:spPr/>
        <p:txBody>
          <a:bodyPr/>
          <a:lstStyle/>
          <a:p>
            <a:r>
              <a:rPr lang="en-US" sz="1400" kern="1200" dirty="0">
                <a:solidFill>
                  <a:schemeClr val="tx1"/>
                </a:solidFill>
                <a:latin typeface="Copperplate Gothic Light" panose="020E0507020206020404" pitchFamily="34" charset="0"/>
                <a:ea typeface="+mn-ea"/>
                <a:cs typeface="+mn-cs"/>
              </a:rPr>
              <a:t>Modules Description and Implementation</a:t>
            </a:r>
            <a:endParaRPr lang="en-US" dirty="0"/>
          </a:p>
        </p:txBody>
      </p:sp>
      <p:sp>
        <p:nvSpPr>
          <p:cNvPr id="7" name="Slide Number Placeholder 6">
            <a:extLst>
              <a:ext uri="{FF2B5EF4-FFF2-40B4-BE49-F238E27FC236}">
                <a16:creationId xmlns:a16="http://schemas.microsoft.com/office/drawing/2014/main" id="{2D3CC051-4CA0-2CE4-D751-EADB0E1B5EDD}"/>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235327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145C-1FC2-3535-C6CB-22B9D8247BFA}"/>
              </a:ext>
            </a:extLst>
          </p:cNvPr>
          <p:cNvSpPr>
            <a:spLocks noGrp="1"/>
          </p:cNvSpPr>
          <p:nvPr>
            <p:ph type="title"/>
          </p:nvPr>
        </p:nvSpPr>
        <p:spPr>
          <a:xfrm>
            <a:off x="2862072" y="696144"/>
            <a:ext cx="10515600" cy="676656"/>
          </a:xfrm>
        </p:spPr>
        <p:txBody>
          <a:bodyPr/>
          <a:lstStyle/>
          <a:p>
            <a:r>
              <a:rPr lang="en-IN" sz="3600" dirty="0">
                <a:latin typeface="Times New Roman" panose="02020603050405020304" pitchFamily="18" charset="0"/>
                <a:cs typeface="Times New Roman" panose="02020603050405020304" pitchFamily="18" charset="0"/>
              </a:rPr>
              <a:t>Portal Code: 25% implementation:</a:t>
            </a:r>
          </a:p>
        </p:txBody>
      </p:sp>
      <p:pic>
        <p:nvPicPr>
          <p:cNvPr id="8" name="Content Placeholder 7">
            <a:extLst>
              <a:ext uri="{FF2B5EF4-FFF2-40B4-BE49-F238E27FC236}">
                <a16:creationId xmlns:a16="http://schemas.microsoft.com/office/drawing/2014/main" id="{C5703D4A-0F50-44DA-340F-3E1C2C1F1E24}"/>
              </a:ext>
            </a:extLst>
          </p:cNvPr>
          <p:cNvPicPr>
            <a:picLocks noGrp="1" noChangeAspect="1"/>
          </p:cNvPicPr>
          <p:nvPr>
            <p:ph idx="1"/>
          </p:nvPr>
        </p:nvPicPr>
        <p:blipFill>
          <a:blip r:embed="rId2"/>
          <a:stretch>
            <a:fillRect/>
          </a:stretch>
        </p:blipFill>
        <p:spPr>
          <a:xfrm>
            <a:off x="213025" y="1608525"/>
            <a:ext cx="2826108" cy="3876675"/>
          </a:xfrm>
        </p:spPr>
      </p:pic>
      <p:sp>
        <p:nvSpPr>
          <p:cNvPr id="4" name="Date Placeholder 3">
            <a:extLst>
              <a:ext uri="{FF2B5EF4-FFF2-40B4-BE49-F238E27FC236}">
                <a16:creationId xmlns:a16="http://schemas.microsoft.com/office/drawing/2014/main" id="{AEC6C9EA-BE39-B133-E021-EF6CE9F7094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4C2C4D8C-2185-7C72-31D3-D004AF764DA0}"/>
              </a:ext>
            </a:extLst>
          </p:cNvPr>
          <p:cNvSpPr>
            <a:spLocks noGrp="1"/>
          </p:cNvSpPr>
          <p:nvPr>
            <p:ph type="ftr" sz="quarter" idx="11"/>
          </p:nvPr>
        </p:nvSpPr>
        <p:spPr/>
        <p:txBody>
          <a:bodyPr/>
          <a:lstStyle/>
          <a:p>
            <a:r>
              <a:rPr lang="en-US" sz="1400" kern="1200" dirty="0">
                <a:solidFill>
                  <a:schemeClr val="tx1"/>
                </a:solidFill>
                <a:latin typeface="Copperplate Gothic Light" panose="020E0507020206020404" pitchFamily="34" charset="0"/>
                <a:ea typeface="+mn-ea"/>
                <a:cs typeface="+mn-cs"/>
              </a:rPr>
              <a:t>Modules Description and Implementation</a:t>
            </a:r>
            <a:endParaRPr lang="en-US" dirty="0"/>
          </a:p>
        </p:txBody>
      </p:sp>
      <p:sp>
        <p:nvSpPr>
          <p:cNvPr id="6" name="Slide Number Placeholder 5">
            <a:extLst>
              <a:ext uri="{FF2B5EF4-FFF2-40B4-BE49-F238E27FC236}">
                <a16:creationId xmlns:a16="http://schemas.microsoft.com/office/drawing/2014/main" id="{E21CE7E4-100B-21D4-2D55-6EB6EBA14CBE}"/>
              </a:ext>
            </a:extLst>
          </p:cNvPr>
          <p:cNvSpPr>
            <a:spLocks noGrp="1"/>
          </p:cNvSpPr>
          <p:nvPr>
            <p:ph type="sldNum" sz="quarter" idx="12"/>
          </p:nvPr>
        </p:nvSpPr>
        <p:spPr/>
        <p:txBody>
          <a:bodyPr/>
          <a:lstStyle/>
          <a:p>
            <a:fld id="{58FB4751-880F-D840-AAA9-3A15815CC996}" type="slidenum">
              <a:rPr lang="en-US" smtClean="0"/>
              <a:t>15</a:t>
            </a:fld>
            <a:endParaRPr lang="en-US" dirty="0"/>
          </a:p>
        </p:txBody>
      </p:sp>
      <p:pic>
        <p:nvPicPr>
          <p:cNvPr id="10" name="Picture 9">
            <a:extLst>
              <a:ext uri="{FF2B5EF4-FFF2-40B4-BE49-F238E27FC236}">
                <a16:creationId xmlns:a16="http://schemas.microsoft.com/office/drawing/2014/main" id="{AEACD734-771D-0517-7AFA-935A47EB98E4}"/>
              </a:ext>
            </a:extLst>
          </p:cNvPr>
          <p:cNvPicPr>
            <a:picLocks noChangeAspect="1"/>
          </p:cNvPicPr>
          <p:nvPr/>
        </p:nvPicPr>
        <p:blipFill>
          <a:blip r:embed="rId3"/>
          <a:stretch>
            <a:fillRect/>
          </a:stretch>
        </p:blipFill>
        <p:spPr>
          <a:xfrm>
            <a:off x="3125904" y="1608525"/>
            <a:ext cx="2886707" cy="3876675"/>
          </a:xfrm>
          <a:prstGeom prst="rect">
            <a:avLst/>
          </a:prstGeom>
        </p:spPr>
      </p:pic>
      <p:pic>
        <p:nvPicPr>
          <p:cNvPr id="12" name="Picture 11">
            <a:extLst>
              <a:ext uri="{FF2B5EF4-FFF2-40B4-BE49-F238E27FC236}">
                <a16:creationId xmlns:a16="http://schemas.microsoft.com/office/drawing/2014/main" id="{435441BD-6098-A724-2553-0586EEBC9F0A}"/>
              </a:ext>
            </a:extLst>
          </p:cNvPr>
          <p:cNvPicPr>
            <a:picLocks noChangeAspect="1"/>
          </p:cNvPicPr>
          <p:nvPr/>
        </p:nvPicPr>
        <p:blipFill>
          <a:blip r:embed="rId4"/>
          <a:stretch>
            <a:fillRect/>
          </a:stretch>
        </p:blipFill>
        <p:spPr>
          <a:xfrm>
            <a:off x="6096000" y="1608525"/>
            <a:ext cx="3079630" cy="3876675"/>
          </a:xfrm>
          <a:prstGeom prst="rect">
            <a:avLst/>
          </a:prstGeom>
        </p:spPr>
      </p:pic>
      <p:pic>
        <p:nvPicPr>
          <p:cNvPr id="14" name="Picture 13">
            <a:extLst>
              <a:ext uri="{FF2B5EF4-FFF2-40B4-BE49-F238E27FC236}">
                <a16:creationId xmlns:a16="http://schemas.microsoft.com/office/drawing/2014/main" id="{1D485D36-C656-20C6-D68F-E21C3EE27DB6}"/>
              </a:ext>
            </a:extLst>
          </p:cNvPr>
          <p:cNvPicPr>
            <a:picLocks noChangeAspect="1"/>
          </p:cNvPicPr>
          <p:nvPr/>
        </p:nvPicPr>
        <p:blipFill>
          <a:blip r:embed="rId5"/>
          <a:stretch>
            <a:fillRect/>
          </a:stretch>
        </p:blipFill>
        <p:spPr>
          <a:xfrm>
            <a:off x="9259019" y="1608525"/>
            <a:ext cx="2678354" cy="3876675"/>
          </a:xfrm>
          <a:prstGeom prst="rect">
            <a:avLst/>
          </a:prstGeom>
        </p:spPr>
      </p:pic>
    </p:spTree>
    <p:extLst>
      <p:ext uri="{BB962C8B-B14F-4D97-AF65-F5344CB8AC3E}">
        <p14:creationId xmlns:p14="http://schemas.microsoft.com/office/powerpoint/2010/main" val="403623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20C7-9F30-02D0-327E-855BA6F99BA9}"/>
              </a:ext>
            </a:extLst>
          </p:cNvPr>
          <p:cNvSpPr>
            <a:spLocks noGrp="1"/>
          </p:cNvSpPr>
          <p:nvPr>
            <p:ph type="title"/>
          </p:nvPr>
        </p:nvSpPr>
        <p:spPr>
          <a:xfrm>
            <a:off x="365760" y="482568"/>
            <a:ext cx="10515600" cy="676656"/>
          </a:xfrm>
        </p:spPr>
        <p:txBody>
          <a:bodyPr/>
          <a:lstStyle/>
          <a:p>
            <a:pPr algn="ctr"/>
            <a:r>
              <a:rPr lang="en-IN" sz="4000" dirty="0">
                <a:latin typeface="Times New Roman" panose="02020603050405020304" pitchFamily="18" charset="0"/>
                <a:cs typeface="Times New Roman" panose="02020603050405020304" pitchFamily="18" charset="0"/>
              </a:rPr>
              <a:t>Dataset Code:</a:t>
            </a:r>
          </a:p>
        </p:txBody>
      </p:sp>
      <p:pic>
        <p:nvPicPr>
          <p:cNvPr id="12" name="Content Placeholder 11">
            <a:extLst>
              <a:ext uri="{FF2B5EF4-FFF2-40B4-BE49-F238E27FC236}">
                <a16:creationId xmlns:a16="http://schemas.microsoft.com/office/drawing/2014/main" id="{95F10E4C-9E18-B3F4-B3CA-81546B52AA96}"/>
              </a:ext>
            </a:extLst>
          </p:cNvPr>
          <p:cNvPicPr>
            <a:picLocks noGrp="1" noChangeAspect="1"/>
          </p:cNvPicPr>
          <p:nvPr>
            <p:ph idx="1"/>
          </p:nvPr>
        </p:nvPicPr>
        <p:blipFill>
          <a:blip r:embed="rId2"/>
          <a:stretch>
            <a:fillRect/>
          </a:stretch>
        </p:blipFill>
        <p:spPr>
          <a:xfrm>
            <a:off x="7580477" y="1483742"/>
            <a:ext cx="3840897" cy="4295265"/>
          </a:xfrm>
        </p:spPr>
      </p:pic>
      <p:sp>
        <p:nvSpPr>
          <p:cNvPr id="4" name="Date Placeholder 3">
            <a:extLst>
              <a:ext uri="{FF2B5EF4-FFF2-40B4-BE49-F238E27FC236}">
                <a16:creationId xmlns:a16="http://schemas.microsoft.com/office/drawing/2014/main" id="{A33D84A1-8669-1003-475A-E0BF2E5DDA8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254CE418-5199-6499-A1E7-26FA2E7D6026}"/>
              </a:ext>
            </a:extLst>
          </p:cNvPr>
          <p:cNvSpPr>
            <a:spLocks noGrp="1"/>
          </p:cNvSpPr>
          <p:nvPr>
            <p:ph type="ftr" sz="quarter" idx="11"/>
          </p:nvPr>
        </p:nvSpPr>
        <p:spPr/>
        <p:txBody>
          <a:bodyPr/>
          <a:lstStyle/>
          <a:p>
            <a:r>
              <a:rPr lang="en-US" sz="1400" kern="1200" dirty="0">
                <a:solidFill>
                  <a:schemeClr val="tx1"/>
                </a:solidFill>
                <a:latin typeface="Copperplate Gothic Light" panose="020E0507020206020404" pitchFamily="34" charset="0"/>
                <a:ea typeface="+mn-ea"/>
                <a:cs typeface="+mn-cs"/>
              </a:rPr>
              <a:t>Modules Description and Implementation</a:t>
            </a:r>
            <a:endParaRPr lang="en-US" dirty="0"/>
          </a:p>
        </p:txBody>
      </p:sp>
      <p:sp>
        <p:nvSpPr>
          <p:cNvPr id="6" name="Slide Number Placeholder 5">
            <a:extLst>
              <a:ext uri="{FF2B5EF4-FFF2-40B4-BE49-F238E27FC236}">
                <a16:creationId xmlns:a16="http://schemas.microsoft.com/office/drawing/2014/main" id="{43440F2D-AC3F-B7A0-AF46-EE2703ACEE33}"/>
              </a:ext>
            </a:extLst>
          </p:cNvPr>
          <p:cNvSpPr>
            <a:spLocks noGrp="1"/>
          </p:cNvSpPr>
          <p:nvPr>
            <p:ph type="sldNum" sz="quarter" idx="12"/>
          </p:nvPr>
        </p:nvSpPr>
        <p:spPr/>
        <p:txBody>
          <a:bodyPr/>
          <a:lstStyle/>
          <a:p>
            <a:fld id="{58FB4751-880F-D840-AAA9-3A15815CC996}" type="slidenum">
              <a:rPr lang="en-US" smtClean="0"/>
              <a:t>16</a:t>
            </a:fld>
            <a:endParaRPr lang="en-US" dirty="0"/>
          </a:p>
        </p:txBody>
      </p:sp>
      <p:pic>
        <p:nvPicPr>
          <p:cNvPr id="8" name="Picture 7">
            <a:extLst>
              <a:ext uri="{FF2B5EF4-FFF2-40B4-BE49-F238E27FC236}">
                <a16:creationId xmlns:a16="http://schemas.microsoft.com/office/drawing/2014/main" id="{C18A2450-BDB3-4D6E-5DC9-0F2E812E28AE}"/>
              </a:ext>
            </a:extLst>
          </p:cNvPr>
          <p:cNvPicPr>
            <a:picLocks noChangeAspect="1"/>
          </p:cNvPicPr>
          <p:nvPr/>
        </p:nvPicPr>
        <p:blipFill>
          <a:blip r:embed="rId3"/>
          <a:stretch>
            <a:fillRect/>
          </a:stretch>
        </p:blipFill>
        <p:spPr>
          <a:xfrm>
            <a:off x="268419" y="1483742"/>
            <a:ext cx="3337423" cy="4295265"/>
          </a:xfrm>
          <a:prstGeom prst="rect">
            <a:avLst/>
          </a:prstGeom>
        </p:spPr>
      </p:pic>
      <p:pic>
        <p:nvPicPr>
          <p:cNvPr id="10" name="Picture 9">
            <a:extLst>
              <a:ext uri="{FF2B5EF4-FFF2-40B4-BE49-F238E27FC236}">
                <a16:creationId xmlns:a16="http://schemas.microsoft.com/office/drawing/2014/main" id="{58803473-BE9E-AD5C-EEF3-7FF4EEED7226}"/>
              </a:ext>
            </a:extLst>
          </p:cNvPr>
          <p:cNvPicPr>
            <a:picLocks noChangeAspect="1"/>
          </p:cNvPicPr>
          <p:nvPr/>
        </p:nvPicPr>
        <p:blipFill>
          <a:blip r:embed="rId4"/>
          <a:stretch>
            <a:fillRect/>
          </a:stretch>
        </p:blipFill>
        <p:spPr>
          <a:xfrm>
            <a:off x="3716914" y="1457864"/>
            <a:ext cx="3701804" cy="4357907"/>
          </a:xfrm>
          <a:prstGeom prst="rect">
            <a:avLst/>
          </a:prstGeom>
        </p:spPr>
      </p:pic>
    </p:spTree>
    <p:extLst>
      <p:ext uri="{BB962C8B-B14F-4D97-AF65-F5344CB8AC3E}">
        <p14:creationId xmlns:p14="http://schemas.microsoft.com/office/powerpoint/2010/main" val="86306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C4CD-512E-962A-D2AD-ED36FC3FEF09}"/>
              </a:ext>
            </a:extLst>
          </p:cNvPr>
          <p:cNvSpPr>
            <a:spLocks noGrp="1"/>
          </p:cNvSpPr>
          <p:nvPr>
            <p:ph type="ctrTitle"/>
          </p:nvPr>
        </p:nvSpPr>
        <p:spPr>
          <a:xfrm>
            <a:off x="1843178" y="1933246"/>
            <a:ext cx="9144000" cy="2387600"/>
          </a:xfrm>
        </p:spPr>
        <p:txBody>
          <a:bodyPr/>
          <a:lstStyle/>
          <a:p>
            <a:r>
              <a:rPr lang="en-US" sz="4800" kern="1200" dirty="0">
                <a:solidFill>
                  <a:schemeClr val="tx1"/>
                </a:solidFill>
                <a:latin typeface="Times New Roman" panose="02020603050405020304" pitchFamily="18" charset="0"/>
                <a:ea typeface="+mn-ea"/>
                <a:cs typeface="Times New Roman" panose="02020603050405020304" pitchFamily="18" charset="0"/>
              </a:rPr>
              <a:t>Intermediate Results and Discussion</a:t>
            </a:r>
            <a:br>
              <a:rPr lang="en-US" sz="6000" kern="1200" dirty="0">
                <a:solidFill>
                  <a:schemeClr val="tx1"/>
                </a:solidFill>
                <a:latin typeface="Copperplate Gothic Light" panose="020E0507020206020404" pitchFamily="34" charset="0"/>
                <a:ea typeface="+mn-ea"/>
                <a:cs typeface="+mn-cs"/>
              </a:rPr>
            </a:br>
            <a:endParaRPr lang="en-IN" dirty="0"/>
          </a:p>
        </p:txBody>
      </p:sp>
    </p:spTree>
    <p:extLst>
      <p:ext uri="{BB962C8B-B14F-4D97-AF65-F5344CB8AC3E}">
        <p14:creationId xmlns:p14="http://schemas.microsoft.com/office/powerpoint/2010/main" val="293714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1563AD-7605-1363-CB42-C89952233095}"/>
              </a:ext>
            </a:extLst>
          </p:cNvPr>
          <p:cNvSpPr>
            <a:spLocks noGrp="1"/>
          </p:cNvSpPr>
          <p:nvPr>
            <p:ph type="body" sz="half" idx="2"/>
          </p:nvPr>
        </p:nvSpPr>
        <p:spPr>
          <a:xfrm>
            <a:off x="541311" y="507059"/>
            <a:ext cx="4763934" cy="4070729"/>
          </a:xfrm>
        </p:spPr>
        <p:txBody>
          <a:bodyPr>
            <a:normAutofit/>
          </a:bodyPr>
          <a:lstStyle/>
          <a:p>
            <a:r>
              <a:rPr lang="en-IN" sz="3200" b="1" dirty="0">
                <a:latin typeface="Times New Roman" panose="02020603050405020304" pitchFamily="18" charset="0"/>
                <a:cs typeface="Times New Roman" panose="02020603050405020304" pitchFamily="18" charset="0"/>
              </a:rPr>
              <a:t>Accuracy Measures:</a:t>
            </a:r>
          </a:p>
          <a:p>
            <a:endParaRPr lang="en-IN" sz="2800" dirty="0">
              <a:latin typeface="Times New Roman" panose="02020603050405020304" pitchFamily="18" charset="0"/>
              <a:cs typeface="Times New Roman" panose="02020603050405020304" pitchFamily="18" charset="0"/>
            </a:endParaRPr>
          </a:p>
          <a:p>
            <a:pPr marL="342900" indent="-342900">
              <a:buAutoNum type="arabicPeriod"/>
            </a:pPr>
            <a:r>
              <a:rPr lang="en-IN" sz="2800" dirty="0">
                <a:latin typeface="Times New Roman" panose="02020603050405020304" pitchFamily="18" charset="0"/>
                <a:cs typeface="Times New Roman" panose="02020603050405020304" pitchFamily="18" charset="0"/>
              </a:rPr>
              <a:t>Naïve Bayes : 25.00%</a:t>
            </a:r>
          </a:p>
          <a:p>
            <a:pPr marL="342900" indent="-342900">
              <a:buAutoNum type="arabicPeriod"/>
            </a:pPr>
            <a:r>
              <a:rPr lang="en-IN" sz="2800" dirty="0">
                <a:latin typeface="Times New Roman" panose="02020603050405020304" pitchFamily="18" charset="0"/>
                <a:cs typeface="Times New Roman" panose="02020603050405020304" pitchFamily="18" charset="0"/>
              </a:rPr>
              <a:t>SVM: 31.67%</a:t>
            </a:r>
          </a:p>
          <a:p>
            <a:pPr marL="342900" indent="-342900">
              <a:buAutoNum type="arabicPeriod"/>
            </a:pPr>
            <a:r>
              <a:rPr lang="en-IN" sz="2800" dirty="0">
                <a:latin typeface="Times New Roman" panose="02020603050405020304" pitchFamily="18" charset="0"/>
                <a:cs typeface="Times New Roman" panose="02020603050405020304" pitchFamily="18" charset="0"/>
              </a:rPr>
              <a:t>Random Forest : 25.00%</a:t>
            </a:r>
          </a:p>
          <a:p>
            <a:pPr marL="342900" indent="-342900">
              <a:buAutoNum type="arabicPeriod"/>
            </a:pPr>
            <a:r>
              <a:rPr lang="en-IN" sz="2800" dirty="0">
                <a:latin typeface="Times New Roman" panose="02020603050405020304" pitchFamily="18" charset="0"/>
                <a:cs typeface="Times New Roman" panose="02020603050405020304" pitchFamily="18" charset="0"/>
              </a:rPr>
              <a:t>K-nearest neighbour:  26.67%</a:t>
            </a:r>
          </a:p>
          <a:p>
            <a:pPr marL="342900" indent="-342900">
              <a:buAutoNum type="arabicPeriod"/>
            </a:pPr>
            <a:r>
              <a:rPr lang="en-IN" sz="2800" dirty="0">
                <a:latin typeface="Times New Roman" panose="02020603050405020304" pitchFamily="18" charset="0"/>
                <a:cs typeface="Times New Roman" panose="02020603050405020304" pitchFamily="18" charset="0"/>
              </a:rPr>
              <a:t>Boosting : 21.67%</a:t>
            </a:r>
          </a:p>
        </p:txBody>
      </p:sp>
      <p:sp>
        <p:nvSpPr>
          <p:cNvPr id="5" name="Date Placeholder 4">
            <a:extLst>
              <a:ext uri="{FF2B5EF4-FFF2-40B4-BE49-F238E27FC236}">
                <a16:creationId xmlns:a16="http://schemas.microsoft.com/office/drawing/2014/main" id="{F829B20A-E6A5-3FA6-CE58-E966B2EEBDFB}"/>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717E4322-9DF7-F678-CDE4-E8621506AD18}"/>
              </a:ext>
            </a:extLst>
          </p:cNvPr>
          <p:cNvSpPr>
            <a:spLocks noGrp="1"/>
          </p:cNvSpPr>
          <p:nvPr>
            <p:ph type="ftr" sz="quarter" idx="11"/>
          </p:nvPr>
        </p:nvSpPr>
        <p:spPr/>
        <p:txBody>
          <a:bodyPr/>
          <a:lstStyle/>
          <a:p>
            <a:r>
              <a:rPr lang="en-US" sz="1400" kern="1200" dirty="0">
                <a:solidFill>
                  <a:schemeClr val="tx1"/>
                </a:solidFill>
                <a:latin typeface="Times New Roman" panose="02020603050405020304" pitchFamily="18" charset="0"/>
                <a:ea typeface="+mn-ea"/>
                <a:cs typeface="Times New Roman" panose="02020603050405020304" pitchFamily="18" charset="0"/>
              </a:rPr>
              <a:t>Intermediate Results and Discussion</a:t>
            </a:r>
            <a:endParaRPr lang="en-US" dirty="0"/>
          </a:p>
        </p:txBody>
      </p:sp>
      <p:sp>
        <p:nvSpPr>
          <p:cNvPr id="7" name="Slide Number Placeholder 6">
            <a:extLst>
              <a:ext uri="{FF2B5EF4-FFF2-40B4-BE49-F238E27FC236}">
                <a16:creationId xmlns:a16="http://schemas.microsoft.com/office/drawing/2014/main" id="{F47B3C61-CE8C-8EBE-0DAF-D3EFDD04C76C}"/>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11" name="Picture 10">
            <a:extLst>
              <a:ext uri="{FF2B5EF4-FFF2-40B4-BE49-F238E27FC236}">
                <a16:creationId xmlns:a16="http://schemas.microsoft.com/office/drawing/2014/main" id="{B5936E85-94AF-1EB0-5EE3-EAB148DB2517}"/>
              </a:ext>
            </a:extLst>
          </p:cNvPr>
          <p:cNvPicPr>
            <a:picLocks noChangeAspect="1"/>
          </p:cNvPicPr>
          <p:nvPr/>
        </p:nvPicPr>
        <p:blipFill>
          <a:blip r:embed="rId2"/>
          <a:stretch>
            <a:fillRect/>
          </a:stretch>
        </p:blipFill>
        <p:spPr>
          <a:xfrm>
            <a:off x="7078690" y="40260"/>
            <a:ext cx="4934639" cy="1054954"/>
          </a:xfrm>
          <a:prstGeom prst="rect">
            <a:avLst/>
          </a:prstGeom>
        </p:spPr>
      </p:pic>
      <p:pic>
        <p:nvPicPr>
          <p:cNvPr id="13" name="Picture 12">
            <a:extLst>
              <a:ext uri="{FF2B5EF4-FFF2-40B4-BE49-F238E27FC236}">
                <a16:creationId xmlns:a16="http://schemas.microsoft.com/office/drawing/2014/main" id="{BDCD986C-6EFA-543E-A481-5D5F5033C5EB}"/>
              </a:ext>
            </a:extLst>
          </p:cNvPr>
          <p:cNvPicPr>
            <a:picLocks noChangeAspect="1"/>
          </p:cNvPicPr>
          <p:nvPr/>
        </p:nvPicPr>
        <p:blipFill>
          <a:blip r:embed="rId3"/>
          <a:stretch>
            <a:fillRect/>
          </a:stretch>
        </p:blipFill>
        <p:spPr>
          <a:xfrm>
            <a:off x="7078690" y="1145932"/>
            <a:ext cx="4934640" cy="1140068"/>
          </a:xfrm>
          <a:prstGeom prst="rect">
            <a:avLst/>
          </a:prstGeom>
        </p:spPr>
      </p:pic>
      <p:pic>
        <p:nvPicPr>
          <p:cNvPr id="15" name="Picture 14">
            <a:extLst>
              <a:ext uri="{FF2B5EF4-FFF2-40B4-BE49-F238E27FC236}">
                <a16:creationId xmlns:a16="http://schemas.microsoft.com/office/drawing/2014/main" id="{A856E03A-74F8-1E02-331A-B17B021E4BE6}"/>
              </a:ext>
            </a:extLst>
          </p:cNvPr>
          <p:cNvPicPr>
            <a:picLocks noChangeAspect="1"/>
          </p:cNvPicPr>
          <p:nvPr/>
        </p:nvPicPr>
        <p:blipFill>
          <a:blip r:embed="rId4"/>
          <a:stretch>
            <a:fillRect/>
          </a:stretch>
        </p:blipFill>
        <p:spPr>
          <a:xfrm>
            <a:off x="7078690" y="2336718"/>
            <a:ext cx="4934641" cy="1269124"/>
          </a:xfrm>
          <a:prstGeom prst="rect">
            <a:avLst/>
          </a:prstGeom>
        </p:spPr>
      </p:pic>
      <p:pic>
        <p:nvPicPr>
          <p:cNvPr id="17" name="Picture 16">
            <a:extLst>
              <a:ext uri="{FF2B5EF4-FFF2-40B4-BE49-F238E27FC236}">
                <a16:creationId xmlns:a16="http://schemas.microsoft.com/office/drawing/2014/main" id="{A7E0D290-ECEF-BF0B-6357-ECC9D0F1B547}"/>
              </a:ext>
            </a:extLst>
          </p:cNvPr>
          <p:cNvPicPr>
            <a:picLocks noChangeAspect="1"/>
          </p:cNvPicPr>
          <p:nvPr/>
        </p:nvPicPr>
        <p:blipFill>
          <a:blip r:embed="rId5"/>
          <a:stretch>
            <a:fillRect/>
          </a:stretch>
        </p:blipFill>
        <p:spPr>
          <a:xfrm>
            <a:off x="7078690" y="3656560"/>
            <a:ext cx="4969401" cy="1269124"/>
          </a:xfrm>
          <a:prstGeom prst="rect">
            <a:avLst/>
          </a:prstGeom>
        </p:spPr>
      </p:pic>
      <p:pic>
        <p:nvPicPr>
          <p:cNvPr id="19" name="Picture 18">
            <a:extLst>
              <a:ext uri="{FF2B5EF4-FFF2-40B4-BE49-F238E27FC236}">
                <a16:creationId xmlns:a16="http://schemas.microsoft.com/office/drawing/2014/main" id="{8C4E6256-33A9-54F1-2581-460F8399A6C8}"/>
              </a:ext>
            </a:extLst>
          </p:cNvPr>
          <p:cNvPicPr>
            <a:picLocks noChangeAspect="1"/>
          </p:cNvPicPr>
          <p:nvPr/>
        </p:nvPicPr>
        <p:blipFill>
          <a:blip r:embed="rId6"/>
          <a:stretch>
            <a:fillRect/>
          </a:stretch>
        </p:blipFill>
        <p:spPr>
          <a:xfrm>
            <a:off x="7043930" y="5030324"/>
            <a:ext cx="5004161" cy="1148954"/>
          </a:xfrm>
          <a:prstGeom prst="rect">
            <a:avLst/>
          </a:prstGeom>
        </p:spPr>
      </p:pic>
    </p:spTree>
    <p:extLst>
      <p:ext uri="{BB962C8B-B14F-4D97-AF65-F5344CB8AC3E}">
        <p14:creationId xmlns:p14="http://schemas.microsoft.com/office/powerpoint/2010/main" val="388353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4A44-B507-2A12-4538-7CB2062D06E8}"/>
              </a:ext>
            </a:extLst>
          </p:cNvPr>
          <p:cNvSpPr>
            <a:spLocks noGrp="1"/>
          </p:cNvSpPr>
          <p:nvPr>
            <p:ph type="title"/>
          </p:nvPr>
        </p:nvSpPr>
        <p:spPr>
          <a:xfrm>
            <a:off x="3759392" y="1655445"/>
            <a:ext cx="4840641" cy="1773555"/>
          </a:xfrm>
        </p:spPr>
        <p:txBody>
          <a:bodyPr/>
          <a:lstStyle/>
          <a:p>
            <a:r>
              <a:rPr lang="en-IN" dirty="0"/>
              <a:t>New Dataset</a:t>
            </a:r>
          </a:p>
        </p:txBody>
      </p:sp>
      <p:sp>
        <p:nvSpPr>
          <p:cNvPr id="3" name="Text Placeholder 2">
            <a:extLst>
              <a:ext uri="{FF2B5EF4-FFF2-40B4-BE49-F238E27FC236}">
                <a16:creationId xmlns:a16="http://schemas.microsoft.com/office/drawing/2014/main" id="{FA6F0130-8CDE-8AF1-B3D4-7AD60FF4478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4033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Index</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263563205"/>
              </p:ext>
            </p:extLst>
          </p:nvPr>
        </p:nvGraphicFramePr>
        <p:xfrm>
          <a:off x="7850827" y="101209"/>
          <a:ext cx="3549486" cy="6291162"/>
        </p:xfrm>
        <a:graphic>
          <a:graphicData uri="http://schemas.openxmlformats.org/drawingml/2006/table">
            <a:tbl>
              <a:tblPr firstRow="1" bandRow="1"/>
              <a:tblGrid>
                <a:gridCol w="3549486">
                  <a:extLst>
                    <a:ext uri="{9D8B030D-6E8A-4147-A177-3AD203B41FA5}">
                      <a16:colId xmlns:a16="http://schemas.microsoft.com/office/drawing/2014/main" val="1563570424"/>
                    </a:ext>
                  </a:extLst>
                </a:gridCol>
              </a:tblGrid>
              <a:tr h="5230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Project Title &amp; Abstract</a:t>
                      </a:r>
                    </a:p>
                    <a:p>
                      <a:pPr algn="r"/>
                      <a:r>
                        <a:rPr lang="en-US" sz="1400" dirty="0">
                          <a:latin typeface="Times New Roman" panose="02020603050405020304" pitchFamily="18" charset="0"/>
                          <a:cs typeface="Times New Roman" panose="02020603050405020304" pitchFamily="18" charset="0"/>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5230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Literature Review</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7845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Comparison of Existing Methods with merits and demerits</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5230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Challenges to address</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7845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Problem Statement and Objectives</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12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653759">
                <a:tc>
                  <a:txBody>
                    <a:bodyPr/>
                    <a:lstStyle/>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Architecture / Block Diagram of the proposed model</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2254312"/>
                  </a:ext>
                </a:extLst>
              </a:tr>
              <a:tr h="653759">
                <a:tc>
                  <a:txBody>
                    <a:bodyPr/>
                    <a:lstStyle/>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Modules Description and Implementation (25%)</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14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4402674"/>
                  </a:ext>
                </a:extLst>
              </a:tr>
              <a:tr h="653759">
                <a:tc>
                  <a:txBody>
                    <a:bodyPr/>
                    <a:lstStyle/>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Intermediate Results and Discussion</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18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2323331"/>
                  </a:ext>
                </a:extLst>
              </a:tr>
              <a:tr h="457631">
                <a:tc>
                  <a:txBody>
                    <a:bodyPr/>
                    <a:lstStyle/>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Screenshots </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19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8614620"/>
                  </a:ext>
                </a:extLst>
              </a:tr>
              <a:tr h="457631">
                <a:tc>
                  <a:txBody>
                    <a:bodyPr/>
                    <a:lstStyle/>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References </a:t>
                      </a:r>
                    </a:p>
                    <a:p>
                      <a:pPr marL="0" algn="r" defTabSz="9144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22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168240678"/>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DAC7-1467-AC42-2A40-B22F7BBB772A}"/>
              </a:ext>
            </a:extLst>
          </p:cNvPr>
          <p:cNvSpPr>
            <a:spLocks noGrp="1"/>
          </p:cNvSpPr>
          <p:nvPr>
            <p:ph type="title"/>
          </p:nvPr>
        </p:nvSpPr>
        <p:spPr/>
        <p:txBody>
          <a:bodyPr/>
          <a:lstStyle/>
          <a:p>
            <a:r>
              <a:rPr lang="en-IN" dirty="0"/>
              <a:t>New Accuracy Results</a:t>
            </a:r>
          </a:p>
        </p:txBody>
      </p:sp>
      <p:sp>
        <p:nvSpPr>
          <p:cNvPr id="3" name="Content Placeholder 2">
            <a:extLst>
              <a:ext uri="{FF2B5EF4-FFF2-40B4-BE49-F238E27FC236}">
                <a16:creationId xmlns:a16="http://schemas.microsoft.com/office/drawing/2014/main" id="{F734F671-8657-5D8A-8EE3-245D990EA985}"/>
              </a:ext>
            </a:extLst>
          </p:cNvPr>
          <p:cNvSpPr>
            <a:spLocks noGrp="1"/>
          </p:cNvSpPr>
          <p:nvPr>
            <p:ph idx="1"/>
          </p:nvPr>
        </p:nvSpPr>
        <p:spPr/>
        <p:txBody>
          <a:bodyPr/>
          <a:lstStyle/>
          <a:p>
            <a:r>
              <a:rPr lang="en-IN" dirty="0"/>
              <a:t>Bayes : 87.67%</a:t>
            </a:r>
          </a:p>
          <a:p>
            <a:r>
              <a:rPr lang="en-IN" dirty="0"/>
              <a:t>SVC : 86.30%</a:t>
            </a:r>
          </a:p>
          <a:p>
            <a:r>
              <a:rPr lang="en-IN" dirty="0"/>
              <a:t>Random Forest : 100%</a:t>
            </a:r>
          </a:p>
          <a:p>
            <a:r>
              <a:rPr lang="en-IN" dirty="0" err="1"/>
              <a:t>KNearestNeighbour</a:t>
            </a:r>
            <a:r>
              <a:rPr lang="en-IN" dirty="0"/>
              <a:t> : 80.82%</a:t>
            </a:r>
          </a:p>
          <a:p>
            <a:r>
              <a:rPr lang="en-IN" dirty="0" err="1"/>
              <a:t>Adaboost</a:t>
            </a:r>
            <a:r>
              <a:rPr lang="en-IN" dirty="0"/>
              <a:t>: 73.97%</a:t>
            </a:r>
          </a:p>
        </p:txBody>
      </p:sp>
      <p:sp>
        <p:nvSpPr>
          <p:cNvPr id="4" name="Date Placeholder 3">
            <a:extLst>
              <a:ext uri="{FF2B5EF4-FFF2-40B4-BE49-F238E27FC236}">
                <a16:creationId xmlns:a16="http://schemas.microsoft.com/office/drawing/2014/main" id="{EFA1FEFA-07E3-9A77-F589-164A25032EE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3816A3E-CF57-854E-1D8A-83FAEE1FF57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D698E52-6FB0-AA1F-5268-CF8E9D0E14BE}"/>
              </a:ext>
            </a:extLst>
          </p:cNvPr>
          <p:cNvSpPr>
            <a:spLocks noGrp="1"/>
          </p:cNvSpPr>
          <p:nvPr>
            <p:ph type="sldNum" sz="quarter" idx="12"/>
          </p:nvPr>
        </p:nvSpPr>
        <p:spPr/>
        <p:txBody>
          <a:bodyPr/>
          <a:lstStyle/>
          <a:p>
            <a:fld id="{58FB4751-880F-D840-AAA9-3A15815CC996}" type="slidenum">
              <a:rPr lang="en-US" smtClean="0"/>
              <a:t>20</a:t>
            </a:fld>
            <a:endParaRPr lang="en-US" dirty="0"/>
          </a:p>
        </p:txBody>
      </p:sp>
    </p:spTree>
    <p:extLst>
      <p:ext uri="{BB962C8B-B14F-4D97-AF65-F5344CB8AC3E}">
        <p14:creationId xmlns:p14="http://schemas.microsoft.com/office/powerpoint/2010/main" val="1171681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12064" y="233703"/>
            <a:ext cx="10515600" cy="676656"/>
          </a:xfrm>
        </p:spPr>
        <p:txBody>
          <a:bodyPr/>
          <a:lstStyle/>
          <a:p>
            <a:pPr algn="ctr"/>
            <a:r>
              <a:rPr lang="en-US" sz="4000" dirty="0">
                <a:latin typeface="Times New Roman" panose="02020603050405020304" pitchFamily="18" charset="0"/>
                <a:cs typeface="Times New Roman" panose="02020603050405020304" pitchFamily="18" charset="0"/>
              </a:rPr>
              <a:t>Screenshots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endParaRPr lang="en-US" dirty="0"/>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Screenshots</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21</a:t>
            </a:fld>
            <a:endParaRPr lang="en-US" dirty="0"/>
          </a:p>
        </p:txBody>
      </p:sp>
      <p:pic>
        <p:nvPicPr>
          <p:cNvPr id="11" name="Picture 10">
            <a:extLst>
              <a:ext uri="{FF2B5EF4-FFF2-40B4-BE49-F238E27FC236}">
                <a16:creationId xmlns:a16="http://schemas.microsoft.com/office/drawing/2014/main" id="{A964FCCC-9312-CC91-B8CA-6F5242D031DD}"/>
              </a:ext>
            </a:extLst>
          </p:cNvPr>
          <p:cNvPicPr>
            <a:picLocks noChangeAspect="1"/>
          </p:cNvPicPr>
          <p:nvPr/>
        </p:nvPicPr>
        <p:blipFill>
          <a:blip r:embed="rId3"/>
          <a:stretch>
            <a:fillRect/>
          </a:stretch>
        </p:blipFill>
        <p:spPr>
          <a:xfrm>
            <a:off x="512064" y="910359"/>
            <a:ext cx="11103864" cy="5389857"/>
          </a:xfrm>
          <a:prstGeom prst="rect">
            <a:avLst/>
          </a:prstGeom>
        </p:spPr>
      </p:pic>
    </p:spTree>
    <p:extLst>
      <p:ext uri="{BB962C8B-B14F-4D97-AF65-F5344CB8AC3E}">
        <p14:creationId xmlns:p14="http://schemas.microsoft.com/office/powerpoint/2010/main" val="275960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8A6DE-B28A-4979-4097-ACCD4EA30A00}"/>
              </a:ext>
            </a:extLst>
          </p:cNvPr>
          <p:cNvSpPr>
            <a:spLocks noGrp="1"/>
          </p:cNvSpPr>
          <p:nvPr>
            <p:ph sz="half" idx="2"/>
          </p:nvPr>
        </p:nvSpPr>
        <p:spPr/>
        <p:txBody>
          <a:bodyPr/>
          <a:lstStyle/>
          <a:p>
            <a:endParaRPr lang="en-IN"/>
          </a:p>
        </p:txBody>
      </p:sp>
      <p:sp>
        <p:nvSpPr>
          <p:cNvPr id="3" name="Date Placeholder 2">
            <a:extLst>
              <a:ext uri="{FF2B5EF4-FFF2-40B4-BE49-F238E27FC236}">
                <a16:creationId xmlns:a16="http://schemas.microsoft.com/office/drawing/2014/main" id="{FD64C586-00E4-DDF7-0D2B-10150C585B7B}"/>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CF44440B-2461-273B-FD5B-CBB8D7782DA6}"/>
              </a:ext>
            </a:extLst>
          </p:cNvPr>
          <p:cNvSpPr>
            <a:spLocks noGrp="1"/>
          </p:cNvSpPr>
          <p:nvPr>
            <p:ph type="ftr" sz="quarter" idx="11"/>
          </p:nvPr>
        </p:nvSpPr>
        <p:spPr/>
        <p:txBody>
          <a:bodyPr/>
          <a:lstStyle/>
          <a:p>
            <a:r>
              <a:rPr lang="en-US" dirty="0"/>
              <a:t>Screenshots</a:t>
            </a:r>
          </a:p>
        </p:txBody>
      </p:sp>
      <p:sp>
        <p:nvSpPr>
          <p:cNvPr id="5" name="Slide Number Placeholder 4">
            <a:extLst>
              <a:ext uri="{FF2B5EF4-FFF2-40B4-BE49-F238E27FC236}">
                <a16:creationId xmlns:a16="http://schemas.microsoft.com/office/drawing/2014/main" id="{EAB2596D-6EBC-BBE4-2901-ACF4AC7FC6D2}"/>
              </a:ext>
            </a:extLst>
          </p:cNvPr>
          <p:cNvSpPr>
            <a:spLocks noGrp="1"/>
          </p:cNvSpPr>
          <p:nvPr>
            <p:ph type="sldNum" sz="quarter" idx="12"/>
          </p:nvPr>
        </p:nvSpPr>
        <p:spPr/>
        <p:txBody>
          <a:bodyPr/>
          <a:lstStyle/>
          <a:p>
            <a:fld id="{58FB4751-880F-D840-AAA9-3A15815CC996}" type="slidenum">
              <a:rPr lang="en-US" smtClean="0"/>
              <a:pPr/>
              <a:t>22</a:t>
            </a:fld>
            <a:endParaRPr lang="en-US" dirty="0"/>
          </a:p>
        </p:txBody>
      </p:sp>
      <p:sp>
        <p:nvSpPr>
          <p:cNvPr id="6" name="Text Placeholder 5">
            <a:extLst>
              <a:ext uri="{FF2B5EF4-FFF2-40B4-BE49-F238E27FC236}">
                <a16:creationId xmlns:a16="http://schemas.microsoft.com/office/drawing/2014/main" id="{F4C3B8A1-6509-B07F-3B7D-42A8EF084B4A}"/>
              </a:ext>
            </a:extLst>
          </p:cNvPr>
          <p:cNvSpPr>
            <a:spLocks noGrp="1"/>
          </p:cNvSpPr>
          <p:nvPr>
            <p:ph type="body" idx="1"/>
          </p:nvPr>
        </p:nvSpPr>
        <p:spPr/>
        <p:txBody>
          <a:bodyPr/>
          <a:lstStyle/>
          <a:p>
            <a:endParaRPr lang="en-IN"/>
          </a:p>
        </p:txBody>
      </p:sp>
      <p:sp>
        <p:nvSpPr>
          <p:cNvPr id="7" name="Text Placeholder 6">
            <a:extLst>
              <a:ext uri="{FF2B5EF4-FFF2-40B4-BE49-F238E27FC236}">
                <a16:creationId xmlns:a16="http://schemas.microsoft.com/office/drawing/2014/main" id="{FB4CA281-7556-21A0-0948-B3370A7DC23A}"/>
              </a:ext>
            </a:extLst>
          </p:cNvPr>
          <p:cNvSpPr>
            <a:spLocks noGrp="1"/>
          </p:cNvSpPr>
          <p:nvPr>
            <p:ph type="body" sz="quarter" idx="3"/>
          </p:nvPr>
        </p:nvSpPr>
        <p:spPr/>
        <p:txBody>
          <a:bodyPr/>
          <a:lstStyle/>
          <a:p>
            <a:endParaRPr lang="en-IN"/>
          </a:p>
        </p:txBody>
      </p:sp>
      <p:sp>
        <p:nvSpPr>
          <p:cNvPr id="8" name="Content Placeholder 7">
            <a:extLst>
              <a:ext uri="{FF2B5EF4-FFF2-40B4-BE49-F238E27FC236}">
                <a16:creationId xmlns:a16="http://schemas.microsoft.com/office/drawing/2014/main" id="{24CA92C9-2FA2-2E85-C1D6-407A3DF02A1C}"/>
              </a:ext>
            </a:extLst>
          </p:cNvPr>
          <p:cNvSpPr>
            <a:spLocks noGrp="1"/>
          </p:cNvSpPr>
          <p:nvPr>
            <p:ph sz="quarter" idx="4"/>
          </p:nvPr>
        </p:nvSpPr>
        <p:spPr/>
        <p:txBody>
          <a:bodyPr/>
          <a:lstStyle/>
          <a:p>
            <a:endParaRPr lang="en-IN"/>
          </a:p>
        </p:txBody>
      </p:sp>
      <p:sp>
        <p:nvSpPr>
          <p:cNvPr id="9" name="Title 8">
            <a:extLst>
              <a:ext uri="{FF2B5EF4-FFF2-40B4-BE49-F238E27FC236}">
                <a16:creationId xmlns:a16="http://schemas.microsoft.com/office/drawing/2014/main" id="{7D5DFDFB-0BA9-031C-4D2C-CF976C11B9DC}"/>
              </a:ext>
            </a:extLst>
          </p:cNvPr>
          <p:cNvSpPr>
            <a:spLocks noGrp="1"/>
          </p:cNvSpPr>
          <p:nvPr>
            <p:ph type="title"/>
          </p:nvPr>
        </p:nvSpPr>
        <p:spPr/>
        <p:txBody>
          <a:bodyPr/>
          <a:lstStyle/>
          <a:p>
            <a:endParaRPr lang="en-IN"/>
          </a:p>
        </p:txBody>
      </p:sp>
      <p:pic>
        <p:nvPicPr>
          <p:cNvPr id="11" name="Picture 10">
            <a:extLst>
              <a:ext uri="{FF2B5EF4-FFF2-40B4-BE49-F238E27FC236}">
                <a16:creationId xmlns:a16="http://schemas.microsoft.com/office/drawing/2014/main" id="{2F88AF5E-786A-D833-E517-FEA53ADD98AD}"/>
              </a:ext>
            </a:extLst>
          </p:cNvPr>
          <p:cNvPicPr>
            <a:picLocks noChangeAspect="1"/>
          </p:cNvPicPr>
          <p:nvPr/>
        </p:nvPicPr>
        <p:blipFill>
          <a:blip r:embed="rId2"/>
          <a:stretch>
            <a:fillRect/>
          </a:stretch>
        </p:blipFill>
        <p:spPr>
          <a:xfrm>
            <a:off x="475521" y="634869"/>
            <a:ext cx="11240957" cy="5588261"/>
          </a:xfrm>
          <a:prstGeom prst="rect">
            <a:avLst/>
          </a:prstGeom>
        </p:spPr>
      </p:pic>
    </p:spTree>
    <p:extLst>
      <p:ext uri="{BB962C8B-B14F-4D97-AF65-F5344CB8AC3E}">
        <p14:creationId xmlns:p14="http://schemas.microsoft.com/office/powerpoint/2010/main" val="1819517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75739" y="709483"/>
            <a:ext cx="9144000" cy="676656"/>
          </a:xfrm>
        </p:spPr>
        <p:txBody>
          <a:bodyPr/>
          <a:lstStyle/>
          <a:p>
            <a:pPr algn="ctr"/>
            <a:r>
              <a:rPr lang="en-US" sz="4400" dirty="0">
                <a:latin typeface="Times New Roman" panose="02020603050405020304" pitchFamily="18" charset="0"/>
                <a:cs typeface="Times New Roman" panose="02020603050405020304" pitchFamily="18" charset="0"/>
              </a:rPr>
              <a:t>References</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normAutofit/>
          </a:bodyPr>
          <a:lstStyle/>
          <a:p>
            <a:r>
              <a:rPr lang="en-US" sz="1200" dirty="0">
                <a:latin typeface="Times New Roman" panose="02020603050405020304" pitchFamily="18" charset="0"/>
                <a:cs typeface="Times New Roman" panose="02020603050405020304" pitchFamily="18" charset="0"/>
              </a:rPr>
              <a:t>[1] </a:t>
            </a:r>
            <a:r>
              <a:rPr lang="en-IN" sz="12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 Sneha Iyer, R. Shruthi, K. </a:t>
            </a:r>
            <a:r>
              <a:rPr lang="en-IN" sz="12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Shruthhi</a:t>
            </a:r>
            <a:r>
              <a:rPr lang="en-IN" sz="12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and R. </a:t>
            </a:r>
            <a:r>
              <a:rPr lang="en-IN" sz="12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Madhumathi</a:t>
            </a:r>
            <a:r>
              <a:rPr lang="en-IN" sz="12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"Spry Farm: A Portal for Connecting Farmers and End Users," 2021 7th International Conference on Advanced Computing and Communication Systems (ICACCS), Coimbatore, India, 2021, pp. 429-433, </a:t>
            </a:r>
            <a:r>
              <a:rPr lang="en-IN" sz="1200"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200"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10.1109/ICACCS51430.2021.9441815..URL: </a:t>
            </a:r>
            <a:r>
              <a:rPr lang="en-IN" sz="12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https://ieeexplore.ieee.org/stamp/stamp.jsp?tp=&amp;arnumber=9441815&amp;isnumber=9441544</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[2]</a:t>
            </a:r>
            <a:r>
              <a:rPr lang="en-IN" sz="1200" dirty="0">
                <a:effectLst/>
                <a:latin typeface="Times New Roman" panose="02020603050405020304" pitchFamily="18" charset="0"/>
                <a:cs typeface="Times New Roman" panose="02020603050405020304" pitchFamily="18" charset="0"/>
              </a:rPr>
              <a:t> Md Iqbal, Vimal Kumar and Vijay Kumar Sharma, “Krishi Portal:</a:t>
            </a:r>
            <a:br>
              <a:rPr lang="en-IN" sz="1200" dirty="0">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Web Based Farmer Help Assistance”, International Journal o f</a:t>
            </a:r>
            <a:br>
              <a:rPr lang="en-IN" sz="1200" dirty="0">
                <a:latin typeface="Times New Roman" panose="02020603050405020304" pitchFamily="18" charset="0"/>
                <a:cs typeface="Times New Roman" panose="02020603050405020304" pitchFamily="18" charset="0"/>
              </a:rPr>
            </a:br>
            <a:r>
              <a:rPr lang="en-IN" sz="1200" dirty="0">
                <a:effectLst/>
                <a:latin typeface="Times New Roman" panose="02020603050405020304" pitchFamily="18" charset="0"/>
                <a:cs typeface="Times New Roman" panose="02020603050405020304" pitchFamily="18" charset="0"/>
              </a:rPr>
              <a:t>Advanced Science and Technology, vol. 29, pp. 4783-4786, 2007.</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[3] </a:t>
            </a:r>
            <a:r>
              <a:rPr lang="en-US" sz="1200" dirty="0">
                <a:effectLst/>
                <a:latin typeface="Times New Roman" panose="02020603050405020304" pitchFamily="18" charset="0"/>
                <a:cs typeface="Times New Roman" panose="02020603050405020304" pitchFamily="18" charset="0"/>
              </a:rPr>
              <a:t>Sheetal Bhagwat et al, “Survey Paper on E-Mandi A Market</a:t>
            </a:r>
            <a:br>
              <a:rPr lang="en-US" sz="1200" dirty="0">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Exchanging Between Farmers and End-user”, International Research</a:t>
            </a:r>
            <a:br>
              <a:rPr lang="en-US" sz="1200" dirty="0">
                <a:latin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cs typeface="Times New Roman" panose="02020603050405020304" pitchFamily="18" charset="0"/>
              </a:rPr>
              <a:t>Journal o f Engineering and Technology, vol. 6, 2019.</a:t>
            </a:r>
            <a:endParaRPr lang="en-US" sz="1200" dirty="0">
              <a:latin typeface="Times New Roman" panose="02020603050405020304" pitchFamily="18" charset="0"/>
              <a:cs typeface="Times New Roman" panose="02020603050405020304" pitchFamily="18" charset="0"/>
            </a:endParaRP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3"/>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References</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23</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868362"/>
            <a:ext cx="9144000" cy="2387600"/>
          </a:xfrm>
        </p:spPr>
        <p:txBody>
          <a:bodyPr/>
          <a:lstStyle/>
          <a:p>
            <a:r>
              <a:rPr lang="en-US" dirty="0">
                <a:latin typeface="Times New Roman" panose="02020603050405020304" pitchFamily="18" charset="0"/>
                <a:cs typeface="Times New Roman" panose="02020603050405020304" pitchFamily="18" charset="0"/>
              </a:rPr>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Ayush Srivastava (RA201100301759) and Hansa Verma (RA2011003010799)</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0" y="704088"/>
            <a:ext cx="7489627" cy="676656"/>
          </a:xfrm>
        </p:spPr>
        <p:txBody>
          <a:bodyPr/>
          <a:lstStyle/>
          <a:p>
            <a:r>
              <a:rPr lang="en-US" sz="3600" dirty="0">
                <a:latin typeface="Times New Roman" panose="02020603050405020304" pitchFamily="18" charset="0"/>
                <a:cs typeface="Times New Roman" panose="02020603050405020304" pitchFamily="18" charset="0"/>
              </a:rPr>
              <a:t>AgroNexa : Agriculture </a:t>
            </a:r>
            <a:r>
              <a:rPr lang="en-US" sz="3600" dirty="0" err="1">
                <a:latin typeface="Times New Roman" panose="02020603050405020304" pitchFamily="18" charset="0"/>
                <a:cs typeface="Times New Roman" panose="02020603050405020304" pitchFamily="18" charset="0"/>
              </a:rPr>
              <a:t>Reimangined</a:t>
            </a:r>
            <a:endParaRPr lang="en-US" sz="3600" dirty="0">
              <a:latin typeface="Times New Roman" panose="02020603050405020304" pitchFamily="18" charset="0"/>
              <a:cs typeface="Times New Roman" panose="02020603050405020304" pitchFamily="18" charset="0"/>
            </a:endParaRP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89081" y="1380744"/>
            <a:ext cx="4572000" cy="4405628"/>
          </a:xfrm>
        </p:spPr>
        <p:txBody>
          <a:bodyPr>
            <a:normAutofit fontScale="25000" lnSpcReduction="20000"/>
          </a:bodyPr>
          <a:lstStyle/>
          <a:p>
            <a:pPr>
              <a:lnSpc>
                <a:spcPts val="2250"/>
              </a:lnSpc>
              <a:spcAft>
                <a:spcPts val="800"/>
              </a:spcAft>
            </a:pPr>
            <a:r>
              <a:rPr lang="en-IN" sz="43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India's agriculture sector holds a pivotal position in its economy, society, and global landscape. India's agriculture sector contributes significantly to the nation's economy. It employs a substantial portion of the population and plays a crucial role in ensuring food security. With approximately 58% of the rural workforce engaged in farming activities, agriculture contributes around 15% to India's Gross Domestic Product (GDP). The sector's productivity and growth are central to maintaining macroeconomic stability and rural development Agriculture also serves as a safety net against economic uncertainties, particularly for rural communities. Despite its significance, India's farming sector faces pressing challenges, including yield gaps, low mechanization levels, and market access barriers. Nonetheless, there are opportunities to modernize the sector through technology adoption, improved irrigation methods, crop diversification, and better supply chain management. These efforts can lead to increased productivity, income generation, and enhanced resilience in the face of global uncertainties.</a:t>
            </a:r>
            <a:endParaRPr lang="en-IN" sz="4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Project Title and Abstract</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CC93-63D2-6025-BC08-7E37DF29C9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10BAB396-CEE3-4282-F4BA-0566D6D30D11}"/>
              </a:ext>
            </a:extLst>
          </p:cNvPr>
          <p:cNvSpPr>
            <a:spLocks noGrp="1"/>
          </p:cNvSpPr>
          <p:nvPr>
            <p:ph idx="1"/>
          </p:nvPr>
        </p:nvSpPr>
        <p:spPr>
          <a:xfrm>
            <a:off x="576072" y="1490472"/>
            <a:ext cx="9909840" cy="4663440"/>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[1]</a:t>
            </a:r>
            <a:r>
              <a:rPr lang="en-US" dirty="0">
                <a:effectLst/>
                <a:latin typeface="Times New Roman" panose="02020603050405020304" pitchFamily="18" charset="0"/>
                <a:cs typeface="Times New Roman" panose="02020603050405020304" pitchFamily="18" charset="0"/>
              </a:rPr>
              <a:t>Spry Farm: A Portal for Connecting Farmers and</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End Users</a:t>
            </a:r>
          </a:p>
          <a:p>
            <a:pPr marL="0" indent="0">
              <a:buNone/>
            </a:pPr>
            <a:r>
              <a:rPr lang="en-US" dirty="0">
                <a:effectLst/>
                <a:latin typeface="Times New Roman" panose="02020603050405020304" pitchFamily="18" charset="0"/>
                <a:cs typeface="Times New Roman" panose="02020603050405020304" pitchFamily="18" charset="0"/>
              </a:rPr>
              <a:t>The portal helps</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the farmers in registering themselves easily and selling their</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produce. The farmers can gain more profit than usual by using the</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web portal since it forms a direct connect to the customers.</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Removing the intervention of the middlemen. The total sale and the</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earned profit for the sold products, and customer needs are better</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known by the farmers through the portal. This would overall give a</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clear idea to the farmer as to what the customer requirements are</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and to how to grow only the required crops and needed investments</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for the same as alike. The max-prior algorithm used helps in</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allocating the highest requirement customer to the farmers to gain</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better profit. It also helps the farmers in selling their produce</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quicker. Thus, by this portal the farmers gain more profit hence</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increasing the country’s economy.</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2AF08D99-6DB6-7C22-8CB0-4A0288450D2D}"/>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D1F01F1-B17A-27F3-A6C2-FA759DCC3DA6}"/>
              </a:ext>
            </a:extLst>
          </p:cNvPr>
          <p:cNvSpPr>
            <a:spLocks noGrp="1"/>
          </p:cNvSpPr>
          <p:nvPr>
            <p:ph type="ftr" sz="quarter" idx="11"/>
          </p:nvPr>
        </p:nvSpPr>
        <p:spPr/>
        <p:txBody>
          <a:bodyPr/>
          <a:lstStyle/>
          <a:p>
            <a:r>
              <a:rPr lang="en-US" dirty="0"/>
              <a:t>Literature Review</a:t>
            </a:r>
          </a:p>
        </p:txBody>
      </p:sp>
      <p:sp>
        <p:nvSpPr>
          <p:cNvPr id="6" name="Slide Number Placeholder 5">
            <a:extLst>
              <a:ext uri="{FF2B5EF4-FFF2-40B4-BE49-F238E27FC236}">
                <a16:creationId xmlns:a16="http://schemas.microsoft.com/office/drawing/2014/main" id="{4D63B4B6-C175-15F3-4FBE-7D67EFB8AA4B}"/>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40222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656BF-FBAE-129C-ABAA-FA3CA25D5C07}"/>
              </a:ext>
            </a:extLst>
          </p:cNvPr>
          <p:cNvSpPr>
            <a:spLocks noGrp="1"/>
          </p:cNvSpPr>
          <p:nvPr>
            <p:ph idx="1"/>
          </p:nvPr>
        </p:nvSpPr>
        <p:spPr>
          <a:xfrm>
            <a:off x="576072" y="612475"/>
            <a:ext cx="9363456" cy="5166533"/>
          </a:xfrm>
        </p:spPr>
        <p:txBody>
          <a:bodyPr>
            <a:normAutofit fontScale="92500" lnSpcReduction="20000"/>
          </a:bodyPr>
          <a:lstStyle/>
          <a:p>
            <a:r>
              <a:rPr lang="en-US" sz="2600" dirty="0">
                <a:effectLst/>
                <a:latin typeface="Times New Roman" panose="02020603050405020304" pitchFamily="18" charset="0"/>
                <a:cs typeface="Times New Roman" panose="02020603050405020304" pitchFamily="18" charset="0"/>
              </a:rPr>
              <a:t>Krishi - A web-based portal for farmers has been created</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which provides direct suggestions to the farmers regarding the</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information about various crops, diseases in crops, rates of</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various crops, weather forecasting based on the crop’s topography</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and available government schemes to uplift the lives of the</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farmers [2]</a:t>
            </a:r>
          </a:p>
          <a:p>
            <a:r>
              <a:rPr lang="en-US" sz="2600" dirty="0">
                <a:effectLst/>
                <a:latin typeface="Times New Roman" panose="02020603050405020304" pitchFamily="18" charset="0"/>
                <a:cs typeface="Times New Roman" panose="02020603050405020304" pitchFamily="18" charset="0"/>
              </a:rPr>
              <a:t>An alternate approach for selling of farm produce has</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been constructed wherein the parameters are differentiated based</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on the traditional methods of </a:t>
            </a:r>
            <a:r>
              <a:rPr lang="en-US" sz="2600" dirty="0" err="1">
                <a:effectLst/>
                <a:latin typeface="Times New Roman" panose="02020603050405020304" pitchFamily="18" charset="0"/>
                <a:cs typeface="Times New Roman" panose="02020603050405020304" pitchFamily="18" charset="0"/>
              </a:rPr>
              <a:t>agro</a:t>
            </a:r>
            <a:r>
              <a:rPr lang="en-US" sz="2600" dirty="0">
                <a:effectLst/>
                <a:latin typeface="Times New Roman" panose="02020603050405020304" pitchFamily="18" charset="0"/>
                <a:cs typeface="Times New Roman" panose="02020603050405020304" pitchFamily="18" charset="0"/>
              </a:rPr>
              <a:t>-industry and the present</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methodology. A survey was made on the E-mandi online platform</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by (Sheetal Bhagwat et al) for buying and selling of products</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directly. The preference of the customer is determined based on</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the mathematical modelling and preferential evaluation of the</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buyer. This preference is then given as an input to the Naïve</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Bayes algorithm and this determines the customer needs. A</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mobile application is used for viewing the data obtained from the</a:t>
            </a:r>
            <a:br>
              <a:rPr lang="en-US" sz="2600" dirty="0">
                <a:latin typeface="Times New Roman" panose="02020603050405020304" pitchFamily="18" charset="0"/>
                <a:cs typeface="Times New Roman" panose="02020603050405020304" pitchFamily="18" charset="0"/>
              </a:rPr>
            </a:br>
            <a:r>
              <a:rPr lang="en-US" sz="2600" dirty="0">
                <a:effectLst/>
                <a:latin typeface="Times New Roman" panose="02020603050405020304" pitchFamily="18" charset="0"/>
                <a:cs typeface="Times New Roman" panose="02020603050405020304" pitchFamily="18" charset="0"/>
              </a:rPr>
              <a:t>cloud after calibration [3].</a:t>
            </a:r>
          </a:p>
          <a:p>
            <a:endParaRPr lang="en-IN" dirty="0"/>
          </a:p>
        </p:txBody>
      </p:sp>
      <p:sp>
        <p:nvSpPr>
          <p:cNvPr id="4" name="Date Placeholder 3">
            <a:extLst>
              <a:ext uri="{FF2B5EF4-FFF2-40B4-BE49-F238E27FC236}">
                <a16:creationId xmlns:a16="http://schemas.microsoft.com/office/drawing/2014/main" id="{C685DB19-96AD-0363-D41F-72E075BE0CB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BE864072-BCC0-3D0E-0633-679FE70C1A9E}"/>
              </a:ext>
            </a:extLst>
          </p:cNvPr>
          <p:cNvSpPr>
            <a:spLocks noGrp="1"/>
          </p:cNvSpPr>
          <p:nvPr>
            <p:ph type="ftr" sz="quarter" idx="11"/>
          </p:nvPr>
        </p:nvSpPr>
        <p:spPr/>
        <p:txBody>
          <a:bodyPr/>
          <a:lstStyle/>
          <a:p>
            <a:r>
              <a:rPr lang="en-US" dirty="0"/>
              <a:t>Literature Review</a:t>
            </a:r>
          </a:p>
        </p:txBody>
      </p:sp>
      <p:sp>
        <p:nvSpPr>
          <p:cNvPr id="6" name="Slide Number Placeholder 5">
            <a:extLst>
              <a:ext uri="{FF2B5EF4-FFF2-40B4-BE49-F238E27FC236}">
                <a16:creationId xmlns:a16="http://schemas.microsoft.com/office/drawing/2014/main" id="{863CD8B3-F469-B32F-BD26-4126AA4ECC95}"/>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76914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076576" y="3811725"/>
            <a:ext cx="4840641" cy="1773555"/>
          </a:xfrm>
        </p:spPr>
        <p:txBody>
          <a:bodyPr/>
          <a:lstStyle/>
          <a:p>
            <a:r>
              <a:rPr lang="en-US" sz="4800" dirty="0">
                <a:latin typeface="Times New Roman" panose="02020603050405020304" pitchFamily="18" charset="0"/>
                <a:cs typeface="Times New Roman" panose="02020603050405020304" pitchFamily="18" charset="0"/>
              </a:rPr>
              <a:t>Comparison Of Existing with Merits and Demerits</a:t>
            </a:r>
          </a:p>
        </p:txBody>
      </p:sp>
    </p:spTree>
    <p:extLst>
      <p:ext uri="{BB962C8B-B14F-4D97-AF65-F5344CB8AC3E}">
        <p14:creationId xmlns:p14="http://schemas.microsoft.com/office/powerpoint/2010/main" val="5200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F3F016-EA0C-96E0-EFC8-74C8ACBBFB70}"/>
              </a:ext>
            </a:extLst>
          </p:cNvPr>
          <p:cNvSpPr>
            <a:spLocks noGrp="1"/>
          </p:cNvSpPr>
          <p:nvPr>
            <p:ph sz="half" idx="1"/>
          </p:nvPr>
        </p:nvSpPr>
        <p:spPr/>
        <p:txBody>
          <a:bodyPr>
            <a:normAutofit/>
          </a:bodyPr>
          <a:lstStyle/>
          <a:p>
            <a:r>
              <a:rPr lang="en-IN" sz="2400" dirty="0">
                <a:latin typeface="Times New Roman" panose="02020603050405020304" pitchFamily="18" charset="0"/>
                <a:cs typeface="Times New Roman" panose="02020603050405020304" pitchFamily="18" charset="0"/>
              </a:rPr>
              <a:t>The existing method consists of generic buy, store, repair processes where the farmer needs to buy the equipment he needs , store it in proper place and repair it when it breaks down.</a:t>
            </a:r>
          </a:p>
          <a:p>
            <a:r>
              <a:rPr lang="en-IN" sz="2400" dirty="0">
                <a:latin typeface="Times New Roman" panose="02020603050405020304" pitchFamily="18" charset="0"/>
                <a:cs typeface="Times New Roman" panose="02020603050405020304" pitchFamily="18" charset="0"/>
              </a:rPr>
              <a:t>This is economically very challenging for a marginalized farmer community as they already have heavy debts on them and hardly break even after selling their produce.</a:t>
            </a:r>
          </a:p>
        </p:txBody>
      </p:sp>
      <p:sp>
        <p:nvSpPr>
          <p:cNvPr id="3" name="Content Placeholder 2">
            <a:extLst>
              <a:ext uri="{FF2B5EF4-FFF2-40B4-BE49-F238E27FC236}">
                <a16:creationId xmlns:a16="http://schemas.microsoft.com/office/drawing/2014/main" id="{B9CE089C-2A54-39C9-5994-1A99C139828B}"/>
              </a:ext>
            </a:extLst>
          </p:cNvPr>
          <p:cNvSpPr>
            <a:spLocks noGrp="1"/>
          </p:cNvSpPr>
          <p:nvPr>
            <p:ph sz="half" idx="2"/>
          </p:nvPr>
        </p:nvSpPr>
        <p:spPr/>
        <p:txBody>
          <a:bodyPr>
            <a:noAutofit/>
          </a:bodyPr>
          <a:lstStyle/>
          <a:p>
            <a:r>
              <a:rPr lang="en-IN" sz="2000" dirty="0">
                <a:latin typeface="Times New Roman" panose="02020603050405020304" pitchFamily="18" charset="0"/>
                <a:cs typeface="Times New Roman" panose="02020603050405020304" pitchFamily="18" charset="0"/>
              </a:rPr>
              <a:t>Usually to buy equipment , these farmers pick up credit through private lenders who charge exorbitant interest rates and the farmers gets trapped in dangerous debts traps.</a:t>
            </a:r>
          </a:p>
          <a:p>
            <a:r>
              <a:rPr lang="en-IN" sz="2000" dirty="0">
                <a:latin typeface="Times New Roman" panose="02020603050405020304" pitchFamily="18" charset="0"/>
                <a:cs typeface="Times New Roman" panose="02020603050405020304" pitchFamily="18" charset="0"/>
              </a:rPr>
              <a:t>This debt traps in many cases turn out suicidal for farmers as seen in newspapers.</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Merits: Permanent Ownership, 24x7 availability.</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Demerits: Extra storage and maintenance cost, Debt traps.</a:t>
            </a:r>
          </a:p>
        </p:txBody>
      </p:sp>
      <p:sp>
        <p:nvSpPr>
          <p:cNvPr id="4" name="Date Placeholder 3">
            <a:extLst>
              <a:ext uri="{FF2B5EF4-FFF2-40B4-BE49-F238E27FC236}">
                <a16:creationId xmlns:a16="http://schemas.microsoft.com/office/drawing/2014/main" id="{503E39BD-C7C3-074B-F269-EAE8C0797B9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7020007-2FDA-BD9B-881C-CC2AAA0A6D5E}"/>
              </a:ext>
            </a:extLst>
          </p:cNvPr>
          <p:cNvSpPr>
            <a:spLocks noGrp="1"/>
          </p:cNvSpPr>
          <p:nvPr>
            <p:ph type="ftr" sz="quarter" idx="11"/>
          </p:nvPr>
        </p:nvSpPr>
        <p:spPr/>
        <p:txBody>
          <a:bodyPr/>
          <a:lstStyle/>
          <a:p>
            <a:r>
              <a:rPr lang="en-US" dirty="0"/>
              <a:t>Comparison of Existing Methods, its merits and demerits</a:t>
            </a:r>
          </a:p>
        </p:txBody>
      </p:sp>
      <p:sp>
        <p:nvSpPr>
          <p:cNvPr id="6" name="Slide Number Placeholder 5">
            <a:extLst>
              <a:ext uri="{FF2B5EF4-FFF2-40B4-BE49-F238E27FC236}">
                <a16:creationId xmlns:a16="http://schemas.microsoft.com/office/drawing/2014/main" id="{37899863-A796-74EB-BD48-0C4B579623E2}"/>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7" name="Title 6">
            <a:extLst>
              <a:ext uri="{FF2B5EF4-FFF2-40B4-BE49-F238E27FC236}">
                <a16:creationId xmlns:a16="http://schemas.microsoft.com/office/drawing/2014/main" id="{B6DE21BB-0783-617D-ADB4-B0F5E786E0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Method</a:t>
            </a:r>
          </a:p>
        </p:txBody>
      </p:sp>
    </p:spTree>
    <p:extLst>
      <p:ext uri="{BB962C8B-B14F-4D97-AF65-F5344CB8AC3E}">
        <p14:creationId xmlns:p14="http://schemas.microsoft.com/office/powerpoint/2010/main" val="379898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0C19F6-BFFF-4DD9-E636-B90A84988938}"/>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2AB63F83-64A0-F7F3-F215-D2CC428B631E}"/>
              </a:ext>
            </a:extLst>
          </p:cNvPr>
          <p:cNvSpPr>
            <a:spLocks noGrp="1"/>
          </p:cNvSpPr>
          <p:nvPr>
            <p:ph type="ftr" sz="quarter" idx="11"/>
          </p:nvPr>
        </p:nvSpPr>
        <p:spPr/>
        <p:txBody>
          <a:bodyPr/>
          <a:lstStyle/>
          <a:p>
            <a:r>
              <a:rPr lang="en-US" dirty="0"/>
              <a:t>Comparison of Existing Methods, its merits and demerits</a:t>
            </a:r>
          </a:p>
        </p:txBody>
      </p:sp>
      <p:sp>
        <p:nvSpPr>
          <p:cNvPr id="4" name="Slide Number Placeholder 3">
            <a:extLst>
              <a:ext uri="{FF2B5EF4-FFF2-40B4-BE49-F238E27FC236}">
                <a16:creationId xmlns:a16="http://schemas.microsoft.com/office/drawing/2014/main" id="{D3BC13C9-26E2-8B19-E58C-0C1CE18C6FD6}"/>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ext Placeholder 4">
            <a:extLst>
              <a:ext uri="{FF2B5EF4-FFF2-40B4-BE49-F238E27FC236}">
                <a16:creationId xmlns:a16="http://schemas.microsoft.com/office/drawing/2014/main" id="{7507AC88-2F6D-BD66-B7C5-126DC6677BB5}"/>
              </a:ext>
            </a:extLst>
          </p:cNvPr>
          <p:cNvSpPr>
            <a:spLocks noGrp="1"/>
          </p:cNvSpPr>
          <p:nvPr>
            <p:ph type="body" sz="quarter" idx="13"/>
          </p:nvPr>
        </p:nvSpPr>
        <p:spPr/>
        <p:txBody>
          <a:bodyPr/>
          <a:lstStyle/>
          <a:p>
            <a:endParaRPr lang="en-IN" dirty="0"/>
          </a:p>
        </p:txBody>
      </p:sp>
      <p:sp>
        <p:nvSpPr>
          <p:cNvPr id="6" name="Title 5">
            <a:extLst>
              <a:ext uri="{FF2B5EF4-FFF2-40B4-BE49-F238E27FC236}">
                <a16:creationId xmlns:a16="http://schemas.microsoft.com/office/drawing/2014/main" id="{1798C467-50A9-63CE-173E-D206D8E7E6B4}"/>
              </a:ext>
            </a:extLst>
          </p:cNvPr>
          <p:cNvSpPr>
            <a:spLocks noGrp="1"/>
          </p:cNvSpPr>
          <p:nvPr>
            <p:ph type="title"/>
          </p:nvPr>
        </p:nvSpPr>
        <p:spPr/>
        <p:txBody>
          <a:bodyPr/>
          <a:lstStyle/>
          <a:p>
            <a:endParaRPr lang="en-IN"/>
          </a:p>
        </p:txBody>
      </p:sp>
      <p:pic>
        <p:nvPicPr>
          <p:cNvPr id="10" name="Picture 9">
            <a:extLst>
              <a:ext uri="{FF2B5EF4-FFF2-40B4-BE49-F238E27FC236}">
                <a16:creationId xmlns:a16="http://schemas.microsoft.com/office/drawing/2014/main" id="{BACD5C73-1C4D-9BDF-1221-B6566D428B8B}"/>
              </a:ext>
            </a:extLst>
          </p:cNvPr>
          <p:cNvPicPr>
            <a:picLocks noChangeAspect="1"/>
          </p:cNvPicPr>
          <p:nvPr/>
        </p:nvPicPr>
        <p:blipFill>
          <a:blip r:embed="rId2"/>
          <a:stretch>
            <a:fillRect/>
          </a:stretch>
        </p:blipFill>
        <p:spPr>
          <a:xfrm>
            <a:off x="4218318" y="210204"/>
            <a:ext cx="4157932" cy="5958343"/>
          </a:xfrm>
          <a:prstGeom prst="rect">
            <a:avLst/>
          </a:prstGeom>
        </p:spPr>
      </p:pic>
      <p:pic>
        <p:nvPicPr>
          <p:cNvPr id="12" name="Picture 11">
            <a:extLst>
              <a:ext uri="{FF2B5EF4-FFF2-40B4-BE49-F238E27FC236}">
                <a16:creationId xmlns:a16="http://schemas.microsoft.com/office/drawing/2014/main" id="{E78F4024-C1E1-AB1D-B821-BFE229876DD8}"/>
              </a:ext>
            </a:extLst>
          </p:cNvPr>
          <p:cNvPicPr>
            <a:picLocks noChangeAspect="1"/>
          </p:cNvPicPr>
          <p:nvPr/>
        </p:nvPicPr>
        <p:blipFill>
          <a:blip r:embed="rId3"/>
          <a:stretch>
            <a:fillRect/>
          </a:stretch>
        </p:blipFill>
        <p:spPr>
          <a:xfrm>
            <a:off x="8445723" y="210204"/>
            <a:ext cx="3620998" cy="5958343"/>
          </a:xfrm>
          <a:prstGeom prst="rect">
            <a:avLst/>
          </a:prstGeom>
        </p:spPr>
      </p:pic>
      <p:pic>
        <p:nvPicPr>
          <p:cNvPr id="14" name="Picture 13">
            <a:extLst>
              <a:ext uri="{FF2B5EF4-FFF2-40B4-BE49-F238E27FC236}">
                <a16:creationId xmlns:a16="http://schemas.microsoft.com/office/drawing/2014/main" id="{594E6BF3-4FA8-0DE5-B245-609A0CDEE3C5}"/>
              </a:ext>
            </a:extLst>
          </p:cNvPr>
          <p:cNvPicPr>
            <a:picLocks noChangeAspect="1"/>
          </p:cNvPicPr>
          <p:nvPr/>
        </p:nvPicPr>
        <p:blipFill>
          <a:blip r:embed="rId4"/>
          <a:stretch>
            <a:fillRect/>
          </a:stretch>
        </p:blipFill>
        <p:spPr>
          <a:xfrm>
            <a:off x="177668" y="259051"/>
            <a:ext cx="3926800" cy="5909496"/>
          </a:xfrm>
          <a:prstGeom prst="rect">
            <a:avLst/>
          </a:prstGeom>
        </p:spPr>
      </p:pic>
    </p:spTree>
    <p:extLst>
      <p:ext uri="{BB962C8B-B14F-4D97-AF65-F5344CB8AC3E}">
        <p14:creationId xmlns:p14="http://schemas.microsoft.com/office/powerpoint/2010/main" val="231784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C3DCB-04A2-150A-76A4-E068F36152AA}"/>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DFC8589D-D23C-2E20-E71F-B7709F9FB906}"/>
              </a:ext>
            </a:extLst>
          </p:cNvPr>
          <p:cNvSpPr>
            <a:spLocks noGrp="1"/>
          </p:cNvSpPr>
          <p:nvPr>
            <p:ph type="ftr" sz="quarter" idx="11"/>
          </p:nvPr>
        </p:nvSpPr>
        <p:spPr/>
        <p:txBody>
          <a:bodyPr/>
          <a:lstStyle/>
          <a:p>
            <a:r>
              <a:rPr lang="en-US" dirty="0"/>
              <a:t>Proposed Method</a:t>
            </a:r>
          </a:p>
        </p:txBody>
      </p:sp>
      <p:sp>
        <p:nvSpPr>
          <p:cNvPr id="4" name="Slide Number Placeholder 3">
            <a:extLst>
              <a:ext uri="{FF2B5EF4-FFF2-40B4-BE49-F238E27FC236}">
                <a16:creationId xmlns:a16="http://schemas.microsoft.com/office/drawing/2014/main" id="{15BC144A-361B-BFC2-B6C3-3B07DB066272}"/>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Title 4">
            <a:extLst>
              <a:ext uri="{FF2B5EF4-FFF2-40B4-BE49-F238E27FC236}">
                <a16:creationId xmlns:a16="http://schemas.microsoft.com/office/drawing/2014/main" id="{3B11B0E9-8ECF-C981-4E36-73E2DD4C2233}"/>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Proposed Method</a:t>
            </a:r>
          </a:p>
        </p:txBody>
      </p:sp>
      <p:sp>
        <p:nvSpPr>
          <p:cNvPr id="6" name="Content Placeholder 5">
            <a:extLst>
              <a:ext uri="{FF2B5EF4-FFF2-40B4-BE49-F238E27FC236}">
                <a16:creationId xmlns:a16="http://schemas.microsoft.com/office/drawing/2014/main" id="{E4C66E4A-ABF0-3474-C0D9-8ADA12F78863}"/>
              </a:ext>
            </a:extLst>
          </p:cNvPr>
          <p:cNvSpPr>
            <a:spLocks noGrp="1"/>
          </p:cNvSpPr>
          <p:nvPr>
            <p:ph idx="1"/>
          </p:nvPr>
        </p:nvSpPr>
        <p:spPr/>
        <p:txBody>
          <a:bodyPr>
            <a:normAutofit fontScale="92500"/>
          </a:bodyPr>
          <a:lstStyle/>
          <a:p>
            <a:r>
              <a:rPr lang="en-IN" sz="2400" dirty="0">
                <a:latin typeface="Times New Roman" panose="02020603050405020304" pitchFamily="18" charset="0"/>
                <a:cs typeface="Times New Roman" panose="02020603050405020304" pitchFamily="18" charset="0"/>
              </a:rPr>
              <a:t>The proposed method comprises of a web-based application called “AgroMates”, designed as a C2C solution for farm equipment rentals.</a:t>
            </a:r>
          </a:p>
          <a:p>
            <a:r>
              <a:rPr lang="en-IN" sz="2400" dirty="0">
                <a:latin typeface="Times New Roman" panose="02020603050405020304" pitchFamily="18" charset="0"/>
                <a:cs typeface="Times New Roman" panose="02020603050405020304" pitchFamily="18" charset="0"/>
              </a:rPr>
              <a:t>Here, a farmer can rent and lease farming equipment at affordable rates and hence save a lot of money on buying equipment’s himself.</a:t>
            </a:r>
          </a:p>
          <a:p>
            <a:r>
              <a:rPr lang="en-IN" sz="2400" dirty="0">
                <a:latin typeface="Times New Roman" panose="02020603050405020304" pitchFamily="18" charset="0"/>
                <a:cs typeface="Times New Roman" panose="02020603050405020304" pitchFamily="18" charset="0"/>
              </a:rPr>
              <a:t>Html, CSS, JavaScript and MongoDB will be used to develop the application.</a:t>
            </a:r>
          </a:p>
          <a:p>
            <a:r>
              <a:rPr lang="en-IN" sz="2400" dirty="0">
                <a:latin typeface="Times New Roman" panose="02020603050405020304" pitchFamily="18" charset="0"/>
                <a:cs typeface="Times New Roman" panose="02020603050405020304" pitchFamily="18" charset="0"/>
              </a:rPr>
              <a:t>Additionally, a recommendation system will be implemented to suggest the farmer best listings from the ads that meet his requirement and budget.</a:t>
            </a:r>
          </a:p>
          <a:p>
            <a:r>
              <a:rPr lang="en-IN" sz="2400" dirty="0">
                <a:latin typeface="Times New Roman" panose="02020603050405020304" pitchFamily="18" charset="0"/>
                <a:cs typeface="Times New Roman" panose="02020603050405020304" pitchFamily="18" charset="0"/>
              </a:rPr>
              <a:t>Algorithms such as Naïve Bayes, SVM , K-nearest Neighbour ,Random Forest and Boosting will be used to test accuracy of recommendation system.</a:t>
            </a:r>
          </a:p>
          <a:p>
            <a:r>
              <a:rPr lang="en-IN" sz="2400" dirty="0">
                <a:latin typeface="Times New Roman" panose="02020603050405020304" pitchFamily="18" charset="0"/>
                <a:cs typeface="Times New Roman" panose="02020603050405020304" pitchFamily="18" charset="0"/>
              </a:rPr>
              <a:t>This portal will in-short, Improve economics and finances of these marginalized farmers.</a:t>
            </a:r>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216708311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{05C9E2FA-DEBF-4EF4-8591-7974B053EAFC}tf11964407_win32</Template>
  <TotalTime>2324</TotalTime>
  <Words>1469</Words>
  <Application>Microsoft Office PowerPoint</Application>
  <PresentationFormat>Widescreen</PresentationFormat>
  <Paragraphs>159</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Copperplate Gothic Light</vt:lpstr>
      <vt:lpstr>Courier New</vt:lpstr>
      <vt:lpstr>Gill Sans Nova</vt:lpstr>
      <vt:lpstr>Gill Sans Nova Light</vt:lpstr>
      <vt:lpstr>Sagona Book</vt:lpstr>
      <vt:lpstr>Times New Roman</vt:lpstr>
      <vt:lpstr>Custom</vt:lpstr>
      <vt:lpstr>18CSP107L</vt:lpstr>
      <vt:lpstr>Index</vt:lpstr>
      <vt:lpstr>AgroNexa : Agriculture Reimangined</vt:lpstr>
      <vt:lpstr>Literature Review</vt:lpstr>
      <vt:lpstr>PowerPoint Presentation</vt:lpstr>
      <vt:lpstr>Comparison Of Existing with Merits and Demerits</vt:lpstr>
      <vt:lpstr>Existing Method</vt:lpstr>
      <vt:lpstr>PowerPoint Presentation</vt:lpstr>
      <vt:lpstr>Proposed Method</vt:lpstr>
      <vt:lpstr>Challenges To Address</vt:lpstr>
      <vt:lpstr>Problem Statement and Objectives</vt:lpstr>
      <vt:lpstr>PowerPoint Presentation</vt:lpstr>
      <vt:lpstr>Architecture / Block Diagram of the proposed model  1.Web Interface: HTML,CSS,JAVASCRIPT,UI  2.Web Server: Node.js  3.Application services: Business requirements  4.Ml recommendation system: naïve bayes, svm,  random forest algo, k – nearest neighbour, boosting.  5.databse : sqlite3, mysql, mongodb.</vt:lpstr>
      <vt:lpstr>Modules Description and Implementation (25%) </vt:lpstr>
      <vt:lpstr>Portal Code: 25% implementation:</vt:lpstr>
      <vt:lpstr>Dataset Code:</vt:lpstr>
      <vt:lpstr>Intermediate Results and Discussion </vt:lpstr>
      <vt:lpstr>PowerPoint Presentation</vt:lpstr>
      <vt:lpstr>New Dataset</vt:lpstr>
      <vt:lpstr>New Accuracy Results</vt:lpstr>
      <vt:lpstr>Screenshots</vt:lpstr>
      <vt:lpstr>PowerPoint Presentation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18CSP107L</dc:title>
  <dc:creator>Ayush S</dc:creator>
  <cp:lastModifiedBy>Ayush S</cp:lastModifiedBy>
  <cp:revision>4</cp:revision>
  <dcterms:created xsi:type="dcterms:W3CDTF">2023-09-06T20:05:06Z</dcterms:created>
  <dcterms:modified xsi:type="dcterms:W3CDTF">2023-10-14T03:36:04Z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