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72" r:id="rId5"/>
    <p:sldId id="312" r:id="rId6"/>
    <p:sldId id="273" r:id="rId7"/>
    <p:sldId id="259" r:id="rId8"/>
    <p:sldId id="283" r:id="rId9"/>
    <p:sldId id="284" r:id="rId10"/>
    <p:sldId id="287" r:id="rId11"/>
    <p:sldId id="290" r:id="rId12"/>
    <p:sldId id="299" r:id="rId13"/>
    <p:sldId id="291" r:id="rId14"/>
    <p:sldId id="292" r:id="rId15"/>
    <p:sldId id="300" r:id="rId16"/>
    <p:sldId id="301" r:id="rId17"/>
    <p:sldId id="302" r:id="rId18"/>
    <p:sldId id="303" r:id="rId19"/>
    <p:sldId id="304" r:id="rId20"/>
    <p:sldId id="305" r:id="rId21"/>
    <p:sldId id="306" r:id="rId22"/>
    <p:sldId id="307" r:id="rId23"/>
    <p:sldId id="293" r:id="rId24"/>
    <p:sldId id="295" r:id="rId25"/>
    <p:sldId id="296" r:id="rId26"/>
    <p:sldId id="309" r:id="rId27"/>
    <p:sldId id="310" r:id="rId28"/>
    <p:sldId id="311" r:id="rId29"/>
    <p:sldId id="298"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111" d="100"/>
          <a:sy n="111" d="100"/>
        </p:scale>
        <p:origin x="594" y="9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hyperlink" Target="https://ieeexplore.ieee.org/stamp/stamp.jsp?tp=&amp;arnumber=9441815&amp;isnumber=9441544"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144000" cy="1008362"/>
          </a:xfrm>
        </p:spPr>
        <p:txBody>
          <a:bodyPr/>
          <a:lstStyle/>
          <a:p>
            <a:r>
              <a:rPr lang="en-IN" dirty="0">
                <a:latin typeface="Times New Roman" panose="02020603050405020304" pitchFamily="18" charset="0"/>
                <a:cs typeface="Times New Roman" panose="02020603050405020304" pitchFamily="18" charset="0"/>
              </a:rPr>
              <a:t>18CSP107L</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93011" y="2130725"/>
            <a:ext cx="9144000" cy="2695245"/>
          </a:xfrm>
        </p:spPr>
        <p:txBody>
          <a:bodyPr>
            <a:normAutofit fontScale="62500" lnSpcReduction="20000"/>
          </a:bodyPr>
          <a:lstStyle/>
          <a:p>
            <a:r>
              <a:rPr lang="en-IN" sz="2400" dirty="0">
                <a:solidFill>
                  <a:schemeClr val="tx1"/>
                </a:solidFill>
                <a:latin typeface="Times New Roman" panose="02020603050405020304" pitchFamily="18" charset="0"/>
                <a:cs typeface="Times New Roman" panose="02020603050405020304" pitchFamily="18" charset="0"/>
              </a:rPr>
              <a:t>Minor Project</a:t>
            </a:r>
          </a:p>
          <a:p>
            <a:r>
              <a:rPr lang="en-IN" sz="2400" dirty="0">
                <a:solidFill>
                  <a:schemeClr val="tx1"/>
                </a:solidFill>
                <a:latin typeface="Times New Roman" panose="02020603050405020304" pitchFamily="18" charset="0"/>
                <a:cs typeface="Times New Roman" panose="02020603050405020304" pitchFamily="18" charset="0"/>
              </a:rPr>
              <a:t>Final Review (04-11-2023)</a:t>
            </a:r>
          </a:p>
          <a:p>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Panel : 37</a:t>
            </a:r>
          </a:p>
          <a:p>
            <a:r>
              <a:rPr lang="en-IN" sz="2400" dirty="0">
                <a:solidFill>
                  <a:schemeClr val="tx1"/>
                </a:solidFill>
                <a:latin typeface="Times New Roman" panose="02020603050405020304" pitchFamily="18" charset="0"/>
                <a:cs typeface="Times New Roman" panose="02020603050405020304" pitchFamily="18" charset="0"/>
              </a:rPr>
              <a:t>Panel Head :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S.Pradeep</a:t>
            </a:r>
            <a:r>
              <a:rPr lang="en-IN" sz="2400" dirty="0">
                <a:solidFill>
                  <a:schemeClr val="tx1"/>
                </a:solidFill>
                <a:latin typeface="Times New Roman" panose="02020603050405020304" pitchFamily="18" charset="0"/>
                <a:cs typeface="Times New Roman" panose="02020603050405020304" pitchFamily="18" charset="0"/>
              </a:rPr>
              <a:t> (101242)</a:t>
            </a:r>
          </a:p>
          <a:p>
            <a:r>
              <a:rPr lang="en-IN" sz="2400" dirty="0">
                <a:solidFill>
                  <a:schemeClr val="tx1"/>
                </a:solidFill>
                <a:latin typeface="Times New Roman" panose="02020603050405020304" pitchFamily="18" charset="0"/>
                <a:cs typeface="Times New Roman" panose="02020603050405020304" pitchFamily="18" charset="0"/>
              </a:rPr>
              <a:t>Panel Member: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K.Priyadharshini</a:t>
            </a:r>
            <a:r>
              <a:rPr lang="en-IN" sz="2400" dirty="0">
                <a:solidFill>
                  <a:schemeClr val="tx1"/>
                </a:solidFill>
                <a:latin typeface="Times New Roman" panose="02020603050405020304" pitchFamily="18" charset="0"/>
                <a:cs typeface="Times New Roman" panose="02020603050405020304" pitchFamily="18" charset="0"/>
              </a:rPr>
              <a:t> (103105)</a:t>
            </a:r>
          </a:p>
          <a:p>
            <a:r>
              <a:rPr lang="en-IN" sz="2400" dirty="0">
                <a:solidFill>
                  <a:schemeClr val="tx1"/>
                </a:solidFill>
                <a:latin typeface="Times New Roman" panose="02020603050405020304" pitchFamily="18" charset="0"/>
                <a:cs typeface="Times New Roman" panose="02020603050405020304" pitchFamily="18" charset="0"/>
              </a:rPr>
              <a:t>Batch Id: 550</a:t>
            </a:r>
          </a:p>
          <a:p>
            <a:r>
              <a:rPr lang="en-IN" sz="2400" dirty="0">
                <a:solidFill>
                  <a:schemeClr val="tx1"/>
                </a:solidFill>
                <a:latin typeface="Times New Roman" panose="02020603050405020304" pitchFamily="18" charset="0"/>
                <a:cs typeface="Times New Roman" panose="02020603050405020304" pitchFamily="18" charset="0"/>
              </a:rPr>
              <a:t>Student 1 : Ayush Srivastava (RA2011003010759)</a:t>
            </a:r>
          </a:p>
          <a:p>
            <a:r>
              <a:rPr lang="en-IN" sz="2400" dirty="0">
                <a:solidFill>
                  <a:schemeClr val="tx1"/>
                </a:solidFill>
                <a:latin typeface="Times New Roman" panose="02020603050405020304" pitchFamily="18" charset="0"/>
                <a:cs typeface="Times New Roman" panose="02020603050405020304" pitchFamily="18" charset="0"/>
              </a:rPr>
              <a:t>Student 2 : Hansa Verma (RA2011003010799)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DB7-5CD2-AA21-2F83-0B098ACDE585}"/>
              </a:ext>
            </a:extLst>
          </p:cNvPr>
          <p:cNvSpPr>
            <a:spLocks noGrp="1"/>
          </p:cNvSpPr>
          <p:nvPr>
            <p:ph type="title"/>
          </p:nvPr>
        </p:nvSpPr>
        <p:spPr>
          <a:xfrm>
            <a:off x="493011" y="331694"/>
            <a:ext cx="4625790" cy="1600200"/>
          </a:xfrm>
        </p:spPr>
        <p:txBody>
          <a:bodyPr/>
          <a:lstStyle/>
          <a:p>
            <a:r>
              <a:rPr lang="en-US" sz="3900" kern="1200" dirty="0">
                <a:solidFill>
                  <a:schemeClr val="tx1">
                    <a:lumMod val="75000"/>
                  </a:schemeClr>
                </a:solidFill>
                <a:latin typeface="Times New Roman" panose="02020603050405020304" pitchFamily="18" charset="0"/>
                <a:ea typeface="+mn-ea"/>
                <a:cs typeface="Times New Roman" panose="02020603050405020304" pitchFamily="18" charset="0"/>
              </a:rPr>
              <a:t>Architecture Diagram </a:t>
            </a:r>
            <a:br>
              <a:rPr lang="en-US" sz="4800" kern="1200" dirty="0">
                <a:solidFill>
                  <a:schemeClr val="tx1"/>
                </a:solidFill>
                <a:latin typeface="Copperplate Gothic Light" panose="020E0507020206020404" pitchFamily="34" charset="0"/>
                <a:ea typeface="+mn-ea"/>
                <a:cs typeface="+mn-cs"/>
              </a:rPr>
            </a:br>
            <a:br>
              <a:rPr lang="en-US" sz="2400" kern="1200" dirty="0">
                <a:solidFill>
                  <a:schemeClr val="tx1"/>
                </a:solidFill>
                <a:latin typeface="Times New Roman" panose="02020603050405020304" pitchFamily="18" charset="0"/>
                <a:ea typeface="+mn-ea"/>
                <a:cs typeface="Times New Roman" panose="02020603050405020304" pitchFamily="18" charset="0"/>
              </a:rPr>
            </a:b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0B06ABB7-8D30-5B45-5D81-C63A07B6A666}"/>
              </a:ext>
            </a:extLst>
          </p:cNvPr>
          <p:cNvPicPr>
            <a:picLocks noGrp="1" noChangeAspect="1"/>
          </p:cNvPicPr>
          <p:nvPr>
            <p:ph idx="1"/>
          </p:nvPr>
        </p:nvPicPr>
        <p:blipFill>
          <a:blip r:embed="rId2"/>
          <a:stretch>
            <a:fillRect/>
          </a:stretch>
        </p:blipFill>
        <p:spPr>
          <a:xfrm>
            <a:off x="6101846" y="1047923"/>
            <a:ext cx="5077142" cy="4904642"/>
          </a:xfrm>
        </p:spPr>
      </p:pic>
      <p:sp>
        <p:nvSpPr>
          <p:cNvPr id="11" name="Text Placeholder 10">
            <a:extLst>
              <a:ext uri="{FF2B5EF4-FFF2-40B4-BE49-F238E27FC236}">
                <a16:creationId xmlns:a16="http://schemas.microsoft.com/office/drawing/2014/main" id="{F65D04EB-6CA8-0BD4-477A-346AC1B36514}"/>
              </a:ext>
            </a:extLst>
          </p:cNvPr>
          <p:cNvSpPr>
            <a:spLocks noGrp="1"/>
          </p:cNvSpPr>
          <p:nvPr>
            <p:ph type="body" sz="half" idx="2"/>
          </p:nvPr>
        </p:nvSpPr>
        <p:spPr>
          <a:xfrm>
            <a:off x="447739" y="1523205"/>
            <a:ext cx="4563533" cy="4554865"/>
          </a:xfrm>
        </p:spPr>
        <p:txBody>
          <a:bodyPr>
            <a:normAutofit/>
          </a:bodyPr>
          <a:lstStyle/>
          <a:p>
            <a:r>
              <a:rPr lang="en-US" sz="2000" kern="1200" dirty="0">
                <a:solidFill>
                  <a:schemeClr val="bg2">
                    <a:lumMod val="25000"/>
                  </a:schemeClr>
                </a:solidFill>
                <a:latin typeface="Times New Roman" panose="02020603050405020304" pitchFamily="18" charset="0"/>
                <a:ea typeface="+mn-ea"/>
                <a:cs typeface="Times New Roman" panose="02020603050405020304" pitchFamily="18" charset="0"/>
              </a:rPr>
              <a:t>Figure shows the overall application architecture as a whole and is an essential step in the creation of a web application. The user interacting with the website through the two actions of "Browse website" and "Display results" is shown in the diagram below. After receiving user input, the front end of the website makes an API call to the web application's back end in order to display the results. Data is retrieved by the backend application logic from the file system and database and returned in response calls. To manage the payment process, a third-party payment system has been put in place.</a:t>
            </a:r>
            <a:endParaRPr lang="en-IN" sz="2000" dirty="0"/>
          </a:p>
        </p:txBody>
      </p:sp>
      <p:sp>
        <p:nvSpPr>
          <p:cNvPr id="4" name="Date Placeholder 3">
            <a:extLst>
              <a:ext uri="{FF2B5EF4-FFF2-40B4-BE49-F238E27FC236}">
                <a16:creationId xmlns:a16="http://schemas.microsoft.com/office/drawing/2014/main" id="{D91EE8A5-FEA7-5BA5-C423-B14991E7E10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8C38EB6-BB71-E9DC-374D-D2883BFD2EAA}"/>
              </a:ext>
            </a:extLst>
          </p:cNvPr>
          <p:cNvSpPr>
            <a:spLocks noGrp="1"/>
          </p:cNvSpPr>
          <p:nvPr>
            <p:ph type="ftr" sz="quarter" idx="11"/>
          </p:nvPr>
        </p:nvSpPr>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a:p>
            <a:endParaRPr lang="en-US" dirty="0"/>
          </a:p>
        </p:txBody>
      </p:sp>
      <p:sp>
        <p:nvSpPr>
          <p:cNvPr id="6" name="Slide Number Placeholder 5">
            <a:extLst>
              <a:ext uri="{FF2B5EF4-FFF2-40B4-BE49-F238E27FC236}">
                <a16:creationId xmlns:a16="http://schemas.microsoft.com/office/drawing/2014/main" id="{31F0E6B7-D430-81B3-08C0-7C44D126AFEC}"/>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239566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7FE3-66C3-85F5-258D-DD997C5279DD}"/>
              </a:ext>
            </a:extLst>
          </p:cNvPr>
          <p:cNvSpPr>
            <a:spLocks noGrp="1"/>
          </p:cNvSpPr>
          <p:nvPr>
            <p:ph type="title"/>
          </p:nvPr>
        </p:nvSpPr>
        <p:spPr>
          <a:xfrm>
            <a:off x="68823" y="155611"/>
            <a:ext cx="7219483" cy="1068388"/>
          </a:xfrm>
        </p:spPr>
        <p:txBody>
          <a:bodyPr/>
          <a:lstStyle/>
          <a:p>
            <a:r>
              <a:rPr lang="en-IN" sz="3600" dirty="0"/>
              <a:t>FRONTEND ARCHITECTURE</a:t>
            </a:r>
            <a:br>
              <a:rPr lang="en-US" sz="3600" kern="1200" dirty="0">
                <a:solidFill>
                  <a:schemeClr val="tx1"/>
                </a:solidFill>
                <a:latin typeface="Copperplate Gothic Light" panose="020E0507020206020404" pitchFamily="34" charset="0"/>
                <a:ea typeface="+mn-ea"/>
                <a:cs typeface="+mn-cs"/>
              </a:rPr>
            </a:br>
            <a:endParaRPr lang="en-IN" sz="3600" dirty="0"/>
          </a:p>
        </p:txBody>
      </p:sp>
      <p:pic>
        <p:nvPicPr>
          <p:cNvPr id="15" name="Content Placeholder 14">
            <a:extLst>
              <a:ext uri="{FF2B5EF4-FFF2-40B4-BE49-F238E27FC236}">
                <a16:creationId xmlns:a16="http://schemas.microsoft.com/office/drawing/2014/main" id="{6A3A24BA-2587-131C-6AC3-92D5F520290A}"/>
              </a:ext>
            </a:extLst>
          </p:cNvPr>
          <p:cNvPicPr>
            <a:picLocks noGrp="1" noChangeAspect="1"/>
          </p:cNvPicPr>
          <p:nvPr>
            <p:ph idx="1"/>
          </p:nvPr>
        </p:nvPicPr>
        <p:blipFill>
          <a:blip r:embed="rId2"/>
          <a:stretch>
            <a:fillRect/>
          </a:stretch>
        </p:blipFill>
        <p:spPr>
          <a:xfrm>
            <a:off x="5651591" y="1023729"/>
            <a:ext cx="5235394" cy="4801016"/>
          </a:xfrm>
        </p:spPr>
      </p:pic>
      <p:sp>
        <p:nvSpPr>
          <p:cNvPr id="3" name="Text Placeholder 2">
            <a:extLst>
              <a:ext uri="{FF2B5EF4-FFF2-40B4-BE49-F238E27FC236}">
                <a16:creationId xmlns:a16="http://schemas.microsoft.com/office/drawing/2014/main" id="{B6F598E9-B1C4-DB0D-A06A-D55E3EFA5AF4}"/>
              </a:ext>
            </a:extLst>
          </p:cNvPr>
          <p:cNvSpPr>
            <a:spLocks noGrp="1"/>
          </p:cNvSpPr>
          <p:nvPr>
            <p:ph type="body" sz="half" idx="2"/>
          </p:nvPr>
        </p:nvSpPr>
        <p:spPr>
          <a:xfrm>
            <a:off x="266046" y="1023728"/>
            <a:ext cx="4440425" cy="480101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frontend architecture of the web application is shown in Figure. The primary components can be separated into four categories: the frontend part for the home page is in charge of the home page display service; the frontend part for the recommendation system is in charge of the recommendation page display service; the frontend part for the listings is in charge of the listings service; and the frontend part for the login is in charge of the login service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8D6A32F1-3846-3A9F-15F6-35E962B267EE}"/>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2CCF1EC-4A65-216C-2CA4-05EE0BB925CB}"/>
              </a:ext>
            </a:extLst>
          </p:cNvPr>
          <p:cNvSpPr>
            <a:spLocks noGrp="1"/>
          </p:cNvSpPr>
          <p:nvPr>
            <p:ph type="ftr" sz="quarter" idx="11"/>
          </p:nvPr>
        </p:nvSpPr>
        <p:spPr>
          <a:xfrm>
            <a:off x="2939319" y="6464808"/>
            <a:ext cx="5424544" cy="310896"/>
          </a:xfrm>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p:txBody>
      </p:sp>
      <p:sp>
        <p:nvSpPr>
          <p:cNvPr id="7" name="Slide Number Placeholder 6">
            <a:extLst>
              <a:ext uri="{FF2B5EF4-FFF2-40B4-BE49-F238E27FC236}">
                <a16:creationId xmlns:a16="http://schemas.microsoft.com/office/drawing/2014/main" id="{2D3CC051-4CA0-2CE4-D751-EADB0E1B5EDD}"/>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235327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35C-E62F-CDE4-F7B9-91579788039C}"/>
              </a:ext>
            </a:extLst>
          </p:cNvPr>
          <p:cNvSpPr>
            <a:spLocks noGrp="1"/>
          </p:cNvSpPr>
          <p:nvPr>
            <p:ph type="title"/>
          </p:nvPr>
        </p:nvSpPr>
        <p:spPr>
          <a:xfrm>
            <a:off x="134471" y="165340"/>
            <a:ext cx="6726424" cy="972671"/>
          </a:xfrm>
        </p:spPr>
        <p:txBody>
          <a:bodyPr/>
          <a:lstStyle/>
          <a:p>
            <a:r>
              <a:rPr lang="en-IN" dirty="0"/>
              <a:t>BACKEND ARCHITECTURE</a:t>
            </a:r>
          </a:p>
        </p:txBody>
      </p:sp>
      <p:pic>
        <p:nvPicPr>
          <p:cNvPr id="9" name="Content Placeholder 8">
            <a:extLst>
              <a:ext uri="{FF2B5EF4-FFF2-40B4-BE49-F238E27FC236}">
                <a16:creationId xmlns:a16="http://schemas.microsoft.com/office/drawing/2014/main" id="{589482D0-0E6E-9EFB-3963-8FE2B1DDF157}"/>
              </a:ext>
            </a:extLst>
          </p:cNvPr>
          <p:cNvPicPr>
            <a:picLocks noGrp="1" noChangeAspect="1"/>
          </p:cNvPicPr>
          <p:nvPr>
            <p:ph idx="1"/>
          </p:nvPr>
        </p:nvPicPr>
        <p:blipFill>
          <a:blip r:embed="rId2"/>
          <a:stretch>
            <a:fillRect/>
          </a:stretch>
        </p:blipFill>
        <p:spPr>
          <a:xfrm>
            <a:off x="5726830" y="1471748"/>
            <a:ext cx="5418290" cy="4206605"/>
          </a:xfrm>
        </p:spPr>
      </p:pic>
      <p:sp>
        <p:nvSpPr>
          <p:cNvPr id="4" name="Text Placeholder 3">
            <a:extLst>
              <a:ext uri="{FF2B5EF4-FFF2-40B4-BE49-F238E27FC236}">
                <a16:creationId xmlns:a16="http://schemas.microsoft.com/office/drawing/2014/main" id="{B8060E12-AA7E-1F74-3B62-9532F0084752}"/>
              </a:ext>
            </a:extLst>
          </p:cNvPr>
          <p:cNvSpPr>
            <a:spLocks noGrp="1"/>
          </p:cNvSpPr>
          <p:nvPr>
            <p:ph type="body" sz="half" idx="2"/>
          </p:nvPr>
        </p:nvSpPr>
        <p:spPr>
          <a:xfrm>
            <a:off x="447739" y="1264283"/>
            <a:ext cx="3932237" cy="4470494"/>
          </a:xfrm>
        </p:spPr>
        <p:txBody>
          <a:bodyPr/>
          <a:lstStyle/>
          <a:p>
            <a:r>
              <a:rPr lang="en-US" sz="2400" dirty="0"/>
              <a:t>The web application's backend architecture is shown in Figure. The external database that manages login, access, and operations services is linked to the web client and mobile client, as well as the API gateway. The API request activates the Listings, Recommendation, and Login functions, which are linked to an internal database that holds important data</a:t>
            </a:r>
            <a:r>
              <a:rPr lang="en-US" dirty="0"/>
              <a:t>.</a:t>
            </a:r>
            <a:endParaRPr lang="en-IN" dirty="0"/>
          </a:p>
        </p:txBody>
      </p:sp>
      <p:sp>
        <p:nvSpPr>
          <p:cNvPr id="5" name="Date Placeholder 4">
            <a:extLst>
              <a:ext uri="{FF2B5EF4-FFF2-40B4-BE49-F238E27FC236}">
                <a16:creationId xmlns:a16="http://schemas.microsoft.com/office/drawing/2014/main" id="{8C8C5C5C-BE6B-0F3F-58F0-6379DB07D6A1}"/>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042F844-9250-70A0-1ACB-2F1AB356B7B5}"/>
              </a:ext>
            </a:extLst>
          </p:cNvPr>
          <p:cNvSpPr>
            <a:spLocks noGrp="1"/>
          </p:cNvSpPr>
          <p:nvPr>
            <p:ph type="ftr" sz="quarter" idx="11"/>
          </p:nvPr>
        </p:nvSpPr>
        <p:spPr>
          <a:xfrm>
            <a:off x="3200400" y="6464808"/>
            <a:ext cx="4617720" cy="310896"/>
          </a:xfrm>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a:p>
            <a:endParaRPr lang="en-US" dirty="0"/>
          </a:p>
        </p:txBody>
      </p:sp>
      <p:sp>
        <p:nvSpPr>
          <p:cNvPr id="7" name="Slide Number Placeholder 6">
            <a:extLst>
              <a:ext uri="{FF2B5EF4-FFF2-40B4-BE49-F238E27FC236}">
                <a16:creationId xmlns:a16="http://schemas.microsoft.com/office/drawing/2014/main" id="{930F07B4-A0A8-E915-D184-07A8A82ADA89}"/>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35286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B40D-4991-549F-35EB-55D70ACD7502}"/>
              </a:ext>
            </a:extLst>
          </p:cNvPr>
          <p:cNvSpPr>
            <a:spLocks noGrp="1"/>
          </p:cNvSpPr>
          <p:nvPr>
            <p:ph type="title"/>
          </p:nvPr>
        </p:nvSpPr>
        <p:spPr>
          <a:xfrm>
            <a:off x="88153" y="457199"/>
            <a:ext cx="5256212" cy="667497"/>
          </a:xfrm>
        </p:spPr>
        <p:txBody>
          <a:bodyPr/>
          <a:lstStyle/>
          <a:p>
            <a:r>
              <a:rPr lang="en-IN" dirty="0"/>
              <a:t>USE CASE DIAGRAM</a:t>
            </a:r>
          </a:p>
        </p:txBody>
      </p:sp>
      <p:pic>
        <p:nvPicPr>
          <p:cNvPr id="9" name="Content Placeholder 8">
            <a:extLst>
              <a:ext uri="{FF2B5EF4-FFF2-40B4-BE49-F238E27FC236}">
                <a16:creationId xmlns:a16="http://schemas.microsoft.com/office/drawing/2014/main" id="{5F1EAADB-C9C2-E2BE-4466-F0448AF5911F}"/>
              </a:ext>
            </a:extLst>
          </p:cNvPr>
          <p:cNvPicPr>
            <a:picLocks noGrp="1" noChangeAspect="1"/>
          </p:cNvPicPr>
          <p:nvPr>
            <p:ph idx="1"/>
          </p:nvPr>
        </p:nvPicPr>
        <p:blipFill>
          <a:blip r:embed="rId2"/>
          <a:stretch>
            <a:fillRect/>
          </a:stretch>
        </p:blipFill>
        <p:spPr>
          <a:xfrm>
            <a:off x="5940856" y="987425"/>
            <a:ext cx="4656864" cy="4873625"/>
          </a:xfrm>
        </p:spPr>
      </p:pic>
      <p:sp>
        <p:nvSpPr>
          <p:cNvPr id="4" name="Text Placeholder 3">
            <a:extLst>
              <a:ext uri="{FF2B5EF4-FFF2-40B4-BE49-F238E27FC236}">
                <a16:creationId xmlns:a16="http://schemas.microsoft.com/office/drawing/2014/main" id="{2421B56E-4882-0C6F-EA2B-3AA0100BC07B}"/>
              </a:ext>
            </a:extLst>
          </p:cNvPr>
          <p:cNvSpPr>
            <a:spLocks noGrp="1"/>
          </p:cNvSpPr>
          <p:nvPr>
            <p:ph type="body" sz="half" idx="2"/>
          </p:nvPr>
        </p:nvSpPr>
        <p:spPr>
          <a:xfrm>
            <a:off x="365760" y="1340223"/>
            <a:ext cx="3932237" cy="3811588"/>
          </a:xfrm>
        </p:spPr>
        <p:txBody>
          <a:bodyPr/>
          <a:lstStyle/>
          <a:p>
            <a:r>
              <a:rPr lang="en-US" sz="2000" dirty="0"/>
              <a:t>Figure shows the USER CASE diagram for the specified application. There are two categories of users: "Admin" and "Customer." The customer's use cases include using recommendation systems, renting equipment, paying for rentals, posting ads, searching listings, and browsing websites. Adding new users, controlling user access, managing listings, updating listings, and managing authorization are all included in the admin use cases</a:t>
            </a:r>
            <a:r>
              <a:rPr lang="en-US" dirty="0"/>
              <a:t>. </a:t>
            </a:r>
            <a:endParaRPr lang="en-IN" dirty="0"/>
          </a:p>
        </p:txBody>
      </p:sp>
      <p:sp>
        <p:nvSpPr>
          <p:cNvPr id="5" name="Date Placeholder 4">
            <a:extLst>
              <a:ext uri="{FF2B5EF4-FFF2-40B4-BE49-F238E27FC236}">
                <a16:creationId xmlns:a16="http://schemas.microsoft.com/office/drawing/2014/main" id="{A6DE29C5-DAD8-B10A-8FFD-3835177EEAFB}"/>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DD20E7C1-FC55-218F-BDAF-88A25BD1D24B}"/>
              </a:ext>
            </a:extLst>
          </p:cNvPr>
          <p:cNvSpPr>
            <a:spLocks noGrp="1"/>
          </p:cNvSpPr>
          <p:nvPr>
            <p:ph type="ftr" sz="quarter" idx="11"/>
          </p:nvPr>
        </p:nvSpPr>
        <p:spPr>
          <a:xfrm>
            <a:off x="2976282" y="6464808"/>
            <a:ext cx="4841838" cy="310896"/>
          </a:xfrm>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a:p>
            <a:endParaRPr lang="en-US" dirty="0"/>
          </a:p>
        </p:txBody>
      </p:sp>
      <p:sp>
        <p:nvSpPr>
          <p:cNvPr id="7" name="Slide Number Placeholder 6">
            <a:extLst>
              <a:ext uri="{FF2B5EF4-FFF2-40B4-BE49-F238E27FC236}">
                <a16:creationId xmlns:a16="http://schemas.microsoft.com/office/drawing/2014/main" id="{5AF0B8FA-A9A0-A0E6-402E-D4999937B143}"/>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96458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904D-A0A5-C751-A05E-A846CEAEEE3E}"/>
              </a:ext>
            </a:extLst>
          </p:cNvPr>
          <p:cNvSpPr>
            <a:spLocks noGrp="1"/>
          </p:cNvSpPr>
          <p:nvPr>
            <p:ph type="title"/>
          </p:nvPr>
        </p:nvSpPr>
        <p:spPr>
          <a:xfrm>
            <a:off x="149506" y="392799"/>
            <a:ext cx="6914683" cy="596153"/>
          </a:xfrm>
        </p:spPr>
        <p:txBody>
          <a:bodyPr/>
          <a:lstStyle/>
          <a:p>
            <a:r>
              <a:rPr lang="en-IN" dirty="0"/>
              <a:t>FLOWCHART DIAGRAM</a:t>
            </a:r>
          </a:p>
        </p:txBody>
      </p:sp>
      <p:pic>
        <p:nvPicPr>
          <p:cNvPr id="9" name="Content Placeholder 8">
            <a:extLst>
              <a:ext uri="{FF2B5EF4-FFF2-40B4-BE49-F238E27FC236}">
                <a16:creationId xmlns:a16="http://schemas.microsoft.com/office/drawing/2014/main" id="{5DCE0D06-9896-F52C-84DE-0A5F5D9245AD}"/>
              </a:ext>
            </a:extLst>
          </p:cNvPr>
          <p:cNvPicPr>
            <a:picLocks noGrp="1" noChangeAspect="1"/>
          </p:cNvPicPr>
          <p:nvPr>
            <p:ph idx="1"/>
          </p:nvPr>
        </p:nvPicPr>
        <p:blipFill>
          <a:blip r:embed="rId2"/>
          <a:stretch>
            <a:fillRect/>
          </a:stretch>
        </p:blipFill>
        <p:spPr>
          <a:xfrm>
            <a:off x="5702512" y="987425"/>
            <a:ext cx="5133551" cy="4873625"/>
          </a:xfrm>
        </p:spPr>
      </p:pic>
      <p:sp>
        <p:nvSpPr>
          <p:cNvPr id="4" name="Text Placeholder 3">
            <a:extLst>
              <a:ext uri="{FF2B5EF4-FFF2-40B4-BE49-F238E27FC236}">
                <a16:creationId xmlns:a16="http://schemas.microsoft.com/office/drawing/2014/main" id="{F25B2948-E846-03DD-02CE-3908A3B0E9F6}"/>
              </a:ext>
            </a:extLst>
          </p:cNvPr>
          <p:cNvSpPr>
            <a:spLocks noGrp="1"/>
          </p:cNvSpPr>
          <p:nvPr>
            <p:ph type="body" sz="half" idx="2"/>
          </p:nvPr>
        </p:nvSpPr>
        <p:spPr>
          <a:xfrm>
            <a:off x="266046" y="1169893"/>
            <a:ext cx="3932237" cy="4379259"/>
          </a:xfrm>
        </p:spPr>
        <p:txBody>
          <a:bodyPr>
            <a:noAutofit/>
          </a:bodyPr>
          <a:lstStyle/>
          <a:p>
            <a:r>
              <a:rPr lang="en-US" sz="2000" dirty="0"/>
              <a:t>Figure shows the online application's flowchart. The user begins by going to the homepage, from which they can access the listings page, the recommendation page, the login page, or both. The user is redirected from the recommendation page to the listings page, where listings are displayed. He can then click on Rent to be redirected to the equipment rental page, where he can choose his rental options and pay the rental amount. In order to post his own rental listings, he can also access the Post Ad page from the Login page.</a:t>
            </a:r>
            <a:endParaRPr lang="en-IN" sz="2000" dirty="0"/>
          </a:p>
        </p:txBody>
      </p:sp>
      <p:sp>
        <p:nvSpPr>
          <p:cNvPr id="5" name="Date Placeholder 4">
            <a:extLst>
              <a:ext uri="{FF2B5EF4-FFF2-40B4-BE49-F238E27FC236}">
                <a16:creationId xmlns:a16="http://schemas.microsoft.com/office/drawing/2014/main" id="{B631BE06-0F25-8CDB-5C29-900FE52C52B4}"/>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CC879DDC-5438-9A51-1132-3430BF39868D}"/>
              </a:ext>
            </a:extLst>
          </p:cNvPr>
          <p:cNvSpPr>
            <a:spLocks noGrp="1"/>
          </p:cNvSpPr>
          <p:nvPr>
            <p:ph type="ftr" sz="quarter" idx="11"/>
          </p:nvPr>
        </p:nvSpPr>
        <p:spPr>
          <a:xfrm>
            <a:off x="3146612" y="6464808"/>
            <a:ext cx="4671508" cy="310896"/>
          </a:xfrm>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a:p>
            <a:endParaRPr lang="en-US" dirty="0"/>
          </a:p>
        </p:txBody>
      </p:sp>
      <p:sp>
        <p:nvSpPr>
          <p:cNvPr id="7" name="Slide Number Placeholder 6">
            <a:extLst>
              <a:ext uri="{FF2B5EF4-FFF2-40B4-BE49-F238E27FC236}">
                <a16:creationId xmlns:a16="http://schemas.microsoft.com/office/drawing/2014/main" id="{78B7D36D-EF6A-19FA-BEE2-94118E3BAA73}"/>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11187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A31DE-0F8D-C3C3-77E7-951756A583D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2D9EC840-8296-B4FB-5E4C-B620AA0C068F}"/>
              </a:ext>
            </a:extLst>
          </p:cNvPr>
          <p:cNvSpPr>
            <a:spLocks noGrp="1"/>
          </p:cNvSpPr>
          <p:nvPr>
            <p:ph type="ftr" sz="quarter" idx="11"/>
          </p:nvPr>
        </p:nvSpPr>
        <p:spPr>
          <a:xfrm>
            <a:off x="2599765" y="6464808"/>
            <a:ext cx="5218355" cy="310896"/>
          </a:xfrm>
        </p:spPr>
        <p:txBody>
          <a:bodyPr/>
          <a:lstStyle/>
          <a:p>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14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endParaRPr lang="en-US" dirty="0"/>
          </a:p>
        </p:txBody>
      </p:sp>
      <p:sp>
        <p:nvSpPr>
          <p:cNvPr id="4" name="Slide Number Placeholder 3">
            <a:extLst>
              <a:ext uri="{FF2B5EF4-FFF2-40B4-BE49-F238E27FC236}">
                <a16:creationId xmlns:a16="http://schemas.microsoft.com/office/drawing/2014/main" id="{4C7BAD98-FD06-E2BA-6597-145E74474077}"/>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Title 4">
            <a:extLst>
              <a:ext uri="{FF2B5EF4-FFF2-40B4-BE49-F238E27FC236}">
                <a16:creationId xmlns:a16="http://schemas.microsoft.com/office/drawing/2014/main" id="{EA6ABBC0-06D9-1EEB-5ED8-DEDEF53CAFC5}"/>
              </a:ext>
            </a:extLst>
          </p:cNvPr>
          <p:cNvSpPr>
            <a:spLocks noGrp="1"/>
          </p:cNvSpPr>
          <p:nvPr>
            <p:ph type="title"/>
          </p:nvPr>
        </p:nvSpPr>
        <p:spPr>
          <a:xfrm>
            <a:off x="163696" y="233081"/>
            <a:ext cx="10515600" cy="1048871"/>
          </a:xfrm>
        </p:spPr>
        <p:txBody>
          <a:bodyPr/>
          <a:lstStyle/>
          <a:p>
            <a:r>
              <a:rPr lang="en-US"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28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4E49F763-EA7C-0732-D843-3C43C61BD20E}"/>
              </a:ext>
            </a:extLst>
          </p:cNvPr>
          <p:cNvSpPr>
            <a:spLocks noGrp="1"/>
          </p:cNvSpPr>
          <p:nvPr>
            <p:ph idx="1"/>
          </p:nvPr>
        </p:nvSpPr>
        <p:spPr>
          <a:xfrm>
            <a:off x="163696" y="1104092"/>
            <a:ext cx="10515600" cy="4714001"/>
          </a:xfrm>
        </p:spPr>
        <p:txBody>
          <a:bodyPr>
            <a:normAutofit lnSpcReduction="10000"/>
          </a:bodyPr>
          <a:lstStyle/>
          <a:p>
            <a:r>
              <a:rPr lang="en-US" dirty="0"/>
              <a:t>Dataset:-</a:t>
            </a:r>
            <a:r>
              <a:rPr lang="en-IN" dirty="0"/>
              <a:t> </a:t>
            </a:r>
            <a:r>
              <a:rPr lang="en-US" sz="2000" dirty="0"/>
              <a:t>About  Dataset These days, precision agriculture is popular. It aids farmers in making well-informed decisions regarding farming tactics. I'm going to show you a dataset that will let you create a predictive model that will tell you which crops, given a number of parameters, would be best suited to grow on a specific farm</a:t>
            </a:r>
            <a:r>
              <a:rPr lang="en-US" dirty="0"/>
              <a:t>.</a:t>
            </a:r>
          </a:p>
          <a:p>
            <a:r>
              <a:rPr lang="en-IN" dirty="0"/>
              <a:t>Context :-</a:t>
            </a:r>
            <a:r>
              <a:rPr lang="en-IN" sz="2400" dirty="0"/>
              <a:t>This dataset was build by augmenting datasets of rainfall, climate and fertilizer data available for India. Data fields </a:t>
            </a:r>
          </a:p>
          <a:p>
            <a:r>
              <a:rPr lang="en-IN" dirty="0"/>
              <a:t> N - </a:t>
            </a:r>
            <a:r>
              <a:rPr lang="en-IN" sz="2600" dirty="0"/>
              <a:t>ratio of Nitrogen content in soil </a:t>
            </a:r>
          </a:p>
          <a:p>
            <a:r>
              <a:rPr lang="en-IN" dirty="0"/>
              <a:t> P - </a:t>
            </a:r>
            <a:r>
              <a:rPr lang="en-IN" sz="2600" dirty="0"/>
              <a:t>ratio of Phosphorous content in soil</a:t>
            </a:r>
          </a:p>
          <a:p>
            <a:r>
              <a:rPr lang="en-IN" dirty="0"/>
              <a:t> K - </a:t>
            </a:r>
            <a:r>
              <a:rPr lang="en-IN" sz="2600" dirty="0"/>
              <a:t>ratio of Potassium content in soil </a:t>
            </a:r>
          </a:p>
          <a:p>
            <a:pPr marL="0" indent="0">
              <a:buNone/>
            </a:pPr>
            <a:r>
              <a:rPr lang="en-IN" dirty="0"/>
              <a:t>• Temperature - </a:t>
            </a:r>
            <a:r>
              <a:rPr lang="en-IN" sz="2600" dirty="0"/>
              <a:t>temperature in degree Celsius </a:t>
            </a:r>
          </a:p>
          <a:p>
            <a:pPr marL="0" indent="0">
              <a:buNone/>
            </a:pPr>
            <a:r>
              <a:rPr lang="en-IN" dirty="0"/>
              <a:t>• Humidity </a:t>
            </a:r>
            <a:r>
              <a:rPr lang="en-IN" sz="2400" dirty="0"/>
              <a:t>- relative humidity in % • pH - pH value of the soil • rainfall - rainfall in mm </a:t>
            </a:r>
            <a:endParaRPr lang="en-US" sz="2400" dirty="0"/>
          </a:p>
        </p:txBody>
      </p:sp>
    </p:spTree>
    <p:extLst>
      <p:ext uri="{BB962C8B-B14F-4D97-AF65-F5344CB8AC3E}">
        <p14:creationId xmlns:p14="http://schemas.microsoft.com/office/powerpoint/2010/main" val="230435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6ABBC0-06D9-1EEB-5ED8-DEDEF53CAFC5}"/>
              </a:ext>
            </a:extLst>
          </p:cNvPr>
          <p:cNvSpPr>
            <a:spLocks noGrp="1"/>
          </p:cNvSpPr>
          <p:nvPr>
            <p:ph type="title"/>
          </p:nvPr>
        </p:nvSpPr>
        <p:spPr>
          <a:xfrm>
            <a:off x="145766" y="237923"/>
            <a:ext cx="10515600" cy="676656"/>
          </a:xfrm>
        </p:spPr>
        <p:txBody>
          <a:bodyPr/>
          <a:lstStyle/>
          <a:p>
            <a:r>
              <a:rPr lang="en-IN" dirty="0"/>
              <a:t>ALGORITHMS</a:t>
            </a:r>
          </a:p>
        </p:txBody>
      </p:sp>
      <p:sp>
        <p:nvSpPr>
          <p:cNvPr id="7" name="Text Placeholder 6">
            <a:extLst>
              <a:ext uri="{FF2B5EF4-FFF2-40B4-BE49-F238E27FC236}">
                <a16:creationId xmlns:a16="http://schemas.microsoft.com/office/drawing/2014/main" id="{5355FC35-7F4D-493C-097A-13B90CDA4973}"/>
              </a:ext>
            </a:extLst>
          </p:cNvPr>
          <p:cNvSpPr>
            <a:spLocks noGrp="1"/>
          </p:cNvSpPr>
          <p:nvPr>
            <p:ph idx="1"/>
          </p:nvPr>
        </p:nvSpPr>
        <p:spPr>
          <a:xfrm>
            <a:off x="145766" y="978586"/>
            <a:ext cx="11768328" cy="5216025"/>
          </a:xfrm>
        </p:spPr>
        <p:txBody>
          <a:bodyPr>
            <a:normAutofit/>
          </a:bodyPr>
          <a:lstStyle/>
          <a:p>
            <a:pPr marL="0" indent="0">
              <a:buNone/>
            </a:pPr>
            <a:r>
              <a:rPr lang="en-US" sz="2400" dirty="0"/>
              <a:t>NAÏVE BAYES</a:t>
            </a:r>
          </a:p>
          <a:p>
            <a:pPr marL="0" indent="0">
              <a:buNone/>
            </a:pPr>
            <a:r>
              <a:rPr lang="en-US" sz="1600" dirty="0"/>
              <a:t>The Naive Bayes algorithm is a machine learning technique used for classification tasks. It's based on Bayes' theorem, which calculates the probability of an event given prior knowledge of conditions related to that event. Naive Bayes simplifies this by assuming that features are independent, even if they may not be in reality. Despite this simplification, it often performs remarkably well in text classification, spam filtering, and sentiment analysis. Naive Bayes is computationally efficient, requires relatively small amounts of data for training, and can provide quick predictions, making it a popular choice for a wide range of applications in natural language processing and machine learning.</a:t>
            </a:r>
          </a:p>
          <a:p>
            <a:pPr marL="0" indent="0">
              <a:buNone/>
            </a:pPr>
            <a:r>
              <a:rPr lang="en-US" sz="2400" dirty="0"/>
              <a:t>SVM </a:t>
            </a:r>
          </a:p>
          <a:p>
            <a:pPr marL="0" indent="0">
              <a:buNone/>
            </a:pPr>
            <a:r>
              <a:rPr lang="en-US" sz="1600" dirty="0"/>
              <a:t>Support Vector Machine (SVM) is a powerful machine learning algorithm used for classification and regression tasks. It works by finding the optimal hyperplane that best separates data points into different classes. SVM aims to maximize the margin, which is the distance between the hyperplane and the nearest data points of each class. This approach not only results in accurate classification but also offers robustness to outliers. SVM can handle both linear and non-linear data by using various kernel functions. It's widely used in image recognition, text classification, and bioinformatics, among other fields, due to its ability to handle complex data and provide high accuracy. </a:t>
            </a:r>
          </a:p>
          <a:p>
            <a:pPr marL="0" indent="0">
              <a:buNone/>
            </a:pPr>
            <a:r>
              <a:rPr lang="en-US" sz="2400" dirty="0"/>
              <a:t>K-NEAREST NEIGHBOR </a:t>
            </a:r>
          </a:p>
          <a:p>
            <a:pPr marL="0" indent="0">
              <a:buNone/>
            </a:pPr>
            <a:r>
              <a:rPr lang="en-US" sz="1600" dirty="0"/>
              <a:t>K-Nearest Neighbors (KNN) is a machine learning algorithm used for classification and regression tasks. It operates on the principle of similarity, where an object is classified based on the majority class of its K nearest neighbors in the feature space. KNN is a non-parametric, instance-based learning method, meaning it doesn't make underlying assumptions about the data distribution. It's versatile and can handle both classification and regression problems. However, its performance may be sensitive to the choice of K and the distance metric. KNN is simple to understand and implement, making it a popular choice for various applications in pattern recognition and recommendation systems.</a:t>
            </a:r>
          </a:p>
          <a:p>
            <a:pPr marL="0" indent="0">
              <a:buNone/>
            </a:pPr>
            <a:endParaRPr lang="en-US" sz="1600" dirty="0"/>
          </a:p>
          <a:p>
            <a:pPr marL="0" indent="0">
              <a:buNone/>
            </a:pPr>
            <a:endParaRPr lang="en-US" sz="1800" dirty="0"/>
          </a:p>
          <a:p>
            <a:pPr marL="0" indent="0">
              <a:buNone/>
            </a:pPr>
            <a:endParaRPr lang="en-US" sz="1800" dirty="0"/>
          </a:p>
          <a:p>
            <a:pPr marL="0" indent="0">
              <a:buNone/>
            </a:pPr>
            <a:endParaRPr lang="en-US" sz="1800" dirty="0"/>
          </a:p>
          <a:p>
            <a:endParaRPr lang="en-IN" dirty="0"/>
          </a:p>
        </p:txBody>
      </p:sp>
      <p:sp>
        <p:nvSpPr>
          <p:cNvPr id="2" name="Date Placeholder 1">
            <a:extLst>
              <a:ext uri="{FF2B5EF4-FFF2-40B4-BE49-F238E27FC236}">
                <a16:creationId xmlns:a16="http://schemas.microsoft.com/office/drawing/2014/main" id="{0F5A31DE-0F8D-C3C3-77E7-951756A583D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2D9EC840-8296-B4FB-5E4C-B620AA0C068F}"/>
              </a:ext>
            </a:extLst>
          </p:cNvPr>
          <p:cNvSpPr>
            <a:spLocks noGrp="1"/>
          </p:cNvSpPr>
          <p:nvPr>
            <p:ph type="ftr" sz="quarter" idx="11"/>
          </p:nvPr>
        </p:nvSpPr>
        <p:spPr>
          <a:xfrm>
            <a:off x="3173506" y="6464808"/>
            <a:ext cx="4644614" cy="310896"/>
          </a:xfrm>
        </p:spPr>
        <p:txBody>
          <a:bodyPr/>
          <a:lstStyle/>
          <a:p>
            <a:r>
              <a:rPr lang="en-US" dirty="0"/>
              <a:t> </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14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endParaRPr lang="en-US" dirty="0"/>
          </a:p>
        </p:txBody>
      </p:sp>
      <p:sp>
        <p:nvSpPr>
          <p:cNvPr id="4" name="Slide Number Placeholder 3">
            <a:extLst>
              <a:ext uri="{FF2B5EF4-FFF2-40B4-BE49-F238E27FC236}">
                <a16:creationId xmlns:a16="http://schemas.microsoft.com/office/drawing/2014/main" id="{4C7BAD98-FD06-E2BA-6597-145E74474077}"/>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79438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DA57-A448-F680-FD3C-BE31287D607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484B7048-1569-18C3-E82D-E7A8562C2634}"/>
              </a:ext>
            </a:extLst>
          </p:cNvPr>
          <p:cNvSpPr>
            <a:spLocks noGrp="1"/>
          </p:cNvSpPr>
          <p:nvPr>
            <p:ph type="ftr" sz="quarter" idx="11"/>
          </p:nvPr>
        </p:nvSpPr>
        <p:spPr>
          <a:xfrm>
            <a:off x="3218329" y="6464808"/>
            <a:ext cx="4599791" cy="310896"/>
          </a:xfrm>
        </p:spPr>
        <p:txBody>
          <a:bodyPr/>
          <a:lstStyle/>
          <a:p>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14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endParaRPr lang="en-US" dirty="0"/>
          </a:p>
        </p:txBody>
      </p:sp>
      <p:sp>
        <p:nvSpPr>
          <p:cNvPr id="4" name="Slide Number Placeholder 3">
            <a:extLst>
              <a:ext uri="{FF2B5EF4-FFF2-40B4-BE49-F238E27FC236}">
                <a16:creationId xmlns:a16="http://schemas.microsoft.com/office/drawing/2014/main" id="{8BC1BEB6-BF1F-2D97-1B21-AB93494A4B48}"/>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Title 4">
            <a:extLst>
              <a:ext uri="{FF2B5EF4-FFF2-40B4-BE49-F238E27FC236}">
                <a16:creationId xmlns:a16="http://schemas.microsoft.com/office/drawing/2014/main" id="{EFAB0263-1715-709D-1365-0F46DD77D6F0}"/>
              </a:ext>
            </a:extLst>
          </p:cNvPr>
          <p:cNvSpPr>
            <a:spLocks noGrp="1"/>
          </p:cNvSpPr>
          <p:nvPr>
            <p:ph type="title"/>
          </p:nvPr>
        </p:nvSpPr>
        <p:spPr>
          <a:xfrm>
            <a:off x="949183" y="1411761"/>
            <a:ext cx="9144000" cy="5208495"/>
          </a:xfrm>
        </p:spPr>
        <p:txBody>
          <a:bodyPr/>
          <a:lstStyle/>
          <a:p>
            <a:r>
              <a:rPr lang="en-US" sz="2400" dirty="0">
                <a:latin typeface="+mn-lt"/>
              </a:rPr>
              <a:t>RANDOM FOREST</a:t>
            </a:r>
            <a:br>
              <a:rPr lang="en-US" sz="800" dirty="0">
                <a:latin typeface="+mn-lt"/>
              </a:rPr>
            </a:br>
            <a:r>
              <a:rPr lang="en-US" sz="1600" dirty="0">
                <a:latin typeface="+mn-lt"/>
              </a:rPr>
              <a:t>Random Forest is a versatile machine learning ensemble method used for classification and regression tasks. It constructs multiple decision trees during training and combines their outputs to make predictions. Each tree is trained on a random subset of the data and features, which helps reduce overfitting and increases accuracy. Random Forest is robust, handles high dimensional data, and provides feature importance rankings. It's widely used for tasks such as image classification, anomaly detection, and recommendation systems. Its ability to handle complex data and maintain predictive accuracy makes it a popular choice in many applications, including data science and predictive modeling. </a:t>
            </a:r>
            <a:br>
              <a:rPr lang="en-US" sz="1600" dirty="0">
                <a:latin typeface="+mn-lt"/>
              </a:rPr>
            </a:br>
            <a:br>
              <a:rPr lang="en-US" sz="1600" dirty="0">
                <a:latin typeface="+mn-lt"/>
              </a:rPr>
            </a:br>
            <a:r>
              <a:rPr lang="en-US" sz="2400" dirty="0">
                <a:latin typeface="+mn-lt"/>
              </a:rPr>
              <a:t>ADABOOST</a:t>
            </a:r>
            <a:br>
              <a:rPr lang="en-US" sz="800" dirty="0">
                <a:latin typeface="+mn-lt"/>
              </a:rPr>
            </a:br>
            <a:r>
              <a:rPr lang="en-US" sz="1600" dirty="0" err="1">
                <a:latin typeface="+mn-lt"/>
              </a:rPr>
              <a:t>AdaBoost</a:t>
            </a:r>
            <a:r>
              <a:rPr lang="en-US" sz="1600" dirty="0">
                <a:latin typeface="+mn-lt"/>
              </a:rPr>
              <a:t>, short for Adaptive Boosting, is a popular ensemble machine learning algorithm. It works by combining the outputs of multiple weak learners, typically decision trees, to create a strong classifier. AdaBoost assigns different weights to data points and focuses on the samples that are misclassified in each iteration, allowing it to give more attention to challenging examples. The final prediction is a weighted sum of the individual learners' outputs. AdaBoost is particularly effective in improving classification accuracy and is used in face detection, text classification, and other applications. Its adaptability and the ability to boost the performance of weak models make it valuable in machine learning. </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IN" sz="1600" dirty="0"/>
          </a:p>
        </p:txBody>
      </p:sp>
    </p:spTree>
    <p:extLst>
      <p:ext uri="{BB962C8B-B14F-4D97-AF65-F5344CB8AC3E}">
        <p14:creationId xmlns:p14="http://schemas.microsoft.com/office/powerpoint/2010/main" val="246770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1F7930FA-E813-31F6-0BE2-4228DA44A6B1}"/>
              </a:ext>
            </a:extLst>
          </p:cNvPr>
          <p:cNvSpPr>
            <a:spLocks noGrp="1"/>
          </p:cNvSpPr>
          <p:nvPr>
            <p:ph type="body" idx="1"/>
          </p:nvPr>
        </p:nvSpPr>
        <p:spPr>
          <a:xfrm>
            <a:off x="3117566" y="228188"/>
            <a:ext cx="5432611" cy="951800"/>
          </a:xfrm>
        </p:spPr>
        <p:txBody>
          <a:bodyPr>
            <a:normAutofit/>
          </a:bodyPr>
          <a:lstStyle/>
          <a:p>
            <a:r>
              <a:rPr lang="en-IN" sz="2000" dirty="0">
                <a:latin typeface="Times New Roman" panose="02020603050405020304" pitchFamily="18" charset="0"/>
                <a:cs typeface="Times New Roman" panose="02020603050405020304" pitchFamily="18" charset="0"/>
              </a:rPr>
              <a:t> </a:t>
            </a:r>
            <a:r>
              <a:rPr lang="en-IN" sz="2400" dirty="0">
                <a:solidFill>
                  <a:schemeClr val="tx1">
                    <a:lumMod val="50000"/>
                  </a:schemeClr>
                </a:solidFill>
                <a:latin typeface="Times New Roman" panose="02020603050405020304" pitchFamily="18" charset="0"/>
                <a:cs typeface="Times New Roman" panose="02020603050405020304" pitchFamily="18" charset="0"/>
              </a:rPr>
              <a:t>Algorithm implementation</a:t>
            </a:r>
            <a:endParaRPr lang="en-IN" sz="2400" dirty="0">
              <a:solidFill>
                <a:schemeClr val="tx1">
                  <a:lumMod val="50000"/>
                </a:schemeClr>
              </a:solidFill>
            </a:endParaRPr>
          </a:p>
        </p:txBody>
      </p:sp>
      <p:sp>
        <p:nvSpPr>
          <p:cNvPr id="31" name="Content Placeholder 30">
            <a:extLst>
              <a:ext uri="{FF2B5EF4-FFF2-40B4-BE49-F238E27FC236}">
                <a16:creationId xmlns:a16="http://schemas.microsoft.com/office/drawing/2014/main" id="{C1E640B1-6B58-6131-B7D2-0CB9BC241FA7}"/>
              </a:ext>
            </a:extLst>
          </p:cNvPr>
          <p:cNvSpPr>
            <a:spLocks noGrp="1"/>
          </p:cNvSpPr>
          <p:nvPr>
            <p:ph sz="half" idx="2"/>
          </p:nvPr>
        </p:nvSpPr>
        <p:spPr>
          <a:xfrm>
            <a:off x="173198" y="1099145"/>
            <a:ext cx="2944368" cy="5009675"/>
          </a:xfrm>
        </p:spPr>
        <p:txBody>
          <a:bodyPr/>
          <a:lstStyle/>
          <a:p>
            <a:pPr marL="0" indent="0">
              <a:buNone/>
            </a:pPr>
            <a:r>
              <a:rPr lang="en-US" b="1" dirty="0">
                <a:solidFill>
                  <a:schemeClr val="tx1">
                    <a:lumMod val="50000"/>
                  </a:schemeClr>
                </a:solidFill>
              </a:rPr>
              <a:t>Naïve Bayes</a:t>
            </a:r>
          </a:p>
          <a:p>
            <a:pPr marL="0" indent="0">
              <a:buNone/>
            </a:pPr>
            <a:endParaRPr lang="en-IN" dirty="0"/>
          </a:p>
        </p:txBody>
      </p:sp>
      <p:sp>
        <p:nvSpPr>
          <p:cNvPr id="32" name="Text Placeholder 31">
            <a:extLst>
              <a:ext uri="{FF2B5EF4-FFF2-40B4-BE49-F238E27FC236}">
                <a16:creationId xmlns:a16="http://schemas.microsoft.com/office/drawing/2014/main" id="{763F72EC-588E-CE2E-90A8-C9BD0D0F6244}"/>
              </a:ext>
            </a:extLst>
          </p:cNvPr>
          <p:cNvSpPr>
            <a:spLocks noGrp="1"/>
          </p:cNvSpPr>
          <p:nvPr>
            <p:ph type="body" sz="quarter" idx="3"/>
          </p:nvPr>
        </p:nvSpPr>
        <p:spPr>
          <a:xfrm>
            <a:off x="4224259" y="1179164"/>
            <a:ext cx="3529584" cy="402336"/>
          </a:xfrm>
        </p:spPr>
        <p:txBody>
          <a:bodyPr/>
          <a:lstStyle/>
          <a:p>
            <a:r>
              <a:rPr lang="en-US" dirty="0">
                <a:solidFill>
                  <a:schemeClr val="tx1">
                    <a:lumMod val="50000"/>
                  </a:schemeClr>
                </a:solidFill>
              </a:rPr>
              <a:t>SVM</a:t>
            </a:r>
            <a:endParaRPr lang="en-IN" dirty="0">
              <a:solidFill>
                <a:schemeClr val="tx1">
                  <a:lumMod val="50000"/>
                </a:schemeClr>
              </a:solidFill>
            </a:endParaRPr>
          </a:p>
        </p:txBody>
      </p:sp>
      <p:pic>
        <p:nvPicPr>
          <p:cNvPr id="39" name="Content Placeholder 38">
            <a:extLst>
              <a:ext uri="{FF2B5EF4-FFF2-40B4-BE49-F238E27FC236}">
                <a16:creationId xmlns:a16="http://schemas.microsoft.com/office/drawing/2014/main" id="{3D2D77D9-C9BE-92B6-45DF-A184E5B6E1E4}"/>
              </a:ext>
            </a:extLst>
          </p:cNvPr>
          <p:cNvPicPr>
            <a:picLocks noGrp="1" noChangeAspect="1"/>
          </p:cNvPicPr>
          <p:nvPr>
            <p:ph sz="quarter" idx="4"/>
          </p:nvPr>
        </p:nvPicPr>
        <p:blipFill rotWithShape="1">
          <a:blip r:embed="rId2"/>
          <a:srcRect r="4473"/>
          <a:stretch/>
        </p:blipFill>
        <p:spPr>
          <a:xfrm>
            <a:off x="4133073" y="1581500"/>
            <a:ext cx="3468999" cy="4544567"/>
          </a:xfrm>
        </p:spPr>
      </p:pic>
      <p:sp>
        <p:nvSpPr>
          <p:cNvPr id="2" name="Date Placeholder 1">
            <a:extLst>
              <a:ext uri="{FF2B5EF4-FFF2-40B4-BE49-F238E27FC236}">
                <a16:creationId xmlns:a16="http://schemas.microsoft.com/office/drawing/2014/main" id="{652FDA57-A448-F680-FD3C-BE31287D607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484B7048-1569-18C3-E82D-E7A8562C2634}"/>
              </a:ext>
            </a:extLst>
          </p:cNvPr>
          <p:cNvSpPr>
            <a:spLocks noGrp="1"/>
          </p:cNvSpPr>
          <p:nvPr>
            <p:ph type="ftr" sz="quarter" idx="11"/>
          </p:nvPr>
        </p:nvSpPr>
        <p:spPr>
          <a:xfrm>
            <a:off x="3451412" y="6464808"/>
            <a:ext cx="4366708" cy="310896"/>
          </a:xfrm>
        </p:spPr>
        <p:txBody>
          <a:bodyPr/>
          <a:lstStyle/>
          <a:p>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14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endParaRPr lang="en-US" dirty="0"/>
          </a:p>
        </p:txBody>
      </p:sp>
      <p:sp>
        <p:nvSpPr>
          <p:cNvPr id="4" name="Slide Number Placeholder 3">
            <a:extLst>
              <a:ext uri="{FF2B5EF4-FFF2-40B4-BE49-F238E27FC236}">
                <a16:creationId xmlns:a16="http://schemas.microsoft.com/office/drawing/2014/main" id="{8BC1BEB6-BF1F-2D97-1B21-AB93494A4B48}"/>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5" name="Title 4">
            <a:extLst>
              <a:ext uri="{FF2B5EF4-FFF2-40B4-BE49-F238E27FC236}">
                <a16:creationId xmlns:a16="http://schemas.microsoft.com/office/drawing/2014/main" id="{EFAB0263-1715-709D-1365-0F46DD77D6F0}"/>
              </a:ext>
            </a:extLst>
          </p:cNvPr>
          <p:cNvSpPr>
            <a:spLocks noGrp="1"/>
          </p:cNvSpPr>
          <p:nvPr>
            <p:ph type="title"/>
          </p:nvPr>
        </p:nvSpPr>
        <p:spPr>
          <a:xfrm>
            <a:off x="576072" y="428944"/>
            <a:ext cx="10515600" cy="951800"/>
          </a:xfrm>
        </p:spPr>
        <p:txBody>
          <a:bodyPr/>
          <a:lstStyle/>
          <a:p>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IN" sz="1600" dirty="0"/>
          </a:p>
        </p:txBody>
      </p:sp>
      <p:sp>
        <p:nvSpPr>
          <p:cNvPr id="34" name="Text Placeholder 33">
            <a:extLst>
              <a:ext uri="{FF2B5EF4-FFF2-40B4-BE49-F238E27FC236}">
                <a16:creationId xmlns:a16="http://schemas.microsoft.com/office/drawing/2014/main" id="{5204C6BD-EDEF-923B-BF08-BE52A0E074E7}"/>
              </a:ext>
            </a:extLst>
          </p:cNvPr>
          <p:cNvSpPr>
            <a:spLocks noGrp="1"/>
          </p:cNvSpPr>
          <p:nvPr>
            <p:ph type="body" sz="quarter" idx="13"/>
          </p:nvPr>
        </p:nvSpPr>
        <p:spPr>
          <a:xfrm>
            <a:off x="8577072" y="1279954"/>
            <a:ext cx="2944368" cy="402336"/>
          </a:xfrm>
        </p:spPr>
        <p:txBody>
          <a:bodyPr/>
          <a:lstStyle/>
          <a:p>
            <a:r>
              <a:rPr lang="en-IN" dirty="0">
                <a:solidFill>
                  <a:schemeClr val="tx1">
                    <a:lumMod val="50000"/>
                  </a:schemeClr>
                </a:solidFill>
              </a:rPr>
              <a:t>K-NEAREST NEIGHBOR</a:t>
            </a:r>
          </a:p>
        </p:txBody>
      </p:sp>
      <p:pic>
        <p:nvPicPr>
          <p:cNvPr id="41" name="Content Placeholder 40">
            <a:extLst>
              <a:ext uri="{FF2B5EF4-FFF2-40B4-BE49-F238E27FC236}">
                <a16:creationId xmlns:a16="http://schemas.microsoft.com/office/drawing/2014/main" id="{9C338F55-9B42-C7F9-8C14-F4AFD60B2D09}"/>
              </a:ext>
            </a:extLst>
          </p:cNvPr>
          <p:cNvPicPr>
            <a:picLocks noGrp="1" noChangeAspect="1"/>
          </p:cNvPicPr>
          <p:nvPr>
            <p:ph sz="quarter" idx="14"/>
          </p:nvPr>
        </p:nvPicPr>
        <p:blipFill>
          <a:blip r:embed="rId3"/>
          <a:stretch>
            <a:fillRect/>
          </a:stretch>
        </p:blipFill>
        <p:spPr>
          <a:xfrm>
            <a:off x="8184777" y="1682290"/>
            <a:ext cx="3619874" cy="4480972"/>
          </a:xfrm>
        </p:spPr>
      </p:pic>
      <p:pic>
        <p:nvPicPr>
          <p:cNvPr id="37" name="Picture 36">
            <a:extLst>
              <a:ext uri="{FF2B5EF4-FFF2-40B4-BE49-F238E27FC236}">
                <a16:creationId xmlns:a16="http://schemas.microsoft.com/office/drawing/2014/main" id="{354CA3E6-7DA4-8CA2-AC6C-7C075507F35D}"/>
              </a:ext>
            </a:extLst>
          </p:cNvPr>
          <p:cNvPicPr>
            <a:picLocks noChangeAspect="1"/>
          </p:cNvPicPr>
          <p:nvPr/>
        </p:nvPicPr>
        <p:blipFill>
          <a:blip r:embed="rId4"/>
          <a:stretch>
            <a:fillRect/>
          </a:stretch>
        </p:blipFill>
        <p:spPr>
          <a:xfrm>
            <a:off x="179457" y="1581500"/>
            <a:ext cx="3468999" cy="4595526"/>
          </a:xfrm>
          <a:prstGeom prst="rect">
            <a:avLst/>
          </a:prstGeom>
        </p:spPr>
      </p:pic>
    </p:spTree>
    <p:extLst>
      <p:ext uri="{BB962C8B-B14F-4D97-AF65-F5344CB8AC3E}">
        <p14:creationId xmlns:p14="http://schemas.microsoft.com/office/powerpoint/2010/main" val="80771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13FF9B-127E-F1E2-5F5C-ECD5E818DD0F}"/>
              </a:ext>
            </a:extLst>
          </p:cNvPr>
          <p:cNvSpPr>
            <a:spLocks noGrp="1"/>
          </p:cNvSpPr>
          <p:nvPr>
            <p:ph type="body" idx="1"/>
          </p:nvPr>
        </p:nvSpPr>
        <p:spPr>
          <a:xfrm>
            <a:off x="2118629" y="1141014"/>
            <a:ext cx="3529584" cy="402336"/>
          </a:xfrm>
        </p:spPr>
        <p:txBody>
          <a:bodyPr/>
          <a:lstStyle/>
          <a:p>
            <a:r>
              <a:rPr lang="en-IN" dirty="0">
                <a:solidFill>
                  <a:schemeClr val="tx1">
                    <a:lumMod val="50000"/>
                  </a:schemeClr>
                </a:solidFill>
              </a:rPr>
              <a:t>RANDOM FOREST</a:t>
            </a:r>
          </a:p>
        </p:txBody>
      </p:sp>
      <p:pic>
        <p:nvPicPr>
          <p:cNvPr id="13" name="Content Placeholder 12">
            <a:extLst>
              <a:ext uri="{FF2B5EF4-FFF2-40B4-BE49-F238E27FC236}">
                <a16:creationId xmlns:a16="http://schemas.microsoft.com/office/drawing/2014/main" id="{34E91051-2645-46E4-FB4F-EBBD88F06088}"/>
              </a:ext>
            </a:extLst>
          </p:cNvPr>
          <p:cNvPicPr>
            <a:picLocks noGrp="1" noChangeAspect="1"/>
          </p:cNvPicPr>
          <p:nvPr>
            <p:ph sz="half" idx="2"/>
          </p:nvPr>
        </p:nvPicPr>
        <p:blipFill rotWithShape="1">
          <a:blip r:embed="rId2"/>
          <a:srcRect r="6338"/>
          <a:stretch/>
        </p:blipFill>
        <p:spPr>
          <a:xfrm>
            <a:off x="1350542" y="1646222"/>
            <a:ext cx="4255527" cy="4558194"/>
          </a:xfrm>
        </p:spPr>
      </p:pic>
      <p:sp>
        <p:nvSpPr>
          <p:cNvPr id="4" name="Text Placeholder 3">
            <a:extLst>
              <a:ext uri="{FF2B5EF4-FFF2-40B4-BE49-F238E27FC236}">
                <a16:creationId xmlns:a16="http://schemas.microsoft.com/office/drawing/2014/main" id="{4ACE15E2-CADE-C146-8C24-391FFA790B28}"/>
              </a:ext>
            </a:extLst>
          </p:cNvPr>
          <p:cNvSpPr>
            <a:spLocks noGrp="1"/>
          </p:cNvSpPr>
          <p:nvPr>
            <p:ph type="body" sz="quarter" idx="3"/>
          </p:nvPr>
        </p:nvSpPr>
        <p:spPr>
          <a:xfrm>
            <a:off x="7818120" y="1133623"/>
            <a:ext cx="3529584" cy="402336"/>
          </a:xfrm>
        </p:spPr>
        <p:txBody>
          <a:bodyPr/>
          <a:lstStyle/>
          <a:p>
            <a:r>
              <a:rPr lang="en-IN" dirty="0">
                <a:solidFill>
                  <a:schemeClr val="tx1">
                    <a:lumMod val="50000"/>
                  </a:schemeClr>
                </a:solidFill>
              </a:rPr>
              <a:t>ADABOOST</a:t>
            </a:r>
          </a:p>
        </p:txBody>
      </p:sp>
      <p:pic>
        <p:nvPicPr>
          <p:cNvPr id="17" name="Content Placeholder 16">
            <a:extLst>
              <a:ext uri="{FF2B5EF4-FFF2-40B4-BE49-F238E27FC236}">
                <a16:creationId xmlns:a16="http://schemas.microsoft.com/office/drawing/2014/main" id="{9F504013-3E40-1238-CB57-C2A30B17EF8C}"/>
              </a:ext>
            </a:extLst>
          </p:cNvPr>
          <p:cNvPicPr>
            <a:picLocks noGrp="1" noChangeAspect="1"/>
          </p:cNvPicPr>
          <p:nvPr>
            <p:ph sz="quarter" idx="4"/>
          </p:nvPr>
        </p:nvPicPr>
        <p:blipFill>
          <a:blip r:embed="rId3"/>
          <a:stretch>
            <a:fillRect/>
          </a:stretch>
        </p:blipFill>
        <p:spPr>
          <a:xfrm>
            <a:off x="6517111" y="1677770"/>
            <a:ext cx="4084753" cy="4495097"/>
          </a:xfrm>
        </p:spPr>
      </p:pic>
      <p:sp>
        <p:nvSpPr>
          <p:cNvPr id="6" name="Date Placeholder 5">
            <a:extLst>
              <a:ext uri="{FF2B5EF4-FFF2-40B4-BE49-F238E27FC236}">
                <a16:creationId xmlns:a16="http://schemas.microsoft.com/office/drawing/2014/main" id="{DBCAB6A6-45AD-F2F8-3259-C72111AC2096}"/>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BF53CAFB-6921-AB92-1966-5CB0B82CD1D3}"/>
              </a:ext>
            </a:extLst>
          </p:cNvPr>
          <p:cNvSpPr>
            <a:spLocks noGrp="1"/>
          </p:cNvSpPr>
          <p:nvPr>
            <p:ph type="ftr" sz="quarter" idx="11"/>
          </p:nvPr>
        </p:nvSpPr>
        <p:spPr>
          <a:xfrm>
            <a:off x="3478306" y="6464808"/>
            <a:ext cx="4339814" cy="310896"/>
          </a:xfrm>
        </p:spPr>
        <p:txBody>
          <a:bodyPr/>
          <a:lstStyle/>
          <a:p>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Modules Description and </a:t>
            </a:r>
            <a:r>
              <a:rPr lang="en-US" sz="1400" spc="15"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 (100%)</a:t>
            </a:r>
            <a:endParaRPr lang="en-US" dirty="0"/>
          </a:p>
          <a:p>
            <a:endParaRPr lang="en-US" dirty="0"/>
          </a:p>
        </p:txBody>
      </p:sp>
      <p:sp>
        <p:nvSpPr>
          <p:cNvPr id="8" name="Slide Number Placeholder 7">
            <a:extLst>
              <a:ext uri="{FF2B5EF4-FFF2-40B4-BE49-F238E27FC236}">
                <a16:creationId xmlns:a16="http://schemas.microsoft.com/office/drawing/2014/main" id="{C17241CB-2BD8-56E1-632F-B34D91F06FAA}"/>
              </a:ext>
            </a:extLst>
          </p:cNvPr>
          <p:cNvSpPr>
            <a:spLocks noGrp="1"/>
          </p:cNvSpPr>
          <p:nvPr>
            <p:ph type="sldNum" sz="quarter" idx="12"/>
          </p:nvPr>
        </p:nvSpPr>
        <p:spPr/>
        <p:txBody>
          <a:bodyPr/>
          <a:lstStyle/>
          <a:p>
            <a:fld id="{58FB4751-880F-D840-AAA9-3A15815CC996}" type="slidenum">
              <a:rPr lang="en-US" smtClean="0"/>
              <a:pPr/>
              <a:t>19</a:t>
            </a:fld>
            <a:endParaRPr lang="en-US" dirty="0"/>
          </a:p>
        </p:txBody>
      </p:sp>
      <p:sp>
        <p:nvSpPr>
          <p:cNvPr id="9" name="Title 8">
            <a:extLst>
              <a:ext uri="{FF2B5EF4-FFF2-40B4-BE49-F238E27FC236}">
                <a16:creationId xmlns:a16="http://schemas.microsoft.com/office/drawing/2014/main" id="{4E130D2B-BCCB-1872-B40C-C4E914367267}"/>
              </a:ext>
            </a:extLst>
          </p:cNvPr>
          <p:cNvSpPr>
            <a:spLocks noGrp="1"/>
          </p:cNvSpPr>
          <p:nvPr>
            <p:ph type="title"/>
          </p:nvPr>
        </p:nvSpPr>
        <p:spPr>
          <a:xfrm>
            <a:off x="512064" y="184790"/>
            <a:ext cx="10515600" cy="676656"/>
          </a:xfrm>
        </p:spPr>
        <p:txBody>
          <a:bodyPr/>
          <a:lstStyle/>
          <a:p>
            <a:endParaRPr lang="en-IN"/>
          </a:p>
        </p:txBody>
      </p:sp>
      <p:sp>
        <p:nvSpPr>
          <p:cNvPr id="10" name="Text Placeholder 9">
            <a:extLst>
              <a:ext uri="{FF2B5EF4-FFF2-40B4-BE49-F238E27FC236}">
                <a16:creationId xmlns:a16="http://schemas.microsoft.com/office/drawing/2014/main" id="{BAFCD7D9-FCD8-2BEF-C1F3-1EC38E6052E2}"/>
              </a:ext>
            </a:extLst>
          </p:cNvPr>
          <p:cNvSpPr>
            <a:spLocks noGrp="1"/>
          </p:cNvSpPr>
          <p:nvPr>
            <p:ph type="body" sz="quarter" idx="13"/>
          </p:nvPr>
        </p:nvSpPr>
        <p:spPr>
          <a:xfrm>
            <a:off x="10049256" y="991811"/>
            <a:ext cx="2944368" cy="402336"/>
          </a:xfrm>
        </p:spPr>
        <p:txBody>
          <a:bodyPr/>
          <a:lstStyle/>
          <a:p>
            <a:endParaRPr lang="en-IN" dirty="0"/>
          </a:p>
        </p:txBody>
      </p:sp>
      <p:sp>
        <p:nvSpPr>
          <p:cNvPr id="11" name="Content Placeholder 10">
            <a:extLst>
              <a:ext uri="{FF2B5EF4-FFF2-40B4-BE49-F238E27FC236}">
                <a16:creationId xmlns:a16="http://schemas.microsoft.com/office/drawing/2014/main" id="{FF4A2429-E1D6-7479-6303-565A4E9448B6}"/>
              </a:ext>
            </a:extLst>
          </p:cNvPr>
          <p:cNvSpPr>
            <a:spLocks noGrp="1"/>
          </p:cNvSpPr>
          <p:nvPr>
            <p:ph sz="quarter" idx="14"/>
          </p:nvPr>
        </p:nvSpPr>
        <p:spPr>
          <a:xfrm>
            <a:off x="10049256" y="1618832"/>
            <a:ext cx="2944368" cy="3684588"/>
          </a:xfrm>
        </p:spPr>
        <p:txBody>
          <a:bodyPr/>
          <a:lstStyle/>
          <a:p>
            <a:endParaRPr lang="en-IN" dirty="0"/>
          </a:p>
        </p:txBody>
      </p:sp>
    </p:spTree>
    <p:extLst>
      <p:ext uri="{BB962C8B-B14F-4D97-AF65-F5344CB8AC3E}">
        <p14:creationId xmlns:p14="http://schemas.microsoft.com/office/powerpoint/2010/main" val="319675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70713-211E-65FC-F5D0-67E5F70273DE}"/>
              </a:ext>
            </a:extLst>
          </p:cNvPr>
          <p:cNvSpPr>
            <a:spLocks noGrp="1"/>
          </p:cNvSpPr>
          <p:nvPr>
            <p:ph type="ctrTitle"/>
          </p:nvPr>
        </p:nvSpPr>
        <p:spPr>
          <a:xfrm>
            <a:off x="1524000" y="2042319"/>
            <a:ext cx="9144000" cy="2387600"/>
          </a:xfrm>
        </p:spPr>
        <p:txBody>
          <a:bodyPr/>
          <a:lstStyle/>
          <a:p>
            <a:r>
              <a:rPr lang="en-IN" sz="4400" dirty="0"/>
              <a:t>AgroNexa : A Farm equipment rental portal with ML based equipment recommendation system</a:t>
            </a:r>
          </a:p>
        </p:txBody>
      </p:sp>
      <p:sp>
        <p:nvSpPr>
          <p:cNvPr id="5" name="Subtitle 4">
            <a:extLst>
              <a:ext uri="{FF2B5EF4-FFF2-40B4-BE49-F238E27FC236}">
                <a16:creationId xmlns:a16="http://schemas.microsoft.com/office/drawing/2014/main" id="{294DCAFA-F2E8-2360-46F3-53C42F01416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7932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145C-1FC2-3535-C6CB-22B9D8247BFA}"/>
              </a:ext>
            </a:extLst>
          </p:cNvPr>
          <p:cNvSpPr>
            <a:spLocks noGrp="1"/>
          </p:cNvSpPr>
          <p:nvPr>
            <p:ph type="title"/>
          </p:nvPr>
        </p:nvSpPr>
        <p:spPr>
          <a:xfrm>
            <a:off x="2862072" y="696144"/>
            <a:ext cx="10515600" cy="676656"/>
          </a:xfrm>
        </p:spPr>
        <p:txBody>
          <a:bodyPr/>
          <a:lstStyle/>
          <a:p>
            <a:r>
              <a:rPr lang="en-IN" sz="3600" dirty="0">
                <a:latin typeface="Times New Roman" panose="02020603050405020304" pitchFamily="18" charset="0"/>
                <a:cs typeface="Times New Roman" panose="02020603050405020304" pitchFamily="18" charset="0"/>
              </a:rPr>
              <a:t>Portal Code: 100% implementation:</a:t>
            </a:r>
          </a:p>
        </p:txBody>
      </p:sp>
      <p:pic>
        <p:nvPicPr>
          <p:cNvPr id="8" name="Content Placeholder 7">
            <a:extLst>
              <a:ext uri="{FF2B5EF4-FFF2-40B4-BE49-F238E27FC236}">
                <a16:creationId xmlns:a16="http://schemas.microsoft.com/office/drawing/2014/main" id="{C5703D4A-0F50-44DA-340F-3E1C2C1F1E24}"/>
              </a:ext>
            </a:extLst>
          </p:cNvPr>
          <p:cNvPicPr>
            <a:picLocks noGrp="1" noChangeAspect="1"/>
          </p:cNvPicPr>
          <p:nvPr>
            <p:ph idx="1"/>
          </p:nvPr>
        </p:nvPicPr>
        <p:blipFill>
          <a:blip r:embed="rId2"/>
          <a:stretch>
            <a:fillRect/>
          </a:stretch>
        </p:blipFill>
        <p:spPr>
          <a:xfrm>
            <a:off x="213025" y="1608525"/>
            <a:ext cx="2826108" cy="3876675"/>
          </a:xfrm>
        </p:spPr>
      </p:pic>
      <p:sp>
        <p:nvSpPr>
          <p:cNvPr id="4" name="Date Placeholder 3">
            <a:extLst>
              <a:ext uri="{FF2B5EF4-FFF2-40B4-BE49-F238E27FC236}">
                <a16:creationId xmlns:a16="http://schemas.microsoft.com/office/drawing/2014/main" id="{AEC6C9EA-BE39-B133-E021-EF6CE9F7094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C2C4D8C-2185-7C72-31D3-D004AF764DA0}"/>
              </a:ext>
            </a:extLst>
          </p:cNvPr>
          <p:cNvSpPr>
            <a:spLocks noGrp="1"/>
          </p:cNvSpPr>
          <p:nvPr>
            <p:ph type="ftr" sz="quarter" idx="11"/>
          </p:nvPr>
        </p:nvSpPr>
        <p:spPr/>
        <p:txBody>
          <a:bodyPr/>
          <a:lstStyle/>
          <a:p>
            <a:r>
              <a:rPr lang="en-US" sz="1400" kern="1200" dirty="0">
                <a:solidFill>
                  <a:schemeClr val="tx1"/>
                </a:solidFill>
                <a:latin typeface="Copperplate Gothic Light" panose="020E0507020206020404" pitchFamily="34" charset="0"/>
                <a:ea typeface="+mn-ea"/>
                <a:cs typeface="+mn-cs"/>
              </a:rPr>
              <a:t> Implementation</a:t>
            </a:r>
            <a:endParaRPr lang="en-US" dirty="0"/>
          </a:p>
        </p:txBody>
      </p:sp>
      <p:sp>
        <p:nvSpPr>
          <p:cNvPr id="6" name="Slide Number Placeholder 5">
            <a:extLst>
              <a:ext uri="{FF2B5EF4-FFF2-40B4-BE49-F238E27FC236}">
                <a16:creationId xmlns:a16="http://schemas.microsoft.com/office/drawing/2014/main" id="{E21CE7E4-100B-21D4-2D55-6EB6EBA14CBE}"/>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10" name="Picture 9">
            <a:extLst>
              <a:ext uri="{FF2B5EF4-FFF2-40B4-BE49-F238E27FC236}">
                <a16:creationId xmlns:a16="http://schemas.microsoft.com/office/drawing/2014/main" id="{AEACD734-771D-0517-7AFA-935A47EB98E4}"/>
              </a:ext>
            </a:extLst>
          </p:cNvPr>
          <p:cNvPicPr>
            <a:picLocks noChangeAspect="1"/>
          </p:cNvPicPr>
          <p:nvPr/>
        </p:nvPicPr>
        <p:blipFill>
          <a:blip r:embed="rId3"/>
          <a:stretch>
            <a:fillRect/>
          </a:stretch>
        </p:blipFill>
        <p:spPr>
          <a:xfrm>
            <a:off x="3125904" y="1608525"/>
            <a:ext cx="2886707" cy="3876675"/>
          </a:xfrm>
          <a:prstGeom prst="rect">
            <a:avLst/>
          </a:prstGeom>
        </p:spPr>
      </p:pic>
      <p:pic>
        <p:nvPicPr>
          <p:cNvPr id="12" name="Picture 11">
            <a:extLst>
              <a:ext uri="{FF2B5EF4-FFF2-40B4-BE49-F238E27FC236}">
                <a16:creationId xmlns:a16="http://schemas.microsoft.com/office/drawing/2014/main" id="{435441BD-6098-A724-2553-0586EEBC9F0A}"/>
              </a:ext>
            </a:extLst>
          </p:cNvPr>
          <p:cNvPicPr>
            <a:picLocks noChangeAspect="1"/>
          </p:cNvPicPr>
          <p:nvPr/>
        </p:nvPicPr>
        <p:blipFill>
          <a:blip r:embed="rId4"/>
          <a:stretch>
            <a:fillRect/>
          </a:stretch>
        </p:blipFill>
        <p:spPr>
          <a:xfrm>
            <a:off x="6096000" y="1608525"/>
            <a:ext cx="3079630" cy="3876675"/>
          </a:xfrm>
          <a:prstGeom prst="rect">
            <a:avLst/>
          </a:prstGeom>
        </p:spPr>
      </p:pic>
      <p:pic>
        <p:nvPicPr>
          <p:cNvPr id="14" name="Picture 13">
            <a:extLst>
              <a:ext uri="{FF2B5EF4-FFF2-40B4-BE49-F238E27FC236}">
                <a16:creationId xmlns:a16="http://schemas.microsoft.com/office/drawing/2014/main" id="{1D485D36-C656-20C6-D68F-E21C3EE27DB6}"/>
              </a:ext>
            </a:extLst>
          </p:cNvPr>
          <p:cNvPicPr>
            <a:picLocks noChangeAspect="1"/>
          </p:cNvPicPr>
          <p:nvPr/>
        </p:nvPicPr>
        <p:blipFill>
          <a:blip r:embed="rId5"/>
          <a:stretch>
            <a:fillRect/>
          </a:stretch>
        </p:blipFill>
        <p:spPr>
          <a:xfrm>
            <a:off x="9259019" y="1608525"/>
            <a:ext cx="2678354" cy="3876675"/>
          </a:xfrm>
          <a:prstGeom prst="rect">
            <a:avLst/>
          </a:prstGeom>
        </p:spPr>
      </p:pic>
    </p:spTree>
    <p:extLst>
      <p:ext uri="{BB962C8B-B14F-4D97-AF65-F5344CB8AC3E}">
        <p14:creationId xmlns:p14="http://schemas.microsoft.com/office/powerpoint/2010/main" val="403623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C4CD-512E-962A-D2AD-ED36FC3FEF09}"/>
              </a:ext>
            </a:extLst>
          </p:cNvPr>
          <p:cNvSpPr>
            <a:spLocks noGrp="1"/>
          </p:cNvSpPr>
          <p:nvPr>
            <p:ph type="ctrTitle"/>
          </p:nvPr>
        </p:nvSpPr>
        <p:spPr>
          <a:xfrm>
            <a:off x="1843178" y="1933246"/>
            <a:ext cx="9144000" cy="2387600"/>
          </a:xfrm>
        </p:spPr>
        <p:txBody>
          <a:bodyPr/>
          <a:lstStyle/>
          <a:p>
            <a:r>
              <a:rPr lang="en-US" sz="4800" kern="1200" dirty="0">
                <a:solidFill>
                  <a:schemeClr val="tx1"/>
                </a:solidFill>
                <a:latin typeface="Times New Roman" panose="02020603050405020304" pitchFamily="18" charset="0"/>
                <a:ea typeface="+mn-ea"/>
                <a:cs typeface="Times New Roman" panose="02020603050405020304" pitchFamily="18" charset="0"/>
              </a:rPr>
              <a:t> Results and Discussion</a:t>
            </a:r>
            <a:br>
              <a:rPr lang="en-US" sz="6000" kern="1200" dirty="0">
                <a:solidFill>
                  <a:schemeClr val="tx1"/>
                </a:solidFill>
                <a:latin typeface="Copperplate Gothic Light" panose="020E0507020206020404" pitchFamily="34" charset="0"/>
                <a:ea typeface="+mn-ea"/>
                <a:cs typeface="+mn-cs"/>
              </a:rPr>
            </a:br>
            <a:endParaRPr lang="en-IN" dirty="0"/>
          </a:p>
        </p:txBody>
      </p:sp>
    </p:spTree>
    <p:extLst>
      <p:ext uri="{BB962C8B-B14F-4D97-AF65-F5344CB8AC3E}">
        <p14:creationId xmlns:p14="http://schemas.microsoft.com/office/powerpoint/2010/main" val="293714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1563AD-7605-1363-CB42-C89952233095}"/>
              </a:ext>
            </a:extLst>
          </p:cNvPr>
          <p:cNvSpPr>
            <a:spLocks noGrp="1"/>
          </p:cNvSpPr>
          <p:nvPr>
            <p:ph type="body" sz="half" idx="2"/>
          </p:nvPr>
        </p:nvSpPr>
        <p:spPr>
          <a:xfrm>
            <a:off x="541311" y="197224"/>
            <a:ext cx="5868454" cy="5982054"/>
          </a:xfrm>
        </p:spPr>
        <p:txBody>
          <a:bodyPr>
            <a:normAutofit/>
          </a:bodyPr>
          <a:lstStyle/>
          <a:p>
            <a:r>
              <a:rPr lang="en-US" sz="2800" dirty="0">
                <a:latin typeface="Times New Roman" panose="02020603050405020304" pitchFamily="18" charset="0"/>
                <a:cs typeface="Times New Roman" panose="02020603050405020304" pitchFamily="18" charset="0"/>
              </a:rPr>
              <a:t>Accuracy Measures:-</a:t>
            </a:r>
          </a:p>
          <a:p>
            <a:endParaRPr lang="en-US" sz="2800" dirty="0"/>
          </a:p>
          <a:p>
            <a:r>
              <a:rPr lang="en-US" sz="2800" dirty="0"/>
              <a:t>NAÏVE BAYES  </a:t>
            </a:r>
            <a:r>
              <a:rPr lang="en-US" sz="2800" dirty="0">
                <a:latin typeface="Times New Roman" panose="02020603050405020304" pitchFamily="18" charset="0"/>
                <a:cs typeface="Times New Roman" panose="02020603050405020304" pitchFamily="18" charset="0"/>
              </a:rPr>
              <a:t>Accuracy : 98.86%</a:t>
            </a:r>
          </a:p>
          <a:p>
            <a:endParaRPr lang="en-US" sz="2800" dirty="0"/>
          </a:p>
          <a:p>
            <a:r>
              <a:rPr lang="en-US" sz="2800" dirty="0"/>
              <a:t>SVM  </a:t>
            </a:r>
            <a:r>
              <a:rPr lang="en-US" sz="2800" dirty="0">
                <a:latin typeface="Times New Roman" panose="02020603050405020304" pitchFamily="18" charset="0"/>
                <a:cs typeface="Times New Roman" panose="02020603050405020304" pitchFamily="18" charset="0"/>
              </a:rPr>
              <a:t>Accuracy : 97.73%</a:t>
            </a:r>
          </a:p>
          <a:p>
            <a:endParaRPr lang="en-US" sz="2800" dirty="0"/>
          </a:p>
          <a:p>
            <a:r>
              <a:rPr lang="en-US" sz="2000" dirty="0"/>
              <a:t>K-NEAREST NEIGHBOUR </a:t>
            </a:r>
            <a:r>
              <a:rPr lang="en-US" sz="2800" dirty="0">
                <a:latin typeface="Times New Roman" panose="02020603050405020304" pitchFamily="18" charset="0"/>
                <a:cs typeface="Times New Roman" panose="02020603050405020304" pitchFamily="18" charset="0"/>
              </a:rPr>
              <a:t>Accuracy : </a:t>
            </a:r>
            <a:r>
              <a:rPr lang="en-US" sz="2800" dirty="0"/>
              <a:t>88.18%</a:t>
            </a:r>
          </a:p>
          <a:p>
            <a:endParaRPr lang="en-US" sz="2800" dirty="0"/>
          </a:p>
          <a:p>
            <a:r>
              <a:rPr lang="en-US" sz="2000" dirty="0"/>
              <a:t>RANDOM FOREST </a:t>
            </a:r>
            <a:r>
              <a:rPr lang="en-US" sz="2800" dirty="0">
                <a:latin typeface="Times New Roman" panose="02020603050405020304" pitchFamily="18" charset="0"/>
                <a:cs typeface="Times New Roman" panose="02020603050405020304" pitchFamily="18" charset="0"/>
              </a:rPr>
              <a:t>Accuracy : 99.32%</a:t>
            </a:r>
            <a:endParaRPr lang="en-US" sz="2800" dirty="0"/>
          </a:p>
          <a:p>
            <a:endParaRPr lang="en-US" sz="2800" dirty="0"/>
          </a:p>
          <a:p>
            <a:r>
              <a:rPr lang="en-US" sz="2800" dirty="0"/>
              <a:t>AdaBoost </a:t>
            </a:r>
            <a:r>
              <a:rPr lang="en-US" sz="2800" dirty="0">
                <a:latin typeface="Times New Roman" panose="02020603050405020304" pitchFamily="18" charset="0"/>
                <a:cs typeface="Times New Roman" panose="02020603050405020304" pitchFamily="18" charset="0"/>
              </a:rPr>
              <a:t>Accuracy : 9.55%</a:t>
            </a:r>
            <a:endParaRPr lang="en-IN"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829B20A-E6A5-3FA6-CE58-E966B2EEBDFB}"/>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717E4322-9DF7-F678-CDE4-E8621506AD18}"/>
              </a:ext>
            </a:extLst>
          </p:cNvPr>
          <p:cNvSpPr>
            <a:spLocks noGrp="1"/>
          </p:cNvSpPr>
          <p:nvPr>
            <p:ph type="ftr" sz="quarter" idx="11"/>
          </p:nvPr>
        </p:nvSpPr>
        <p:spPr/>
        <p:txBody>
          <a:bodyPr/>
          <a:lstStyle/>
          <a:p>
            <a:r>
              <a:rPr lang="en-US" sz="1400" kern="1200" dirty="0">
                <a:solidFill>
                  <a:schemeClr val="tx1"/>
                </a:solidFill>
                <a:latin typeface="Times New Roman" panose="02020603050405020304" pitchFamily="18" charset="0"/>
                <a:ea typeface="+mn-ea"/>
                <a:cs typeface="Times New Roman" panose="02020603050405020304" pitchFamily="18" charset="0"/>
              </a:rPr>
              <a:t> Results and Discussion</a:t>
            </a:r>
            <a:endParaRPr lang="en-US" dirty="0"/>
          </a:p>
        </p:txBody>
      </p:sp>
      <p:sp>
        <p:nvSpPr>
          <p:cNvPr id="7" name="Slide Number Placeholder 6">
            <a:extLst>
              <a:ext uri="{FF2B5EF4-FFF2-40B4-BE49-F238E27FC236}">
                <a16:creationId xmlns:a16="http://schemas.microsoft.com/office/drawing/2014/main" id="{F47B3C61-CE8C-8EBE-0DAF-D3EFDD04C76C}"/>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8" name="Picture 7">
            <a:extLst>
              <a:ext uri="{FF2B5EF4-FFF2-40B4-BE49-F238E27FC236}">
                <a16:creationId xmlns:a16="http://schemas.microsoft.com/office/drawing/2014/main" id="{6BD4287E-2CA2-C1C3-1573-EF7082C066DE}"/>
              </a:ext>
            </a:extLst>
          </p:cNvPr>
          <p:cNvPicPr>
            <a:picLocks noChangeAspect="1"/>
          </p:cNvPicPr>
          <p:nvPr/>
        </p:nvPicPr>
        <p:blipFill>
          <a:blip r:embed="rId2"/>
          <a:stretch>
            <a:fillRect/>
          </a:stretch>
        </p:blipFill>
        <p:spPr>
          <a:xfrm>
            <a:off x="7127572" y="112395"/>
            <a:ext cx="4885757" cy="1033537"/>
          </a:xfrm>
          <a:prstGeom prst="rect">
            <a:avLst/>
          </a:prstGeom>
        </p:spPr>
      </p:pic>
      <p:pic>
        <p:nvPicPr>
          <p:cNvPr id="10" name="Picture 9">
            <a:extLst>
              <a:ext uri="{FF2B5EF4-FFF2-40B4-BE49-F238E27FC236}">
                <a16:creationId xmlns:a16="http://schemas.microsoft.com/office/drawing/2014/main" id="{D7189368-80CC-5926-A373-55F4E33037D6}"/>
              </a:ext>
            </a:extLst>
          </p:cNvPr>
          <p:cNvPicPr>
            <a:picLocks noChangeAspect="1"/>
          </p:cNvPicPr>
          <p:nvPr/>
        </p:nvPicPr>
        <p:blipFill>
          <a:blip r:embed="rId3"/>
          <a:stretch>
            <a:fillRect/>
          </a:stretch>
        </p:blipFill>
        <p:spPr>
          <a:xfrm>
            <a:off x="7127572" y="1189064"/>
            <a:ext cx="4885757" cy="1381350"/>
          </a:xfrm>
          <a:prstGeom prst="rect">
            <a:avLst/>
          </a:prstGeom>
        </p:spPr>
      </p:pic>
      <p:pic>
        <p:nvPicPr>
          <p:cNvPr id="14" name="Picture 13">
            <a:extLst>
              <a:ext uri="{FF2B5EF4-FFF2-40B4-BE49-F238E27FC236}">
                <a16:creationId xmlns:a16="http://schemas.microsoft.com/office/drawing/2014/main" id="{BAD15853-BC8D-A436-1308-9A43230D3B73}"/>
              </a:ext>
            </a:extLst>
          </p:cNvPr>
          <p:cNvPicPr>
            <a:picLocks noChangeAspect="1"/>
          </p:cNvPicPr>
          <p:nvPr/>
        </p:nvPicPr>
        <p:blipFill>
          <a:blip r:embed="rId4"/>
          <a:stretch>
            <a:fillRect/>
          </a:stretch>
        </p:blipFill>
        <p:spPr>
          <a:xfrm>
            <a:off x="7127572" y="2656555"/>
            <a:ext cx="4885757" cy="1199453"/>
          </a:xfrm>
          <a:prstGeom prst="rect">
            <a:avLst/>
          </a:prstGeom>
        </p:spPr>
      </p:pic>
      <p:pic>
        <p:nvPicPr>
          <p:cNvPr id="18" name="Picture 17">
            <a:extLst>
              <a:ext uri="{FF2B5EF4-FFF2-40B4-BE49-F238E27FC236}">
                <a16:creationId xmlns:a16="http://schemas.microsoft.com/office/drawing/2014/main" id="{AC566911-C0B5-4802-1CF6-BF81F899F1B6}"/>
              </a:ext>
            </a:extLst>
          </p:cNvPr>
          <p:cNvPicPr>
            <a:picLocks noChangeAspect="1"/>
          </p:cNvPicPr>
          <p:nvPr/>
        </p:nvPicPr>
        <p:blipFill>
          <a:blip r:embed="rId5"/>
          <a:stretch>
            <a:fillRect/>
          </a:stretch>
        </p:blipFill>
        <p:spPr>
          <a:xfrm>
            <a:off x="7127572" y="3942150"/>
            <a:ext cx="4885757" cy="1148954"/>
          </a:xfrm>
          <a:prstGeom prst="rect">
            <a:avLst/>
          </a:prstGeom>
        </p:spPr>
      </p:pic>
      <p:pic>
        <p:nvPicPr>
          <p:cNvPr id="21" name="Picture 20">
            <a:extLst>
              <a:ext uri="{FF2B5EF4-FFF2-40B4-BE49-F238E27FC236}">
                <a16:creationId xmlns:a16="http://schemas.microsoft.com/office/drawing/2014/main" id="{0D1F6AFE-0DF7-B147-A9BD-1433BDDB7A4B}"/>
              </a:ext>
            </a:extLst>
          </p:cNvPr>
          <p:cNvPicPr>
            <a:picLocks noChangeAspect="1"/>
          </p:cNvPicPr>
          <p:nvPr/>
        </p:nvPicPr>
        <p:blipFill>
          <a:blip r:embed="rId6"/>
          <a:stretch>
            <a:fillRect/>
          </a:stretch>
        </p:blipFill>
        <p:spPr>
          <a:xfrm>
            <a:off x="7127572" y="5195354"/>
            <a:ext cx="4885757" cy="1058798"/>
          </a:xfrm>
          <a:prstGeom prst="rect">
            <a:avLst/>
          </a:prstGeom>
        </p:spPr>
      </p:pic>
    </p:spTree>
    <p:extLst>
      <p:ext uri="{BB962C8B-B14F-4D97-AF65-F5344CB8AC3E}">
        <p14:creationId xmlns:p14="http://schemas.microsoft.com/office/powerpoint/2010/main" val="388353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A347FA7-6B28-3F8A-0852-66AF194C425D}"/>
              </a:ext>
            </a:extLst>
          </p:cNvPr>
          <p:cNvPicPr>
            <a:picLocks noGrp="1" noChangeAspect="1"/>
          </p:cNvPicPr>
          <p:nvPr>
            <p:ph sz="half" idx="1"/>
          </p:nvPr>
        </p:nvPicPr>
        <p:blipFill>
          <a:blip r:embed="rId2"/>
          <a:stretch>
            <a:fillRect/>
          </a:stretch>
        </p:blipFill>
        <p:spPr>
          <a:xfrm>
            <a:off x="576071" y="1668589"/>
            <a:ext cx="4928258" cy="4351338"/>
          </a:xfrm>
        </p:spPr>
      </p:pic>
      <p:pic>
        <p:nvPicPr>
          <p:cNvPr id="14" name="Content Placeholder 13">
            <a:extLst>
              <a:ext uri="{FF2B5EF4-FFF2-40B4-BE49-F238E27FC236}">
                <a16:creationId xmlns:a16="http://schemas.microsoft.com/office/drawing/2014/main" id="{C1203CBB-1FB0-945A-D9E3-79267B7D0FCF}"/>
              </a:ext>
            </a:extLst>
          </p:cNvPr>
          <p:cNvPicPr>
            <a:picLocks noGrp="1" noChangeAspect="1"/>
          </p:cNvPicPr>
          <p:nvPr>
            <p:ph sz="half" idx="2"/>
          </p:nvPr>
        </p:nvPicPr>
        <p:blipFill>
          <a:blip r:embed="rId3"/>
          <a:stretch>
            <a:fillRect/>
          </a:stretch>
        </p:blipFill>
        <p:spPr>
          <a:xfrm>
            <a:off x="6304228" y="1568824"/>
            <a:ext cx="4928258" cy="4451103"/>
          </a:xfrm>
        </p:spPr>
      </p:pic>
      <p:sp>
        <p:nvSpPr>
          <p:cNvPr id="5" name="Date Placeholder 4">
            <a:extLst>
              <a:ext uri="{FF2B5EF4-FFF2-40B4-BE49-F238E27FC236}">
                <a16:creationId xmlns:a16="http://schemas.microsoft.com/office/drawing/2014/main" id="{F829B20A-E6A5-3FA6-CE58-E966B2EEBDFB}"/>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717E4322-9DF7-F678-CDE4-E8621506AD18}"/>
              </a:ext>
            </a:extLst>
          </p:cNvPr>
          <p:cNvSpPr>
            <a:spLocks noGrp="1"/>
          </p:cNvSpPr>
          <p:nvPr>
            <p:ph type="ftr" sz="quarter" idx="11"/>
          </p:nvPr>
        </p:nvSpPr>
        <p:spPr/>
        <p:txBody>
          <a:bodyPr/>
          <a:lstStyle/>
          <a:p>
            <a:r>
              <a:rPr lang="en-US" sz="1400" kern="1200" dirty="0">
                <a:solidFill>
                  <a:schemeClr val="tx1"/>
                </a:solidFill>
                <a:latin typeface="Times New Roman" panose="02020603050405020304" pitchFamily="18" charset="0"/>
                <a:ea typeface="+mn-ea"/>
                <a:cs typeface="Times New Roman" panose="02020603050405020304" pitchFamily="18" charset="0"/>
              </a:rPr>
              <a:t> Results and Discussion</a:t>
            </a:r>
            <a:endParaRPr lang="en-US" dirty="0"/>
          </a:p>
        </p:txBody>
      </p:sp>
      <p:sp>
        <p:nvSpPr>
          <p:cNvPr id="7" name="Slide Number Placeholder 6">
            <a:extLst>
              <a:ext uri="{FF2B5EF4-FFF2-40B4-BE49-F238E27FC236}">
                <a16:creationId xmlns:a16="http://schemas.microsoft.com/office/drawing/2014/main" id="{F47B3C61-CE8C-8EBE-0DAF-D3EFDD04C76C}"/>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2" name="Title 1">
            <a:extLst>
              <a:ext uri="{FF2B5EF4-FFF2-40B4-BE49-F238E27FC236}">
                <a16:creationId xmlns:a16="http://schemas.microsoft.com/office/drawing/2014/main" id="{A5082BB5-5474-7EC2-4092-CB267B0835E0}"/>
              </a:ext>
            </a:extLst>
          </p:cNvPr>
          <p:cNvSpPr>
            <a:spLocks noGrp="1"/>
          </p:cNvSpPr>
          <p:nvPr>
            <p:ph type="title"/>
          </p:nvPr>
        </p:nvSpPr>
        <p:spPr/>
        <p:txBody>
          <a:bodyPr/>
          <a:lstStyle/>
          <a:p>
            <a:r>
              <a:rPr lang="en-US" dirty="0"/>
              <a:t>DATASET ANALYSIS USING VARIOUS METRICS</a:t>
            </a:r>
            <a:endParaRPr lang="en-IN" dirty="0"/>
          </a:p>
        </p:txBody>
      </p:sp>
    </p:spTree>
    <p:extLst>
      <p:ext uri="{BB962C8B-B14F-4D97-AF65-F5344CB8AC3E}">
        <p14:creationId xmlns:p14="http://schemas.microsoft.com/office/powerpoint/2010/main" val="154394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0B4DAA4-F47F-DB2B-3B75-67711AE552D6}"/>
              </a:ext>
            </a:extLst>
          </p:cNvPr>
          <p:cNvPicPr>
            <a:picLocks noGrp="1" noChangeAspect="1"/>
          </p:cNvPicPr>
          <p:nvPr>
            <p:ph sz="half" idx="1"/>
          </p:nvPr>
        </p:nvPicPr>
        <p:blipFill rotWithShape="1">
          <a:blip r:embed="rId2"/>
          <a:srcRect l="8225" r="5525" b="4199"/>
          <a:stretch/>
        </p:blipFill>
        <p:spPr>
          <a:xfrm>
            <a:off x="252985" y="1492362"/>
            <a:ext cx="4895086" cy="4505026"/>
          </a:xfrm>
        </p:spPr>
      </p:pic>
      <p:pic>
        <p:nvPicPr>
          <p:cNvPr id="11" name="Content Placeholder 10">
            <a:extLst>
              <a:ext uri="{FF2B5EF4-FFF2-40B4-BE49-F238E27FC236}">
                <a16:creationId xmlns:a16="http://schemas.microsoft.com/office/drawing/2014/main" id="{BBA22BDC-8C92-2C90-2B94-7B183AEF90B7}"/>
              </a:ext>
            </a:extLst>
          </p:cNvPr>
          <p:cNvPicPr>
            <a:picLocks noGrp="1" noChangeAspect="1"/>
          </p:cNvPicPr>
          <p:nvPr>
            <p:ph sz="half" idx="2"/>
          </p:nvPr>
        </p:nvPicPr>
        <p:blipFill>
          <a:blip r:embed="rId3"/>
          <a:stretch>
            <a:fillRect/>
          </a:stretch>
        </p:blipFill>
        <p:spPr>
          <a:xfrm>
            <a:off x="6096000" y="1492362"/>
            <a:ext cx="5334000" cy="4598894"/>
          </a:xfrm>
        </p:spPr>
      </p:pic>
      <p:sp>
        <p:nvSpPr>
          <p:cNvPr id="4" name="Date Placeholder 3">
            <a:extLst>
              <a:ext uri="{FF2B5EF4-FFF2-40B4-BE49-F238E27FC236}">
                <a16:creationId xmlns:a16="http://schemas.microsoft.com/office/drawing/2014/main" id="{193282DF-1A81-9231-BCC1-5B537C9BB8D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A82F192D-ACC4-EA8C-6B11-588AD8BFD279}"/>
              </a:ext>
            </a:extLst>
          </p:cNvPr>
          <p:cNvSpPr>
            <a:spLocks noGrp="1"/>
          </p:cNvSpPr>
          <p:nvPr>
            <p:ph type="ftr" sz="quarter" idx="11"/>
          </p:nvPr>
        </p:nvSpPr>
        <p:spPr/>
        <p:txBody>
          <a:bodyPr/>
          <a:lstStyle/>
          <a:p>
            <a:r>
              <a:rPr lang="en-US" dirty="0"/>
              <a:t>Output and Screenshots</a:t>
            </a:r>
          </a:p>
        </p:txBody>
      </p:sp>
      <p:sp>
        <p:nvSpPr>
          <p:cNvPr id="6" name="Slide Number Placeholder 5">
            <a:extLst>
              <a:ext uri="{FF2B5EF4-FFF2-40B4-BE49-F238E27FC236}">
                <a16:creationId xmlns:a16="http://schemas.microsoft.com/office/drawing/2014/main" id="{C42DF7C1-82DE-1E88-CE07-E661282FB6D3}"/>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7" name="Title 6">
            <a:extLst>
              <a:ext uri="{FF2B5EF4-FFF2-40B4-BE49-F238E27FC236}">
                <a16:creationId xmlns:a16="http://schemas.microsoft.com/office/drawing/2014/main" id="{797B9B25-76C1-586C-BF28-07036A76D961}"/>
              </a:ext>
            </a:extLst>
          </p:cNvPr>
          <p:cNvSpPr>
            <a:spLocks noGrp="1"/>
          </p:cNvSpPr>
          <p:nvPr>
            <p:ph type="title"/>
          </p:nvPr>
        </p:nvSpPr>
        <p:spPr>
          <a:xfrm>
            <a:off x="1284282" y="442154"/>
            <a:ext cx="9144000" cy="676656"/>
          </a:xfrm>
        </p:spPr>
        <p:txBody>
          <a:bodyPr/>
          <a:lstStyle/>
          <a:p>
            <a:pPr algn="ctr"/>
            <a:r>
              <a:rPr lang="en-US" dirty="0"/>
              <a:t>Output and Screenshots</a:t>
            </a:r>
            <a:endParaRPr lang="en-IN" dirty="0"/>
          </a:p>
        </p:txBody>
      </p:sp>
    </p:spTree>
    <p:extLst>
      <p:ext uri="{BB962C8B-B14F-4D97-AF65-F5344CB8AC3E}">
        <p14:creationId xmlns:p14="http://schemas.microsoft.com/office/powerpoint/2010/main" val="217362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1CCD0DC-BBDD-9837-07F0-6237D06223A2}"/>
              </a:ext>
            </a:extLst>
          </p:cNvPr>
          <p:cNvPicPr>
            <a:picLocks noGrp="1" noChangeAspect="1"/>
          </p:cNvPicPr>
          <p:nvPr>
            <p:ph sz="half" idx="1"/>
          </p:nvPr>
        </p:nvPicPr>
        <p:blipFill>
          <a:blip r:embed="rId2"/>
          <a:stretch>
            <a:fillRect/>
          </a:stretch>
        </p:blipFill>
        <p:spPr>
          <a:xfrm>
            <a:off x="365760" y="1538854"/>
            <a:ext cx="5344758" cy="4019264"/>
          </a:xfrm>
        </p:spPr>
      </p:pic>
      <p:pic>
        <p:nvPicPr>
          <p:cNvPr id="11" name="Content Placeholder 10">
            <a:extLst>
              <a:ext uri="{FF2B5EF4-FFF2-40B4-BE49-F238E27FC236}">
                <a16:creationId xmlns:a16="http://schemas.microsoft.com/office/drawing/2014/main" id="{A8DE103C-1CE4-CE3C-4501-30374FB61DE6}"/>
              </a:ext>
            </a:extLst>
          </p:cNvPr>
          <p:cNvPicPr>
            <a:picLocks noGrp="1" noChangeAspect="1"/>
          </p:cNvPicPr>
          <p:nvPr>
            <p:ph sz="half" idx="2"/>
          </p:nvPr>
        </p:nvPicPr>
        <p:blipFill>
          <a:blip r:embed="rId3"/>
          <a:stretch>
            <a:fillRect/>
          </a:stretch>
        </p:blipFill>
        <p:spPr>
          <a:xfrm>
            <a:off x="6213002" y="1610616"/>
            <a:ext cx="4884843" cy="3947502"/>
          </a:xfrm>
        </p:spPr>
      </p:pic>
      <p:sp>
        <p:nvSpPr>
          <p:cNvPr id="4" name="Date Placeholder 3">
            <a:extLst>
              <a:ext uri="{FF2B5EF4-FFF2-40B4-BE49-F238E27FC236}">
                <a16:creationId xmlns:a16="http://schemas.microsoft.com/office/drawing/2014/main" id="{C399ED97-7EB3-267E-464B-07A2C6F820D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827FD10-54C2-A669-527E-4E4731B3405B}"/>
              </a:ext>
            </a:extLst>
          </p:cNvPr>
          <p:cNvSpPr>
            <a:spLocks noGrp="1"/>
          </p:cNvSpPr>
          <p:nvPr>
            <p:ph type="ftr" sz="quarter" idx="11"/>
          </p:nvPr>
        </p:nvSpPr>
        <p:spPr/>
        <p:txBody>
          <a:bodyPr/>
          <a:lstStyle/>
          <a:p>
            <a:r>
              <a:rPr lang="en-US" dirty="0"/>
              <a:t>Output and Screenshots</a:t>
            </a:r>
          </a:p>
        </p:txBody>
      </p:sp>
      <p:sp>
        <p:nvSpPr>
          <p:cNvPr id="6" name="Slide Number Placeholder 5">
            <a:extLst>
              <a:ext uri="{FF2B5EF4-FFF2-40B4-BE49-F238E27FC236}">
                <a16:creationId xmlns:a16="http://schemas.microsoft.com/office/drawing/2014/main" id="{68551BCE-76E5-3561-232F-C735E8D721A1}"/>
              </a:ext>
            </a:extLst>
          </p:cNvPr>
          <p:cNvSpPr>
            <a:spLocks noGrp="1"/>
          </p:cNvSpPr>
          <p:nvPr>
            <p:ph type="sldNum" sz="quarter" idx="12"/>
          </p:nvPr>
        </p:nvSpPr>
        <p:spPr/>
        <p:txBody>
          <a:bodyPr/>
          <a:lstStyle/>
          <a:p>
            <a:fld id="{58FB4751-880F-D840-AAA9-3A15815CC996}" type="slidenum">
              <a:rPr lang="en-US" smtClean="0"/>
              <a:t>25</a:t>
            </a:fld>
            <a:endParaRPr lang="en-US" dirty="0"/>
          </a:p>
        </p:txBody>
      </p:sp>
      <p:sp>
        <p:nvSpPr>
          <p:cNvPr id="7" name="Title 6">
            <a:extLst>
              <a:ext uri="{FF2B5EF4-FFF2-40B4-BE49-F238E27FC236}">
                <a16:creationId xmlns:a16="http://schemas.microsoft.com/office/drawing/2014/main" id="{A277AB25-6E84-E231-6CB8-185131C95ADC}"/>
              </a:ext>
            </a:extLst>
          </p:cNvPr>
          <p:cNvSpPr>
            <a:spLocks noGrp="1"/>
          </p:cNvSpPr>
          <p:nvPr>
            <p:ph type="title"/>
          </p:nvPr>
        </p:nvSpPr>
        <p:spPr>
          <a:xfrm>
            <a:off x="576070" y="704088"/>
            <a:ext cx="9195459" cy="676656"/>
          </a:xfrm>
        </p:spPr>
        <p:txBody>
          <a:bodyPr/>
          <a:lstStyle/>
          <a:p>
            <a:endParaRPr lang="en-IN" dirty="0"/>
          </a:p>
        </p:txBody>
      </p:sp>
    </p:spTree>
    <p:extLst>
      <p:ext uri="{BB962C8B-B14F-4D97-AF65-F5344CB8AC3E}">
        <p14:creationId xmlns:p14="http://schemas.microsoft.com/office/powerpoint/2010/main" val="3238095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9B92-A5E0-89BC-FB12-8F92A434FDD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1FFFC60-9342-3912-F08A-AB86698F71BA}"/>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99ABBC2A-3653-43DF-3D5D-1F301632350F}"/>
              </a:ext>
            </a:extLst>
          </p:cNvPr>
          <p:cNvPicPr>
            <a:picLocks noChangeAspect="1"/>
          </p:cNvPicPr>
          <p:nvPr/>
        </p:nvPicPr>
        <p:blipFill>
          <a:blip r:embed="rId2"/>
          <a:stretch>
            <a:fillRect/>
          </a:stretch>
        </p:blipFill>
        <p:spPr>
          <a:xfrm>
            <a:off x="2907102" y="629728"/>
            <a:ext cx="6458955" cy="5529067"/>
          </a:xfrm>
          <a:prstGeom prst="rect">
            <a:avLst/>
          </a:prstGeom>
        </p:spPr>
      </p:pic>
    </p:spTree>
    <p:extLst>
      <p:ext uri="{BB962C8B-B14F-4D97-AF65-F5344CB8AC3E}">
        <p14:creationId xmlns:p14="http://schemas.microsoft.com/office/powerpoint/2010/main" val="4266073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75739" y="709483"/>
            <a:ext cx="9144000" cy="676656"/>
          </a:xfrm>
        </p:spPr>
        <p:txBody>
          <a:bodyPr/>
          <a:lstStyle/>
          <a:p>
            <a:pPr algn="ctr"/>
            <a:r>
              <a:rPr lang="en-US" sz="4400" dirty="0">
                <a:latin typeface="Times New Roman" panose="02020603050405020304" pitchFamily="18" charset="0"/>
                <a:cs typeface="Times New Roman" panose="02020603050405020304" pitchFamily="18" charset="0"/>
              </a:rPr>
              <a:t>References</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a:bodyPr>
          <a:lstStyle/>
          <a:p>
            <a:r>
              <a:rPr lang="en-US" sz="1200" dirty="0">
                <a:latin typeface="Times New Roman" panose="02020603050405020304" pitchFamily="18" charset="0"/>
                <a:cs typeface="Times New Roman" panose="02020603050405020304" pitchFamily="18" charset="0"/>
              </a:rPr>
              <a:t>[1] </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 Sneha Iyer, R. Shruthi, K.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Shruthhi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R.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Madhumathi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"Spry Farm: A Portal for Connecting Farmers and End Users," 2021 7th International Conference on Advanced Computing and Communication Systems (ICACCS), Coimbatore, India, 2021, pp. 429-433,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10.1109/ICACCS51430.2021.9441815..URL: </a:t>
            </a:r>
            <a:r>
              <a:rPr lang="en-IN"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https://ieeexplore.ieee.org/stamp/stamp.jsp?tp=&amp;arnumber=9441815&amp;isnumber=9441544</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a:t>
            </a:r>
            <a:r>
              <a:rPr lang="en-IN" sz="1200" dirty="0">
                <a:effectLst/>
                <a:latin typeface="Times New Roman" panose="02020603050405020304" pitchFamily="18" charset="0"/>
                <a:cs typeface="Times New Roman" panose="02020603050405020304" pitchFamily="18" charset="0"/>
              </a:rPr>
              <a:t> Md Iqbal, Vimal Kumar and Vijay Kumar Sharma, “Krishi Portal:</a:t>
            </a:r>
            <a:br>
              <a:rPr lang="en-IN" sz="1200" dirty="0">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Web Based Farmer Help Assistance”, International Journal o f</a:t>
            </a:r>
            <a:br>
              <a:rPr lang="en-IN" sz="1200" dirty="0">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Advanced Science and Technology, vol. 29, pp. 4783-4786, 2007.</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 </a:t>
            </a:r>
            <a:r>
              <a:rPr lang="en-US" sz="1200" dirty="0">
                <a:effectLst/>
                <a:latin typeface="Times New Roman" panose="02020603050405020304" pitchFamily="18" charset="0"/>
                <a:cs typeface="Times New Roman" panose="02020603050405020304" pitchFamily="18" charset="0"/>
              </a:rPr>
              <a:t>Sheetal Bhagwat et al, “Survey Paper on E-Mandi A Market</a:t>
            </a:r>
            <a:br>
              <a:rPr lang="en-US" sz="1200"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Exchanging Between Farmers and End-user”, International Research</a:t>
            </a:r>
            <a:br>
              <a:rPr lang="en-US" sz="1200"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Journal o f Engineering and Technology, vol. 6, 2019.</a:t>
            </a:r>
            <a:endParaRPr lang="en-US" sz="1200" dirty="0">
              <a:latin typeface="Times New Roman" panose="02020603050405020304" pitchFamily="18" charset="0"/>
              <a:cs typeface="Times New Roman" panose="02020603050405020304" pitchFamily="18" charset="0"/>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3"/>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References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868362"/>
            <a:ext cx="9144000" cy="2387600"/>
          </a:xfrm>
        </p:spPr>
        <p:txBody>
          <a:bodyPr/>
          <a:lstStyle/>
          <a:p>
            <a:r>
              <a:rPr lang="en-US"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Ayush Srivastava (RA201100301759) and Hansa Verma (RA2011003010799)</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019819966"/>
              </p:ext>
            </p:extLst>
          </p:nvPr>
        </p:nvGraphicFramePr>
        <p:xfrm>
          <a:off x="7850827" y="101208"/>
          <a:ext cx="3986530" cy="6075476"/>
        </p:xfrm>
        <a:graphic>
          <a:graphicData uri="http://schemas.openxmlformats.org/drawingml/2006/table">
            <a:tbl>
              <a:tblPr firstRow="1" bandRow="1"/>
              <a:tblGrid>
                <a:gridCol w="3986530">
                  <a:extLst>
                    <a:ext uri="{9D8B030D-6E8A-4147-A177-3AD203B41FA5}">
                      <a16:colId xmlns:a16="http://schemas.microsoft.com/office/drawing/2014/main" val="1563570424"/>
                    </a:ext>
                  </a:extLst>
                </a:gridCol>
              </a:tblGrid>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Project Title &amp; Abstract</a:t>
                      </a:r>
                    </a:p>
                    <a:p>
                      <a:pPr algn="r"/>
                      <a:r>
                        <a:rPr lang="en-US" sz="1400" dirty="0">
                          <a:latin typeface="Times New Roman" panose="02020603050405020304" pitchFamily="18" charset="0"/>
                          <a:cs typeface="Times New Roman" panose="02020603050405020304" pitchFamily="18" charset="0"/>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Problem statement and Objective</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Proposed Methodology </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rPr>
                        <a:t>Architecture / Block Diagram of the proposed model</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rPr>
                        <a:t>Modules Description and Implementation (100%)</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297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rPr>
                        <a:t>Results and Discussion</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2254312"/>
                  </a:ext>
                </a:extLst>
              </a:tr>
              <a:tr h="629775">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Output and Screenshots</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4402674"/>
                  </a:ext>
                </a:extLst>
              </a:tr>
              <a:tr h="1667051">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References</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27</a:t>
                      </a:r>
                    </a:p>
                    <a:p>
                      <a:pPr marL="0" algn="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 </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 </a:t>
                      </a:r>
                    </a:p>
                    <a:p>
                      <a:pPr marL="0" algn="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323331"/>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AgroNexa</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89081" y="1380743"/>
            <a:ext cx="4572000" cy="4637657"/>
          </a:xfrm>
        </p:spPr>
        <p:txBody>
          <a:bodyPr>
            <a:normAutofit lnSpcReduction="10000"/>
          </a:bodyPr>
          <a:lstStyle/>
          <a:p>
            <a:r>
              <a:rPr lang="en-US" sz="1400" dirty="0"/>
              <a:t>The foundation of many economies, agriculture must simultaneously ensure that farming practices are sustainable while boosting food supply to satisfy rising global demand. Innovation in the agricultural sector is more important than ever in the context of India, where millions of people depend on it for their livelihood. The "</a:t>
            </a:r>
            <a:r>
              <a:rPr lang="en-US" sz="1400" dirty="0" err="1"/>
              <a:t>AgroNexa</a:t>
            </a:r>
            <a:r>
              <a:rPr lang="en-US" sz="1400" dirty="0"/>
              <a:t>," or Farm Equipment Rental Portal, appears as a revolutionary way to deal with these issues.</a:t>
            </a:r>
          </a:p>
          <a:p>
            <a:endParaRPr lang="en-US" sz="1400" dirty="0"/>
          </a:p>
          <a:p>
            <a:r>
              <a:rPr lang="en-US" sz="1400" dirty="0"/>
              <a:t> </a:t>
            </a:r>
            <a:r>
              <a:rPr lang="en-US" sz="1400" dirty="0" err="1"/>
              <a:t>AgroNexa</a:t>
            </a:r>
            <a:r>
              <a:rPr lang="en-US" sz="1400" dirty="0"/>
              <a:t> is an online platform that connects cutting-edge technology with conventional farming methods. It offers a wide variety of farm equipment that is available for rent, giving farmers easy access to machinery that can increase productivity at a reasonable price. This portal connects farmers looking for specialized instruments for their agricultural chores with equipment owners by utilizing the power of digital networking.</a:t>
            </a:r>
          </a:p>
          <a:p>
            <a:endParaRPr lang="en-US" sz="1400" dirty="0"/>
          </a:p>
          <a:p>
            <a:r>
              <a:rPr lang="en-US" sz="1400" dirty="0" err="1"/>
              <a:t>AgroNexa</a:t>
            </a:r>
            <a:r>
              <a:rPr lang="en-US" sz="1400" dirty="0"/>
              <a:t> stands out for having a crop recommendation system integrated within it. Through the analysis of past crop data and local environmental variables, the platform helps farmers make well-informed decisions about which crops to produce. This feature promotes sustainable farming methods in addition to optimizing resource allocation.  </a:t>
            </a:r>
          </a:p>
          <a:p>
            <a:endParaRPr lang="en-US" sz="1400"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Project Title and Abstract</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CC93-63D2-6025-BC08-7E37DF29C994}"/>
              </a:ext>
            </a:extLst>
          </p:cNvPr>
          <p:cNvSpPr>
            <a:spLocks noGrp="1"/>
          </p:cNvSpPr>
          <p:nvPr>
            <p:ph type="title"/>
          </p:nvPr>
        </p:nvSpPr>
        <p:spPr/>
        <p:txBody>
          <a:bodyPr/>
          <a:lstStyle/>
          <a:p>
            <a:r>
              <a:rPr lang="en-IN" dirty="0"/>
              <a:t>Problem Statement and Objectives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362A462-1812-2F4E-E7A1-4CE489A844D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2AF08D99-6DB6-7C22-8CB0-4A0288450D2D}"/>
              </a:ext>
            </a:extLst>
          </p:cNvPr>
          <p:cNvSpPr>
            <a:spLocks noGrp="1"/>
          </p:cNvSpPr>
          <p:nvPr>
            <p:ph type="dt" sz="half" idx="4294967295"/>
          </p:nvPr>
        </p:nvSpPr>
        <p:spPr>
          <a:xfrm>
            <a:off x="0" y="6464300"/>
            <a:ext cx="987425" cy="311150"/>
          </a:xfrm>
        </p:spPr>
        <p:txBody>
          <a:bodyPr/>
          <a:lstStyle/>
          <a:p>
            <a:r>
              <a:rPr lang="en-US" dirty="0"/>
              <a:t>2023</a:t>
            </a:r>
          </a:p>
        </p:txBody>
      </p:sp>
      <p:sp>
        <p:nvSpPr>
          <p:cNvPr id="5" name="Footer Placeholder 4">
            <a:extLst>
              <a:ext uri="{FF2B5EF4-FFF2-40B4-BE49-F238E27FC236}">
                <a16:creationId xmlns:a16="http://schemas.microsoft.com/office/drawing/2014/main" id="{9D1F01F1-B17A-27F3-A6C2-FA759DCC3DA6}"/>
              </a:ext>
            </a:extLst>
          </p:cNvPr>
          <p:cNvSpPr>
            <a:spLocks noGrp="1"/>
          </p:cNvSpPr>
          <p:nvPr>
            <p:ph type="ftr" sz="quarter" idx="4294967295"/>
          </p:nvPr>
        </p:nvSpPr>
        <p:spPr>
          <a:xfrm>
            <a:off x="8753475" y="6464300"/>
            <a:ext cx="3438525" cy="311150"/>
          </a:xfrm>
        </p:spPr>
        <p:txBody>
          <a:bodyPr/>
          <a:lstStyle/>
          <a:p>
            <a:r>
              <a:rPr lang="en-US" dirty="0"/>
              <a:t>Literature Review</a:t>
            </a:r>
          </a:p>
        </p:txBody>
      </p:sp>
      <p:sp>
        <p:nvSpPr>
          <p:cNvPr id="6" name="Slide Number Placeholder 5">
            <a:extLst>
              <a:ext uri="{FF2B5EF4-FFF2-40B4-BE49-F238E27FC236}">
                <a16:creationId xmlns:a16="http://schemas.microsoft.com/office/drawing/2014/main" id="{4D63B4B6-C175-15F3-4FBE-7D67EFB8AA4B}"/>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40222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656BF-FBAE-129C-ABAA-FA3CA25D5C07}"/>
              </a:ext>
            </a:extLst>
          </p:cNvPr>
          <p:cNvSpPr>
            <a:spLocks noGrp="1"/>
          </p:cNvSpPr>
          <p:nvPr>
            <p:ph sz="half" idx="1"/>
          </p:nvPr>
        </p:nvSpPr>
        <p:spPr>
          <a:xfrm>
            <a:off x="303007" y="1380744"/>
            <a:ext cx="5181600" cy="4351338"/>
          </a:xfrm>
        </p:spPr>
        <p:txBody>
          <a:bodyPr>
            <a:normAutofit/>
          </a:bodyPr>
          <a:lstStyle/>
          <a:p>
            <a:r>
              <a:rPr lang="en-IN" sz="4400" dirty="0"/>
              <a:t>Problem Statement</a:t>
            </a:r>
          </a:p>
          <a:p>
            <a:pPr marL="0" indent="0">
              <a:buNone/>
            </a:pPr>
            <a:r>
              <a:rPr lang="en-IN" dirty="0"/>
              <a:t> To Implement a renting portal for farm equipment's and test its efficacy in improving the financial conditions of farmers.</a:t>
            </a:r>
          </a:p>
          <a:p>
            <a:endParaRPr lang="en-US" dirty="0"/>
          </a:p>
          <a:p>
            <a:endParaRPr lang="en-US" dirty="0"/>
          </a:p>
        </p:txBody>
      </p:sp>
      <p:sp>
        <p:nvSpPr>
          <p:cNvPr id="24" name="Content Placeholder 23">
            <a:extLst>
              <a:ext uri="{FF2B5EF4-FFF2-40B4-BE49-F238E27FC236}">
                <a16:creationId xmlns:a16="http://schemas.microsoft.com/office/drawing/2014/main" id="{6D424967-6BF4-E1F4-2125-5283AA32DAA9}"/>
              </a:ext>
            </a:extLst>
          </p:cNvPr>
          <p:cNvSpPr>
            <a:spLocks noGrp="1"/>
          </p:cNvSpPr>
          <p:nvPr>
            <p:ph sz="half" idx="2"/>
          </p:nvPr>
        </p:nvSpPr>
        <p:spPr>
          <a:xfrm>
            <a:off x="5641489" y="1380744"/>
            <a:ext cx="5181600" cy="4351338"/>
          </a:xfrm>
        </p:spPr>
        <p:txBody>
          <a:bodyPr>
            <a:normAutofit fontScale="92500" lnSpcReduction="10000"/>
          </a:bodyPr>
          <a:lstStyle/>
          <a:p>
            <a:r>
              <a:rPr lang="en-US" sz="4400" dirty="0"/>
              <a:t>Objective</a:t>
            </a:r>
          </a:p>
          <a:p>
            <a:pPr marL="0" indent="0">
              <a:buNone/>
            </a:pPr>
            <a:r>
              <a:rPr lang="en-IN" sz="3300" dirty="0">
                <a:latin typeface="Times New Roman" panose="02020603050405020304" pitchFamily="18" charset="0"/>
                <a:cs typeface="Times New Roman" panose="02020603050405020304" pitchFamily="18" charset="0"/>
              </a:rPr>
              <a:t>1.Developing the portal</a:t>
            </a:r>
          </a:p>
          <a:p>
            <a:pPr marL="0" indent="0">
              <a:buNone/>
            </a:pPr>
            <a:r>
              <a:rPr lang="en-IN" sz="3300" dirty="0">
                <a:latin typeface="Times New Roman" panose="02020603050405020304" pitchFamily="18" charset="0"/>
                <a:cs typeface="Times New Roman" panose="02020603050405020304" pitchFamily="18" charset="0"/>
              </a:rPr>
              <a:t>2.Developing the recommendation system.</a:t>
            </a:r>
          </a:p>
          <a:p>
            <a:pPr marL="0" indent="0">
              <a:buNone/>
            </a:pPr>
            <a:r>
              <a:rPr lang="en-IN" sz="3300" dirty="0">
                <a:latin typeface="Times New Roman" panose="02020603050405020304" pitchFamily="18" charset="0"/>
                <a:cs typeface="Times New Roman" panose="02020603050405020304" pitchFamily="18" charset="0"/>
              </a:rPr>
              <a:t>3.Analyzing its accuracy</a:t>
            </a:r>
          </a:p>
          <a:p>
            <a:pPr marL="0" indent="0">
              <a:buNone/>
            </a:pPr>
            <a:r>
              <a:rPr lang="en-IN" sz="3300" dirty="0">
                <a:latin typeface="Times New Roman" panose="02020603050405020304" pitchFamily="18" charset="0"/>
                <a:cs typeface="Times New Roman" panose="02020603050405020304" pitchFamily="18" charset="0"/>
              </a:rPr>
              <a:t>4.Analyzing the effectiveness of the portal </a:t>
            </a:r>
          </a:p>
          <a:p>
            <a:pPr marL="0" indent="0">
              <a:buNone/>
            </a:pPr>
            <a:r>
              <a:rPr lang="en-IN" sz="3300" dirty="0">
                <a:latin typeface="Times New Roman" panose="02020603050405020304" pitchFamily="18" charset="0"/>
                <a:cs typeface="Times New Roman" panose="02020603050405020304" pitchFamily="18" charset="0"/>
              </a:rPr>
              <a:t>5.Identifying and Solving the intermediary obstacles</a:t>
            </a:r>
          </a:p>
          <a:p>
            <a:pPr marL="0" indent="0">
              <a:buNone/>
            </a:pPr>
            <a:endParaRPr lang="en-IN" sz="4400" dirty="0"/>
          </a:p>
        </p:txBody>
      </p:sp>
      <p:sp>
        <p:nvSpPr>
          <p:cNvPr id="4" name="Date Placeholder 3">
            <a:extLst>
              <a:ext uri="{FF2B5EF4-FFF2-40B4-BE49-F238E27FC236}">
                <a16:creationId xmlns:a16="http://schemas.microsoft.com/office/drawing/2014/main" id="{C685DB19-96AD-0363-D41F-72E075BE0CB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BE864072-BCC0-3D0E-0633-679FE70C1A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3CD8B3-F469-B32F-BD26-4126AA4ECC95}"/>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23" name="Title 22">
            <a:extLst>
              <a:ext uri="{FF2B5EF4-FFF2-40B4-BE49-F238E27FC236}">
                <a16:creationId xmlns:a16="http://schemas.microsoft.com/office/drawing/2014/main" id="{32CFB53C-F4D4-F341-D549-E7A1CF0233D0}"/>
              </a:ext>
            </a:extLst>
          </p:cNvPr>
          <p:cNvSpPr>
            <a:spLocks noGrp="1"/>
          </p:cNvSpPr>
          <p:nvPr>
            <p:ph type="title"/>
          </p:nvPr>
        </p:nvSpPr>
        <p:spPr>
          <a:xfrm>
            <a:off x="576071" y="1125918"/>
            <a:ext cx="9144000" cy="254826"/>
          </a:xfrm>
        </p:spPr>
        <p:txBody>
          <a:bodyPr/>
          <a:lstStyle/>
          <a:p>
            <a:endParaRPr lang="en-IN" dirty="0"/>
          </a:p>
        </p:txBody>
      </p:sp>
    </p:spTree>
    <p:extLst>
      <p:ext uri="{BB962C8B-B14F-4D97-AF65-F5344CB8AC3E}">
        <p14:creationId xmlns:p14="http://schemas.microsoft.com/office/powerpoint/2010/main" val="76914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C3DCB-04A2-150A-76A4-E068F36152AA}"/>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DFC8589D-D23C-2E20-E71F-B7709F9FB906}"/>
              </a:ext>
            </a:extLst>
          </p:cNvPr>
          <p:cNvSpPr>
            <a:spLocks noGrp="1"/>
          </p:cNvSpPr>
          <p:nvPr>
            <p:ph type="ftr" sz="quarter" idx="11"/>
          </p:nvPr>
        </p:nvSpPr>
        <p:spPr/>
        <p:txBody>
          <a:bodyPr/>
          <a:lstStyle/>
          <a:p>
            <a:r>
              <a:rPr lang="en-US" dirty="0"/>
              <a:t>Proposed Method</a:t>
            </a:r>
          </a:p>
        </p:txBody>
      </p:sp>
      <p:sp>
        <p:nvSpPr>
          <p:cNvPr id="4" name="Slide Number Placeholder 3">
            <a:extLst>
              <a:ext uri="{FF2B5EF4-FFF2-40B4-BE49-F238E27FC236}">
                <a16:creationId xmlns:a16="http://schemas.microsoft.com/office/drawing/2014/main" id="{15BC144A-361B-BFC2-B6C3-3B07DB066272}"/>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itle 4">
            <a:extLst>
              <a:ext uri="{FF2B5EF4-FFF2-40B4-BE49-F238E27FC236}">
                <a16:creationId xmlns:a16="http://schemas.microsoft.com/office/drawing/2014/main" id="{3B11B0E9-8ECF-C981-4E36-73E2DD4C2233}"/>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Proposed Methodology </a:t>
            </a:r>
          </a:p>
        </p:txBody>
      </p:sp>
      <p:sp>
        <p:nvSpPr>
          <p:cNvPr id="6" name="Content Placeholder 5">
            <a:extLst>
              <a:ext uri="{FF2B5EF4-FFF2-40B4-BE49-F238E27FC236}">
                <a16:creationId xmlns:a16="http://schemas.microsoft.com/office/drawing/2014/main" id="{E4C66E4A-ABF0-3474-C0D9-8ADA12F7886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suggested system of an Equipment Rental Portal offers a cutting-edge remedy for the drawbacks and restrictions related to the conventional farming equipment purchase procedure. With the help of this creative platform, farmers can now rent the equipment they require for their agricultural operations, providing them with a practical and affordable alternative</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t>
            </a: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216708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00DF5B-8EB7-E264-E260-E135490C18CC}"/>
              </a:ext>
            </a:extLst>
          </p:cNvPr>
          <p:cNvSpPr>
            <a:spLocks noGrp="1"/>
          </p:cNvSpPr>
          <p:nvPr>
            <p:ph type="title"/>
          </p:nvPr>
        </p:nvSpPr>
        <p:spPr>
          <a:xfrm>
            <a:off x="109907" y="82296"/>
            <a:ext cx="10515600" cy="769351"/>
          </a:xfrm>
        </p:spPr>
        <p:txBody>
          <a:bodyPr/>
          <a:lstStyle/>
          <a:p>
            <a:r>
              <a:rPr lang="en-US" sz="3200" dirty="0"/>
              <a:t>Key Features of the Proposed Methodology</a:t>
            </a:r>
            <a:endParaRPr lang="en-IN" sz="3200" dirty="0"/>
          </a:p>
        </p:txBody>
      </p:sp>
      <p:sp>
        <p:nvSpPr>
          <p:cNvPr id="8" name="Content Placeholder 7">
            <a:extLst>
              <a:ext uri="{FF2B5EF4-FFF2-40B4-BE49-F238E27FC236}">
                <a16:creationId xmlns:a16="http://schemas.microsoft.com/office/drawing/2014/main" id="{684B22C9-7827-4652-C725-0466401C280D}"/>
              </a:ext>
            </a:extLst>
          </p:cNvPr>
          <p:cNvSpPr>
            <a:spLocks noGrp="1"/>
          </p:cNvSpPr>
          <p:nvPr>
            <p:ph idx="1"/>
          </p:nvPr>
        </p:nvSpPr>
        <p:spPr>
          <a:xfrm>
            <a:off x="109907" y="919598"/>
            <a:ext cx="9363456" cy="5400519"/>
          </a:xfrm>
        </p:spPr>
        <p:txBody>
          <a:bodyPr/>
          <a:lstStyle/>
          <a:p>
            <a:r>
              <a:rPr lang="en-IN" sz="2000" b="1" dirty="0"/>
              <a:t>Equipment Variety </a:t>
            </a:r>
            <a:r>
              <a:rPr lang="en-IN" dirty="0"/>
              <a:t>:-</a:t>
            </a:r>
            <a:r>
              <a:rPr lang="en-US" sz="1800" dirty="0"/>
              <a:t>In order to give farmers access to the precise tools they need for their jobs, the Equipment Rental Portal provides a wide variety of farming machinery. The portal offers a wide range of products to meet different farming requirements, from tractors and ploughs to seeders and harvesters. </a:t>
            </a:r>
          </a:p>
          <a:p>
            <a:r>
              <a:rPr lang="en-IN" sz="2000" b="1" dirty="0"/>
              <a:t>Cost-Effective Rental Options</a:t>
            </a:r>
            <a:r>
              <a:rPr lang="en-IN" sz="2000" dirty="0"/>
              <a:t>:</a:t>
            </a:r>
            <a:r>
              <a:rPr lang="en-US" sz="2000" dirty="0"/>
              <a:t>- </a:t>
            </a:r>
            <a:r>
              <a:rPr lang="en-US" sz="1800" dirty="0"/>
              <a:t>The cost-effectiveness of the suggested system is one of its main advantages. Farmers no longer have to worry about large upfront purchase costs when renting equipment for particular tasks or seasons. Due to their potential lack of capital, small-scale farmers benefit most from this flexibility.</a:t>
            </a:r>
          </a:p>
          <a:p>
            <a:r>
              <a:rPr lang="en-IN" sz="2000" b="1" dirty="0"/>
              <a:t>Accessibility and Convenience</a:t>
            </a:r>
            <a:r>
              <a:rPr lang="en-IN" sz="2000" dirty="0"/>
              <a:t>:-</a:t>
            </a:r>
            <a:r>
              <a:rPr lang="en-US" sz="1800" dirty="0"/>
              <a:t>Farmers can easily browse equipment options and reserve what they need from the comfort of their homes thanks to the portal's internet accessibility. This ease of use removes the necessity for drawn-out trips to rental companies or equipment dealers.</a:t>
            </a:r>
          </a:p>
          <a:p>
            <a:r>
              <a:rPr lang="en-IN" sz="2000" b="1" dirty="0"/>
              <a:t>Maintenance and Support</a:t>
            </a:r>
            <a:r>
              <a:rPr lang="en-IN" sz="2000" dirty="0"/>
              <a:t>:</a:t>
            </a:r>
            <a:r>
              <a:rPr lang="en-US" sz="2000" dirty="0"/>
              <a:t>-The rental provider's maintenance and support services are frequently included in the suggested system. This function absolves farmers of the duty of maintaining their machinery, guaranteeing that it is operating at peak efficiency.</a:t>
            </a:r>
          </a:p>
          <a:p>
            <a:r>
              <a:rPr lang="en-IN" sz="2000" b="1" dirty="0"/>
              <a:t>Reduced Financial Risk</a:t>
            </a:r>
            <a:r>
              <a:rPr lang="en-IN" sz="2000" dirty="0"/>
              <a:t>:</a:t>
            </a:r>
            <a:r>
              <a:rPr lang="en-US" sz="2000" dirty="0"/>
              <a:t>- </a:t>
            </a:r>
            <a:r>
              <a:rPr lang="en-US" sz="1800" dirty="0"/>
              <a:t>Farmers can lower their financial risk by forgoing the hefty upfront expenditures associated with purchasing equipment. This method also allays worries about the depreciation and resale value of equipment</a:t>
            </a:r>
            <a:r>
              <a:rPr lang="en-US" sz="2000" dirty="0"/>
              <a:t>.</a:t>
            </a:r>
          </a:p>
          <a:p>
            <a:endParaRPr lang="en-US" sz="2000" dirty="0"/>
          </a:p>
          <a:p>
            <a:endParaRPr lang="en-IN" sz="1800" dirty="0"/>
          </a:p>
        </p:txBody>
      </p:sp>
      <p:sp>
        <p:nvSpPr>
          <p:cNvPr id="4" name="Date Placeholder 3">
            <a:extLst>
              <a:ext uri="{FF2B5EF4-FFF2-40B4-BE49-F238E27FC236}">
                <a16:creationId xmlns:a16="http://schemas.microsoft.com/office/drawing/2014/main" id="{4301FD9F-828A-7496-FF5E-9B343B36C8FE}"/>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A0572977-C3DE-4F28-270A-866524FF54C9}"/>
              </a:ext>
            </a:extLst>
          </p:cNvPr>
          <p:cNvSpPr>
            <a:spLocks noGrp="1"/>
          </p:cNvSpPr>
          <p:nvPr>
            <p:ph type="ftr" sz="quarter" idx="11"/>
          </p:nvPr>
        </p:nvSpPr>
        <p:spPr/>
        <p:txBody>
          <a:bodyPr/>
          <a:lstStyle/>
          <a:p>
            <a:r>
              <a:rPr lang="en-US" sz="1400" dirty="0"/>
              <a:t>Key Features of the Proposed Methodology</a:t>
            </a:r>
            <a:endParaRPr lang="en-US" dirty="0"/>
          </a:p>
        </p:txBody>
      </p:sp>
      <p:sp>
        <p:nvSpPr>
          <p:cNvPr id="6" name="Slide Number Placeholder 5">
            <a:extLst>
              <a:ext uri="{FF2B5EF4-FFF2-40B4-BE49-F238E27FC236}">
                <a16:creationId xmlns:a16="http://schemas.microsoft.com/office/drawing/2014/main" id="{284DC7A6-DF80-E54A-E289-6CE3AA572553}"/>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6586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8F37-339C-4D9C-D85E-5BD8935878A7}"/>
              </a:ext>
            </a:extLst>
          </p:cNvPr>
          <p:cNvSpPr>
            <a:spLocks noGrp="1"/>
          </p:cNvSpPr>
          <p:nvPr>
            <p:ph type="title"/>
          </p:nvPr>
        </p:nvSpPr>
        <p:spPr>
          <a:xfrm>
            <a:off x="528021" y="2611690"/>
            <a:ext cx="9497209" cy="2560488"/>
          </a:xfrm>
        </p:spPr>
        <p:txBody>
          <a:bodyPr/>
          <a:lstStyle/>
          <a:p>
            <a:r>
              <a:rPr lang="en-US" sz="6000" kern="1200" dirty="0">
                <a:solidFill>
                  <a:schemeClr val="tx1"/>
                </a:solidFill>
                <a:latin typeface="Times New Roman" panose="02020603050405020304" pitchFamily="18" charset="0"/>
                <a:ea typeface="+mn-ea"/>
                <a:cs typeface="Times New Roman" panose="02020603050405020304" pitchFamily="18" charset="0"/>
              </a:rPr>
              <a:t>Architecture/ Block Diagram of the proposed model</a:t>
            </a:r>
            <a:br>
              <a:rPr lang="en-US" sz="6000" kern="1200" dirty="0">
                <a:solidFill>
                  <a:schemeClr val="tx1"/>
                </a:solidFill>
                <a:latin typeface="Times New Roman" panose="02020603050405020304" pitchFamily="18" charset="0"/>
                <a:ea typeface="+mn-ea"/>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BDED94C-027B-4F42-D807-36ADA92A4353}"/>
              </a:ext>
            </a:extLst>
          </p:cNvPr>
          <p:cNvSpPr>
            <a:spLocks noGrp="1"/>
          </p:cNvSpPr>
          <p:nvPr>
            <p:ph type="body" idx="1"/>
          </p:nvPr>
        </p:nvSpPr>
        <p:spPr>
          <a:xfrm>
            <a:off x="5276626" y="5989488"/>
            <a:ext cx="4840641" cy="551411"/>
          </a:xfrm>
        </p:spPr>
        <p:txBody>
          <a:bodyPr/>
          <a:lstStyle/>
          <a:p>
            <a:endParaRPr lang="en-IN" dirty="0"/>
          </a:p>
        </p:txBody>
      </p:sp>
    </p:spTree>
    <p:extLst>
      <p:ext uri="{BB962C8B-B14F-4D97-AF65-F5344CB8AC3E}">
        <p14:creationId xmlns:p14="http://schemas.microsoft.com/office/powerpoint/2010/main" val="24067815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{05C9E2FA-DEBF-4EF4-8591-7974B053EAFC}tf11964407_win32</Template>
  <TotalTime>2031</TotalTime>
  <Words>2259</Words>
  <Application>Microsoft Office PowerPoint</Application>
  <PresentationFormat>Widescreen</PresentationFormat>
  <Paragraphs>178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Copperplate Gothic Light</vt:lpstr>
      <vt:lpstr>Courier New</vt:lpstr>
      <vt:lpstr>Gill Sans Nova</vt:lpstr>
      <vt:lpstr>Gill Sans Nova Light</vt:lpstr>
      <vt:lpstr>Sagona Book</vt:lpstr>
      <vt:lpstr>Times New Roman</vt:lpstr>
      <vt:lpstr>Custom</vt:lpstr>
      <vt:lpstr>18CSP107L</vt:lpstr>
      <vt:lpstr>AgroNexa : A Farm equipment rental portal with ML based equipment recommendation system</vt:lpstr>
      <vt:lpstr>Index</vt:lpstr>
      <vt:lpstr>AgroNexa</vt:lpstr>
      <vt:lpstr>Problem Statement and Objectives </vt:lpstr>
      <vt:lpstr>PowerPoint Presentation</vt:lpstr>
      <vt:lpstr>Proposed Methodology </vt:lpstr>
      <vt:lpstr>Key Features of the Proposed Methodology</vt:lpstr>
      <vt:lpstr>Architecture/ Block Diagram of the proposed model </vt:lpstr>
      <vt:lpstr>Architecture Diagram   </vt:lpstr>
      <vt:lpstr>FRONTEND ARCHITECTURE </vt:lpstr>
      <vt:lpstr>BACKEND ARCHITECTURE</vt:lpstr>
      <vt:lpstr>USE CASE DIAGRAM</vt:lpstr>
      <vt:lpstr>FLOWCHART DIAGRAM</vt:lpstr>
      <vt:lpstr>Modules Description and Implementation (100%) </vt:lpstr>
      <vt:lpstr>ALGORITHMS</vt:lpstr>
      <vt:lpstr>RANDOM FOREST Random Forest is a versatile machine learning ensemble method used for classification and regression tasks. It constructs multiple decision trees during training and combines their outputs to make predictions. Each tree is trained on a random subset of the data and features, which helps reduce overfitting and increases accuracy. Random Forest is robust, handles high dimensional data, and provides feature importance rankings. It's widely used for tasks such as image classification, anomaly detection, and recommendation systems. Its ability to handle complex data and maintain predictive accuracy makes it a popular choice in many applications, including data science and predictive modeling.   ADABOOST AdaBoost, short for Adaptive Boosting, is a popular ensemble machine learning algorithm. It works by combining the outputs of multiple weak learners, typically decision trees, to create a strong classifier. AdaBoost assigns different weights to data points and focuses on the samples that are misclassified in each iteration, allowing it to give more attention to challenging examples. The final prediction is a weighted sum of the individual learners' outputs. AdaBoost is particularly effective in improving classification accuracy and is used in face detection, text classification, and other applications. Its adaptability and the ability to boost the performance of weak models make it valuable in machine learning.          </vt:lpstr>
      <vt:lpstr>         </vt:lpstr>
      <vt:lpstr>PowerPoint Presentation</vt:lpstr>
      <vt:lpstr>Portal Code: 100% implementation:</vt:lpstr>
      <vt:lpstr> Results and Discussion </vt:lpstr>
      <vt:lpstr>PowerPoint Presentation</vt:lpstr>
      <vt:lpstr>DATASET ANALYSIS USING VARIOUS METRICS</vt:lpstr>
      <vt:lpstr>Output and Screenshots</vt:lpstr>
      <vt:lpstr>PowerPoint Presentation</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18CSP107L</dc:title>
  <dc:creator>Ayush S</dc:creator>
  <cp:lastModifiedBy>Ayush S</cp:lastModifiedBy>
  <cp:revision>73</cp:revision>
  <dcterms:created xsi:type="dcterms:W3CDTF">2023-09-06T20:05:06Z</dcterms:created>
  <dcterms:modified xsi:type="dcterms:W3CDTF">2023-11-04T03:48:48Z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