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77D4-324A-2B9B-BBC9-24C876C32E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37B629-AC39-06E3-557E-1007C4C71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D32A45-FDA7-02CF-16E6-984E0711D007}"/>
              </a:ext>
            </a:extLst>
          </p:cNvPr>
          <p:cNvSpPr>
            <a:spLocks noGrp="1"/>
          </p:cNvSpPr>
          <p:nvPr>
            <p:ph type="dt" sz="half" idx="10"/>
          </p:nvPr>
        </p:nvSpPr>
        <p:spPr/>
        <p:txBody>
          <a:bodyPr/>
          <a:lstStyle/>
          <a:p>
            <a:fld id="{D0C62128-9DED-4E60-8DD8-DB02706E6F11}" type="datetimeFigureOut">
              <a:rPr lang="en-IN" smtClean="0"/>
              <a:t>10-08-2023</a:t>
            </a:fld>
            <a:endParaRPr lang="en-IN"/>
          </a:p>
        </p:txBody>
      </p:sp>
      <p:sp>
        <p:nvSpPr>
          <p:cNvPr id="5" name="Footer Placeholder 4">
            <a:extLst>
              <a:ext uri="{FF2B5EF4-FFF2-40B4-BE49-F238E27FC236}">
                <a16:creationId xmlns:a16="http://schemas.microsoft.com/office/drawing/2014/main" id="{4F6ACF0B-39B8-90BE-56EA-5D5012025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5B544-E9C7-3502-BDBE-6E33C8388D6F}"/>
              </a:ext>
            </a:extLst>
          </p:cNvPr>
          <p:cNvSpPr>
            <a:spLocks noGrp="1"/>
          </p:cNvSpPr>
          <p:nvPr>
            <p:ph type="sldNum" sz="quarter" idx="12"/>
          </p:nvPr>
        </p:nvSpPr>
        <p:spPr/>
        <p:txBody>
          <a:bodyPr/>
          <a:lstStyle/>
          <a:p>
            <a:fld id="{AC91CEEA-C9F3-4341-988A-0B7B863F14FA}" type="slidenum">
              <a:rPr lang="en-IN" smtClean="0"/>
              <a:t>‹#›</a:t>
            </a:fld>
            <a:endParaRPr lang="en-IN"/>
          </a:p>
        </p:txBody>
      </p:sp>
    </p:spTree>
    <p:extLst>
      <p:ext uri="{BB962C8B-B14F-4D97-AF65-F5344CB8AC3E}">
        <p14:creationId xmlns:p14="http://schemas.microsoft.com/office/powerpoint/2010/main" val="159685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E84D-08F2-6581-FC88-D8444023CE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4FA5B1-FBC1-D416-82A2-DD66A1B47B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6F01F8-622F-9039-8E23-ADAE4275273A}"/>
              </a:ext>
            </a:extLst>
          </p:cNvPr>
          <p:cNvSpPr>
            <a:spLocks noGrp="1"/>
          </p:cNvSpPr>
          <p:nvPr>
            <p:ph type="dt" sz="half" idx="10"/>
          </p:nvPr>
        </p:nvSpPr>
        <p:spPr/>
        <p:txBody>
          <a:bodyPr/>
          <a:lstStyle/>
          <a:p>
            <a:fld id="{D0C62128-9DED-4E60-8DD8-DB02706E6F11}" type="datetimeFigureOut">
              <a:rPr lang="en-IN" smtClean="0"/>
              <a:t>10-08-2023</a:t>
            </a:fld>
            <a:endParaRPr lang="en-IN"/>
          </a:p>
        </p:txBody>
      </p:sp>
      <p:sp>
        <p:nvSpPr>
          <p:cNvPr id="5" name="Footer Placeholder 4">
            <a:extLst>
              <a:ext uri="{FF2B5EF4-FFF2-40B4-BE49-F238E27FC236}">
                <a16:creationId xmlns:a16="http://schemas.microsoft.com/office/drawing/2014/main" id="{B3F7D511-3A7F-057F-321B-C544E2152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EF9C5B-E786-7AEF-C429-76020E268CF2}"/>
              </a:ext>
            </a:extLst>
          </p:cNvPr>
          <p:cNvSpPr>
            <a:spLocks noGrp="1"/>
          </p:cNvSpPr>
          <p:nvPr>
            <p:ph type="sldNum" sz="quarter" idx="12"/>
          </p:nvPr>
        </p:nvSpPr>
        <p:spPr/>
        <p:txBody>
          <a:bodyPr/>
          <a:lstStyle/>
          <a:p>
            <a:fld id="{AC91CEEA-C9F3-4341-988A-0B7B863F14FA}" type="slidenum">
              <a:rPr lang="en-IN" smtClean="0"/>
              <a:t>‹#›</a:t>
            </a:fld>
            <a:endParaRPr lang="en-IN"/>
          </a:p>
        </p:txBody>
      </p:sp>
    </p:spTree>
    <p:extLst>
      <p:ext uri="{BB962C8B-B14F-4D97-AF65-F5344CB8AC3E}">
        <p14:creationId xmlns:p14="http://schemas.microsoft.com/office/powerpoint/2010/main" val="30810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B49D98-8C76-D29A-3023-C7D2D9CB9C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05761A-B23E-65F7-E6E0-E0EA32D41F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C6D41-2A5B-CCCA-EADB-D05DC3890214}"/>
              </a:ext>
            </a:extLst>
          </p:cNvPr>
          <p:cNvSpPr>
            <a:spLocks noGrp="1"/>
          </p:cNvSpPr>
          <p:nvPr>
            <p:ph type="dt" sz="half" idx="10"/>
          </p:nvPr>
        </p:nvSpPr>
        <p:spPr/>
        <p:txBody>
          <a:bodyPr/>
          <a:lstStyle/>
          <a:p>
            <a:fld id="{D0C62128-9DED-4E60-8DD8-DB02706E6F11}" type="datetimeFigureOut">
              <a:rPr lang="en-IN" smtClean="0"/>
              <a:t>10-08-2023</a:t>
            </a:fld>
            <a:endParaRPr lang="en-IN"/>
          </a:p>
        </p:txBody>
      </p:sp>
      <p:sp>
        <p:nvSpPr>
          <p:cNvPr id="5" name="Footer Placeholder 4">
            <a:extLst>
              <a:ext uri="{FF2B5EF4-FFF2-40B4-BE49-F238E27FC236}">
                <a16:creationId xmlns:a16="http://schemas.microsoft.com/office/drawing/2014/main" id="{D6BF2891-E3BB-4650-1767-B9EA23570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9D01C-7F0E-D42A-A939-CEC93C84C34F}"/>
              </a:ext>
            </a:extLst>
          </p:cNvPr>
          <p:cNvSpPr>
            <a:spLocks noGrp="1"/>
          </p:cNvSpPr>
          <p:nvPr>
            <p:ph type="sldNum" sz="quarter" idx="12"/>
          </p:nvPr>
        </p:nvSpPr>
        <p:spPr/>
        <p:txBody>
          <a:bodyPr/>
          <a:lstStyle/>
          <a:p>
            <a:fld id="{AC91CEEA-C9F3-4341-988A-0B7B863F14FA}" type="slidenum">
              <a:rPr lang="en-IN" smtClean="0"/>
              <a:t>‹#›</a:t>
            </a:fld>
            <a:endParaRPr lang="en-IN"/>
          </a:p>
        </p:txBody>
      </p:sp>
    </p:spTree>
    <p:extLst>
      <p:ext uri="{BB962C8B-B14F-4D97-AF65-F5344CB8AC3E}">
        <p14:creationId xmlns:p14="http://schemas.microsoft.com/office/powerpoint/2010/main" val="111061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A368-9D97-6E4B-F69C-26572CC92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D03D5E-C65E-C5A6-39B0-313BE25F5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A9BD83-EB8E-E4BE-57BA-F195E9E2217B}"/>
              </a:ext>
            </a:extLst>
          </p:cNvPr>
          <p:cNvSpPr>
            <a:spLocks noGrp="1"/>
          </p:cNvSpPr>
          <p:nvPr>
            <p:ph type="dt" sz="half" idx="10"/>
          </p:nvPr>
        </p:nvSpPr>
        <p:spPr/>
        <p:txBody>
          <a:bodyPr/>
          <a:lstStyle/>
          <a:p>
            <a:fld id="{D0C62128-9DED-4E60-8DD8-DB02706E6F11}" type="datetimeFigureOut">
              <a:rPr lang="en-IN" smtClean="0"/>
              <a:t>10-08-2023</a:t>
            </a:fld>
            <a:endParaRPr lang="en-IN"/>
          </a:p>
        </p:txBody>
      </p:sp>
      <p:sp>
        <p:nvSpPr>
          <p:cNvPr id="5" name="Footer Placeholder 4">
            <a:extLst>
              <a:ext uri="{FF2B5EF4-FFF2-40B4-BE49-F238E27FC236}">
                <a16:creationId xmlns:a16="http://schemas.microsoft.com/office/drawing/2014/main" id="{D64985D9-7315-DE1A-C424-5F1642C41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8347E8-AE50-60A8-CE84-4F9BA1E4074D}"/>
              </a:ext>
            </a:extLst>
          </p:cNvPr>
          <p:cNvSpPr>
            <a:spLocks noGrp="1"/>
          </p:cNvSpPr>
          <p:nvPr>
            <p:ph type="sldNum" sz="quarter" idx="12"/>
          </p:nvPr>
        </p:nvSpPr>
        <p:spPr/>
        <p:txBody>
          <a:bodyPr/>
          <a:lstStyle/>
          <a:p>
            <a:fld id="{AC91CEEA-C9F3-4341-988A-0B7B863F14FA}" type="slidenum">
              <a:rPr lang="en-IN" smtClean="0"/>
              <a:t>‹#›</a:t>
            </a:fld>
            <a:endParaRPr lang="en-IN"/>
          </a:p>
        </p:txBody>
      </p:sp>
    </p:spTree>
    <p:extLst>
      <p:ext uri="{BB962C8B-B14F-4D97-AF65-F5344CB8AC3E}">
        <p14:creationId xmlns:p14="http://schemas.microsoft.com/office/powerpoint/2010/main" val="334385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1241D-32ED-6510-356A-191B84BF13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BFC46E-0C1A-0A17-80B4-BB61A0CDE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B70A0-2FDB-B233-6941-39050624F2C0}"/>
              </a:ext>
            </a:extLst>
          </p:cNvPr>
          <p:cNvSpPr>
            <a:spLocks noGrp="1"/>
          </p:cNvSpPr>
          <p:nvPr>
            <p:ph type="dt" sz="half" idx="10"/>
          </p:nvPr>
        </p:nvSpPr>
        <p:spPr/>
        <p:txBody>
          <a:bodyPr/>
          <a:lstStyle/>
          <a:p>
            <a:fld id="{D0C62128-9DED-4E60-8DD8-DB02706E6F11}" type="datetimeFigureOut">
              <a:rPr lang="en-IN" smtClean="0"/>
              <a:t>10-08-2023</a:t>
            </a:fld>
            <a:endParaRPr lang="en-IN"/>
          </a:p>
        </p:txBody>
      </p:sp>
      <p:sp>
        <p:nvSpPr>
          <p:cNvPr id="5" name="Footer Placeholder 4">
            <a:extLst>
              <a:ext uri="{FF2B5EF4-FFF2-40B4-BE49-F238E27FC236}">
                <a16:creationId xmlns:a16="http://schemas.microsoft.com/office/drawing/2014/main" id="{81BDC0D8-9CC4-5E30-B8AC-2168AB267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E4778-8474-1E64-7BCF-8C6F605FAA61}"/>
              </a:ext>
            </a:extLst>
          </p:cNvPr>
          <p:cNvSpPr>
            <a:spLocks noGrp="1"/>
          </p:cNvSpPr>
          <p:nvPr>
            <p:ph type="sldNum" sz="quarter" idx="12"/>
          </p:nvPr>
        </p:nvSpPr>
        <p:spPr/>
        <p:txBody>
          <a:bodyPr/>
          <a:lstStyle/>
          <a:p>
            <a:fld id="{AC91CEEA-C9F3-4341-988A-0B7B863F14FA}" type="slidenum">
              <a:rPr lang="en-IN" smtClean="0"/>
              <a:t>‹#›</a:t>
            </a:fld>
            <a:endParaRPr lang="en-IN"/>
          </a:p>
        </p:txBody>
      </p:sp>
    </p:spTree>
    <p:extLst>
      <p:ext uri="{BB962C8B-B14F-4D97-AF65-F5344CB8AC3E}">
        <p14:creationId xmlns:p14="http://schemas.microsoft.com/office/powerpoint/2010/main" val="201003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2434-B79D-7ADB-7579-AF85C026C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CB7E6E-6721-B0D2-42FA-E5BC6A45C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5892FD-2681-5425-2B4A-E1B46E68E6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467AB9-8B0C-0674-4F1D-8BED50E6F301}"/>
              </a:ext>
            </a:extLst>
          </p:cNvPr>
          <p:cNvSpPr>
            <a:spLocks noGrp="1"/>
          </p:cNvSpPr>
          <p:nvPr>
            <p:ph type="dt" sz="half" idx="10"/>
          </p:nvPr>
        </p:nvSpPr>
        <p:spPr/>
        <p:txBody>
          <a:bodyPr/>
          <a:lstStyle/>
          <a:p>
            <a:fld id="{D0C62128-9DED-4E60-8DD8-DB02706E6F11}" type="datetimeFigureOut">
              <a:rPr lang="en-IN" smtClean="0"/>
              <a:t>10-08-2023</a:t>
            </a:fld>
            <a:endParaRPr lang="en-IN"/>
          </a:p>
        </p:txBody>
      </p:sp>
      <p:sp>
        <p:nvSpPr>
          <p:cNvPr id="6" name="Footer Placeholder 5">
            <a:extLst>
              <a:ext uri="{FF2B5EF4-FFF2-40B4-BE49-F238E27FC236}">
                <a16:creationId xmlns:a16="http://schemas.microsoft.com/office/drawing/2014/main" id="{8A193517-B2DF-D3EA-DFE1-41D9F8349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4A8B1A-BF4E-924B-1C1F-BDD065FDC358}"/>
              </a:ext>
            </a:extLst>
          </p:cNvPr>
          <p:cNvSpPr>
            <a:spLocks noGrp="1"/>
          </p:cNvSpPr>
          <p:nvPr>
            <p:ph type="sldNum" sz="quarter" idx="12"/>
          </p:nvPr>
        </p:nvSpPr>
        <p:spPr/>
        <p:txBody>
          <a:bodyPr/>
          <a:lstStyle/>
          <a:p>
            <a:fld id="{AC91CEEA-C9F3-4341-988A-0B7B863F14FA}" type="slidenum">
              <a:rPr lang="en-IN" smtClean="0"/>
              <a:t>‹#›</a:t>
            </a:fld>
            <a:endParaRPr lang="en-IN"/>
          </a:p>
        </p:txBody>
      </p:sp>
    </p:spTree>
    <p:extLst>
      <p:ext uri="{BB962C8B-B14F-4D97-AF65-F5344CB8AC3E}">
        <p14:creationId xmlns:p14="http://schemas.microsoft.com/office/powerpoint/2010/main" val="121449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A211-21C9-8B1C-C03A-448E1470D0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A14C1C-921E-8571-13E2-14A2BBEE6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1AD8C-D5CC-A13A-3D69-957B0C7032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3C9953-4A1C-8D3D-0DEA-73D73605C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969FE-8D92-1C0F-7855-34A3CA6D5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B33088-9950-7A76-ECD5-28EA99023F0F}"/>
              </a:ext>
            </a:extLst>
          </p:cNvPr>
          <p:cNvSpPr>
            <a:spLocks noGrp="1"/>
          </p:cNvSpPr>
          <p:nvPr>
            <p:ph type="dt" sz="half" idx="10"/>
          </p:nvPr>
        </p:nvSpPr>
        <p:spPr/>
        <p:txBody>
          <a:bodyPr/>
          <a:lstStyle/>
          <a:p>
            <a:fld id="{D0C62128-9DED-4E60-8DD8-DB02706E6F11}" type="datetimeFigureOut">
              <a:rPr lang="en-IN" smtClean="0"/>
              <a:t>10-08-2023</a:t>
            </a:fld>
            <a:endParaRPr lang="en-IN"/>
          </a:p>
        </p:txBody>
      </p:sp>
      <p:sp>
        <p:nvSpPr>
          <p:cNvPr id="8" name="Footer Placeholder 7">
            <a:extLst>
              <a:ext uri="{FF2B5EF4-FFF2-40B4-BE49-F238E27FC236}">
                <a16:creationId xmlns:a16="http://schemas.microsoft.com/office/drawing/2014/main" id="{A898BE22-C836-AB67-1F28-DBC6A7581E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D7DBE3-ACDD-6EF1-C0F5-E84EAF37EB63}"/>
              </a:ext>
            </a:extLst>
          </p:cNvPr>
          <p:cNvSpPr>
            <a:spLocks noGrp="1"/>
          </p:cNvSpPr>
          <p:nvPr>
            <p:ph type="sldNum" sz="quarter" idx="12"/>
          </p:nvPr>
        </p:nvSpPr>
        <p:spPr/>
        <p:txBody>
          <a:bodyPr/>
          <a:lstStyle/>
          <a:p>
            <a:fld id="{AC91CEEA-C9F3-4341-988A-0B7B863F14FA}" type="slidenum">
              <a:rPr lang="en-IN" smtClean="0"/>
              <a:t>‹#›</a:t>
            </a:fld>
            <a:endParaRPr lang="en-IN"/>
          </a:p>
        </p:txBody>
      </p:sp>
    </p:spTree>
    <p:extLst>
      <p:ext uri="{BB962C8B-B14F-4D97-AF65-F5344CB8AC3E}">
        <p14:creationId xmlns:p14="http://schemas.microsoft.com/office/powerpoint/2010/main" val="190400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D3A8-A830-3718-D7A5-58B35ACF12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CC5279-4D7D-F1CB-0B86-4B785B93E210}"/>
              </a:ext>
            </a:extLst>
          </p:cNvPr>
          <p:cNvSpPr>
            <a:spLocks noGrp="1"/>
          </p:cNvSpPr>
          <p:nvPr>
            <p:ph type="dt" sz="half" idx="10"/>
          </p:nvPr>
        </p:nvSpPr>
        <p:spPr/>
        <p:txBody>
          <a:bodyPr/>
          <a:lstStyle/>
          <a:p>
            <a:fld id="{D0C62128-9DED-4E60-8DD8-DB02706E6F11}" type="datetimeFigureOut">
              <a:rPr lang="en-IN" smtClean="0"/>
              <a:t>10-08-2023</a:t>
            </a:fld>
            <a:endParaRPr lang="en-IN"/>
          </a:p>
        </p:txBody>
      </p:sp>
      <p:sp>
        <p:nvSpPr>
          <p:cNvPr id="4" name="Footer Placeholder 3">
            <a:extLst>
              <a:ext uri="{FF2B5EF4-FFF2-40B4-BE49-F238E27FC236}">
                <a16:creationId xmlns:a16="http://schemas.microsoft.com/office/drawing/2014/main" id="{988754CE-CFF6-9E1E-C2F4-80D6B00BDF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C9C738-62FD-E4A9-D224-E8B0ADC3BFA8}"/>
              </a:ext>
            </a:extLst>
          </p:cNvPr>
          <p:cNvSpPr>
            <a:spLocks noGrp="1"/>
          </p:cNvSpPr>
          <p:nvPr>
            <p:ph type="sldNum" sz="quarter" idx="12"/>
          </p:nvPr>
        </p:nvSpPr>
        <p:spPr/>
        <p:txBody>
          <a:bodyPr/>
          <a:lstStyle/>
          <a:p>
            <a:fld id="{AC91CEEA-C9F3-4341-988A-0B7B863F14FA}" type="slidenum">
              <a:rPr lang="en-IN" smtClean="0"/>
              <a:t>‹#›</a:t>
            </a:fld>
            <a:endParaRPr lang="en-IN"/>
          </a:p>
        </p:txBody>
      </p:sp>
    </p:spTree>
    <p:extLst>
      <p:ext uri="{BB962C8B-B14F-4D97-AF65-F5344CB8AC3E}">
        <p14:creationId xmlns:p14="http://schemas.microsoft.com/office/powerpoint/2010/main" val="44911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D7D7E-BB8E-35ED-7F00-29DAD77BE273}"/>
              </a:ext>
            </a:extLst>
          </p:cNvPr>
          <p:cNvSpPr>
            <a:spLocks noGrp="1"/>
          </p:cNvSpPr>
          <p:nvPr>
            <p:ph type="dt" sz="half" idx="10"/>
          </p:nvPr>
        </p:nvSpPr>
        <p:spPr/>
        <p:txBody>
          <a:bodyPr/>
          <a:lstStyle/>
          <a:p>
            <a:fld id="{D0C62128-9DED-4E60-8DD8-DB02706E6F11}" type="datetimeFigureOut">
              <a:rPr lang="en-IN" smtClean="0"/>
              <a:t>10-08-2023</a:t>
            </a:fld>
            <a:endParaRPr lang="en-IN"/>
          </a:p>
        </p:txBody>
      </p:sp>
      <p:sp>
        <p:nvSpPr>
          <p:cNvPr id="3" name="Footer Placeholder 2">
            <a:extLst>
              <a:ext uri="{FF2B5EF4-FFF2-40B4-BE49-F238E27FC236}">
                <a16:creationId xmlns:a16="http://schemas.microsoft.com/office/drawing/2014/main" id="{09F3454A-A163-DA82-AFA9-4DC5F3BE4F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8D09A3-6BE9-A669-03CE-EB1A6A44DB8E}"/>
              </a:ext>
            </a:extLst>
          </p:cNvPr>
          <p:cNvSpPr>
            <a:spLocks noGrp="1"/>
          </p:cNvSpPr>
          <p:nvPr>
            <p:ph type="sldNum" sz="quarter" idx="12"/>
          </p:nvPr>
        </p:nvSpPr>
        <p:spPr/>
        <p:txBody>
          <a:bodyPr/>
          <a:lstStyle/>
          <a:p>
            <a:fld id="{AC91CEEA-C9F3-4341-988A-0B7B863F14FA}" type="slidenum">
              <a:rPr lang="en-IN" smtClean="0"/>
              <a:t>‹#›</a:t>
            </a:fld>
            <a:endParaRPr lang="en-IN"/>
          </a:p>
        </p:txBody>
      </p:sp>
    </p:spTree>
    <p:extLst>
      <p:ext uri="{BB962C8B-B14F-4D97-AF65-F5344CB8AC3E}">
        <p14:creationId xmlns:p14="http://schemas.microsoft.com/office/powerpoint/2010/main" val="92554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7665-9D70-4534-C69E-5C6BDC9AF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18FF22-043C-3688-420D-2EB791A95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9B7818-EACF-167C-C4A9-D86BA593D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E78D2-BFB7-3FD7-5104-C698850D0AEC}"/>
              </a:ext>
            </a:extLst>
          </p:cNvPr>
          <p:cNvSpPr>
            <a:spLocks noGrp="1"/>
          </p:cNvSpPr>
          <p:nvPr>
            <p:ph type="dt" sz="half" idx="10"/>
          </p:nvPr>
        </p:nvSpPr>
        <p:spPr/>
        <p:txBody>
          <a:bodyPr/>
          <a:lstStyle/>
          <a:p>
            <a:fld id="{D0C62128-9DED-4E60-8DD8-DB02706E6F11}" type="datetimeFigureOut">
              <a:rPr lang="en-IN" smtClean="0"/>
              <a:t>10-08-2023</a:t>
            </a:fld>
            <a:endParaRPr lang="en-IN"/>
          </a:p>
        </p:txBody>
      </p:sp>
      <p:sp>
        <p:nvSpPr>
          <p:cNvPr id="6" name="Footer Placeholder 5">
            <a:extLst>
              <a:ext uri="{FF2B5EF4-FFF2-40B4-BE49-F238E27FC236}">
                <a16:creationId xmlns:a16="http://schemas.microsoft.com/office/drawing/2014/main" id="{B5309C1D-61F9-293E-268A-04386EFD74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B6FDB-8365-F01A-B7C8-CA25B72E72C6}"/>
              </a:ext>
            </a:extLst>
          </p:cNvPr>
          <p:cNvSpPr>
            <a:spLocks noGrp="1"/>
          </p:cNvSpPr>
          <p:nvPr>
            <p:ph type="sldNum" sz="quarter" idx="12"/>
          </p:nvPr>
        </p:nvSpPr>
        <p:spPr/>
        <p:txBody>
          <a:bodyPr/>
          <a:lstStyle/>
          <a:p>
            <a:fld id="{AC91CEEA-C9F3-4341-988A-0B7B863F14FA}" type="slidenum">
              <a:rPr lang="en-IN" smtClean="0"/>
              <a:t>‹#›</a:t>
            </a:fld>
            <a:endParaRPr lang="en-IN"/>
          </a:p>
        </p:txBody>
      </p:sp>
    </p:spTree>
    <p:extLst>
      <p:ext uri="{BB962C8B-B14F-4D97-AF65-F5344CB8AC3E}">
        <p14:creationId xmlns:p14="http://schemas.microsoft.com/office/powerpoint/2010/main" val="115425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67C1-D43F-FCAF-1D61-9B2D50D1A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70F708-8587-6BAB-098D-A4B6864B8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F6D9BC-DB6C-FF8F-B3D3-990856B19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AD98D-31A1-649A-C851-7B7B2BFF0497}"/>
              </a:ext>
            </a:extLst>
          </p:cNvPr>
          <p:cNvSpPr>
            <a:spLocks noGrp="1"/>
          </p:cNvSpPr>
          <p:nvPr>
            <p:ph type="dt" sz="half" idx="10"/>
          </p:nvPr>
        </p:nvSpPr>
        <p:spPr/>
        <p:txBody>
          <a:bodyPr/>
          <a:lstStyle/>
          <a:p>
            <a:fld id="{D0C62128-9DED-4E60-8DD8-DB02706E6F11}" type="datetimeFigureOut">
              <a:rPr lang="en-IN" smtClean="0"/>
              <a:t>10-08-2023</a:t>
            </a:fld>
            <a:endParaRPr lang="en-IN"/>
          </a:p>
        </p:txBody>
      </p:sp>
      <p:sp>
        <p:nvSpPr>
          <p:cNvPr id="6" name="Footer Placeholder 5">
            <a:extLst>
              <a:ext uri="{FF2B5EF4-FFF2-40B4-BE49-F238E27FC236}">
                <a16:creationId xmlns:a16="http://schemas.microsoft.com/office/drawing/2014/main" id="{967D77AA-3426-B47B-164D-B6CF228F76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11BB0-B6E6-88B8-8DA5-3DA9199296AA}"/>
              </a:ext>
            </a:extLst>
          </p:cNvPr>
          <p:cNvSpPr>
            <a:spLocks noGrp="1"/>
          </p:cNvSpPr>
          <p:nvPr>
            <p:ph type="sldNum" sz="quarter" idx="12"/>
          </p:nvPr>
        </p:nvSpPr>
        <p:spPr/>
        <p:txBody>
          <a:bodyPr/>
          <a:lstStyle/>
          <a:p>
            <a:fld id="{AC91CEEA-C9F3-4341-988A-0B7B863F14FA}" type="slidenum">
              <a:rPr lang="en-IN" smtClean="0"/>
              <a:t>‹#›</a:t>
            </a:fld>
            <a:endParaRPr lang="en-IN"/>
          </a:p>
        </p:txBody>
      </p:sp>
    </p:spTree>
    <p:extLst>
      <p:ext uri="{BB962C8B-B14F-4D97-AF65-F5344CB8AC3E}">
        <p14:creationId xmlns:p14="http://schemas.microsoft.com/office/powerpoint/2010/main" val="353277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D378FD-0CC8-1A30-5041-538E98590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C54079-8545-79B7-1AE8-AA26710A9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FC8E32-BAFE-1C1A-46CD-F29658DB0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62128-9DED-4E60-8DD8-DB02706E6F11}" type="datetimeFigureOut">
              <a:rPr lang="en-IN" smtClean="0"/>
              <a:t>10-08-2023</a:t>
            </a:fld>
            <a:endParaRPr lang="en-IN"/>
          </a:p>
        </p:txBody>
      </p:sp>
      <p:sp>
        <p:nvSpPr>
          <p:cNvPr id="5" name="Footer Placeholder 4">
            <a:extLst>
              <a:ext uri="{FF2B5EF4-FFF2-40B4-BE49-F238E27FC236}">
                <a16:creationId xmlns:a16="http://schemas.microsoft.com/office/drawing/2014/main" id="{6D4B524F-115E-0F21-8C76-4A76AD9C6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C1EA52-2D5A-846F-EF83-04448462B8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1CEEA-C9F3-4341-988A-0B7B863F14FA}" type="slidenum">
              <a:rPr lang="en-IN" smtClean="0"/>
              <a:t>‹#›</a:t>
            </a:fld>
            <a:endParaRPr lang="en-IN"/>
          </a:p>
        </p:txBody>
      </p:sp>
    </p:spTree>
    <p:extLst>
      <p:ext uri="{BB962C8B-B14F-4D97-AF65-F5344CB8AC3E}">
        <p14:creationId xmlns:p14="http://schemas.microsoft.com/office/powerpoint/2010/main" val="4015090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rishtiias.com/daily-updates/daily-news-editorials/boosting-farm-mechanization-efforts" TargetMode="External"/><Relationship Id="rId2" Type="http://schemas.openxmlformats.org/officeDocument/2006/relationships/hyperlink" Target="https://www.dtnpf.com/agriculture/web/ag/news/business-inputs/article/2022/12/20/machinery-shortages-continued-2022" TargetMode="External"/><Relationship Id="rId1" Type="http://schemas.openxmlformats.org/officeDocument/2006/relationships/slideLayout" Target="../slideLayouts/slideLayout2.xml"/><Relationship Id="rId6" Type="http://schemas.openxmlformats.org/officeDocument/2006/relationships/hyperlink" Target="https://agecon.ca.uky.edu/historical-farm-income-and-expenses" TargetMode="External"/><Relationship Id="rId5" Type="http://schemas.openxmlformats.org/officeDocument/2006/relationships/hyperlink" Target="https://www.albertafarmexpress.ca/news/the-shortage-of-farm-equipment-may-not-ease-until-2024/" TargetMode="External"/><Relationship Id="rId4" Type="http://schemas.openxmlformats.org/officeDocument/2006/relationships/hyperlink" Target="https://www.reuters.com/world/us/farm-equipment-makers-cut-pre-planting-season-production-us-inflation-bites-2022-03-2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35F5-2031-435D-467B-8B6964B2901D}"/>
              </a:ext>
            </a:extLst>
          </p:cNvPr>
          <p:cNvSpPr>
            <a:spLocks noGrp="1"/>
          </p:cNvSpPr>
          <p:nvPr>
            <p:ph type="ctrTitle"/>
          </p:nvPr>
        </p:nvSpPr>
        <p:spPr>
          <a:xfrm>
            <a:off x="1524000" y="1061978"/>
            <a:ext cx="9144000" cy="913471"/>
          </a:xfrm>
        </p:spPr>
        <p:txBody>
          <a:bodyPr>
            <a:normAutofit fontScale="90000"/>
          </a:bodyPr>
          <a:lstStyle/>
          <a:p>
            <a:r>
              <a:rPr lang="en-IN" dirty="0"/>
              <a:t>18CSP107L</a:t>
            </a:r>
          </a:p>
        </p:txBody>
      </p:sp>
      <p:sp>
        <p:nvSpPr>
          <p:cNvPr id="3" name="Subtitle 2">
            <a:extLst>
              <a:ext uri="{FF2B5EF4-FFF2-40B4-BE49-F238E27FC236}">
                <a16:creationId xmlns:a16="http://schemas.microsoft.com/office/drawing/2014/main" id="{A1A96450-4048-3DFA-5841-E7146356FBEF}"/>
              </a:ext>
            </a:extLst>
          </p:cNvPr>
          <p:cNvSpPr>
            <a:spLocks noGrp="1"/>
          </p:cNvSpPr>
          <p:nvPr>
            <p:ph type="subTitle" idx="1"/>
          </p:nvPr>
        </p:nvSpPr>
        <p:spPr>
          <a:xfrm>
            <a:off x="1371600" y="2178678"/>
            <a:ext cx="9296400" cy="3808053"/>
          </a:xfrm>
        </p:spPr>
        <p:txBody>
          <a:bodyPr>
            <a:noAutofit/>
          </a:bodyPr>
          <a:lstStyle/>
          <a:p>
            <a:r>
              <a:rPr lang="en-IN" sz="1800" dirty="0"/>
              <a:t>Minor Project</a:t>
            </a:r>
          </a:p>
          <a:p>
            <a:r>
              <a:rPr lang="en-IN" sz="1800" dirty="0"/>
              <a:t>Zeroth Review (11-08-2023)</a:t>
            </a:r>
          </a:p>
          <a:p>
            <a:endParaRPr lang="en-IN" sz="1800" dirty="0"/>
          </a:p>
          <a:p>
            <a:r>
              <a:rPr lang="en-IN" sz="1800" dirty="0"/>
              <a:t>Panel : 37</a:t>
            </a:r>
          </a:p>
          <a:p>
            <a:r>
              <a:rPr lang="en-IN" sz="1800" dirty="0"/>
              <a:t>Panel Head : Dr. S.Pradeep (101242)</a:t>
            </a:r>
          </a:p>
          <a:p>
            <a:r>
              <a:rPr lang="en-IN" sz="1800" dirty="0"/>
              <a:t>Panel Member: Dr. K.Priyadharshini (103105)</a:t>
            </a:r>
          </a:p>
          <a:p>
            <a:r>
              <a:rPr lang="en-IN" sz="1800" dirty="0"/>
              <a:t>Batch Id: 550</a:t>
            </a:r>
          </a:p>
          <a:p>
            <a:r>
              <a:rPr lang="en-IN" sz="1800" dirty="0"/>
              <a:t>Student 1 : Ayush Srivastava (RA2011003010759)</a:t>
            </a:r>
          </a:p>
          <a:p>
            <a:r>
              <a:rPr lang="en-IN" sz="1800" dirty="0"/>
              <a:t>Student 2 : Hansa Verma (RA2011003010799)   </a:t>
            </a:r>
          </a:p>
        </p:txBody>
      </p:sp>
    </p:spTree>
    <p:extLst>
      <p:ext uri="{BB962C8B-B14F-4D97-AF65-F5344CB8AC3E}">
        <p14:creationId xmlns:p14="http://schemas.microsoft.com/office/powerpoint/2010/main" val="69222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8044-374A-2305-2508-67DC6A0F53F4}"/>
              </a:ext>
            </a:extLst>
          </p:cNvPr>
          <p:cNvSpPr>
            <a:spLocks noGrp="1"/>
          </p:cNvSpPr>
          <p:nvPr>
            <p:ph type="title"/>
          </p:nvPr>
        </p:nvSpPr>
        <p:spPr>
          <a:xfrm>
            <a:off x="838200" y="365125"/>
            <a:ext cx="10515600" cy="6003591"/>
          </a:xfrm>
        </p:spPr>
        <p:txBody>
          <a:bodyPr>
            <a:normAutofit/>
          </a:bodyPr>
          <a:lstStyle/>
          <a:p>
            <a:pPr algn="ctr"/>
            <a:r>
              <a:rPr lang="en-IN" sz="7200" dirty="0"/>
              <a:t>Thank You </a:t>
            </a:r>
          </a:p>
        </p:txBody>
      </p:sp>
    </p:spTree>
    <p:extLst>
      <p:ext uri="{BB962C8B-B14F-4D97-AF65-F5344CB8AC3E}">
        <p14:creationId xmlns:p14="http://schemas.microsoft.com/office/powerpoint/2010/main" val="408895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9613-987D-8894-0BC9-B3C23BF1A691}"/>
              </a:ext>
            </a:extLst>
          </p:cNvPr>
          <p:cNvSpPr>
            <a:spLocks noGrp="1"/>
          </p:cNvSpPr>
          <p:nvPr>
            <p:ph type="ctrTitle"/>
          </p:nvPr>
        </p:nvSpPr>
        <p:spPr/>
        <p:txBody>
          <a:bodyPr>
            <a:normAutofit/>
          </a:bodyPr>
          <a:lstStyle/>
          <a:p>
            <a:r>
              <a:rPr lang="en-US" b="0" i="0" dirty="0">
                <a:effectLst/>
                <a:latin typeface="Söhne"/>
              </a:rPr>
              <a:t>AgroMates</a:t>
            </a:r>
            <a:endParaRPr lang="en-IN" dirty="0"/>
          </a:p>
        </p:txBody>
      </p:sp>
      <p:sp>
        <p:nvSpPr>
          <p:cNvPr id="3" name="Subtitle 2">
            <a:extLst>
              <a:ext uri="{FF2B5EF4-FFF2-40B4-BE49-F238E27FC236}">
                <a16:creationId xmlns:a16="http://schemas.microsoft.com/office/drawing/2014/main" id="{0AF5CBEC-6540-2FF4-A05E-DF7A38C89AD0}"/>
              </a:ext>
            </a:extLst>
          </p:cNvPr>
          <p:cNvSpPr>
            <a:spLocks noGrp="1"/>
          </p:cNvSpPr>
          <p:nvPr>
            <p:ph type="subTitle" idx="1"/>
          </p:nvPr>
        </p:nvSpPr>
        <p:spPr/>
        <p:txBody>
          <a:bodyPr/>
          <a:lstStyle/>
          <a:p>
            <a:r>
              <a:rPr lang="en-US" b="0" i="0" dirty="0">
                <a:effectLst/>
                <a:latin typeface="Söhne"/>
              </a:rPr>
              <a:t>Community-Driven Farming Equipment Sharing for Modern Agriculture</a:t>
            </a:r>
            <a:endParaRPr lang="en-IN" dirty="0"/>
          </a:p>
        </p:txBody>
      </p:sp>
    </p:spTree>
    <p:extLst>
      <p:ext uri="{BB962C8B-B14F-4D97-AF65-F5344CB8AC3E}">
        <p14:creationId xmlns:p14="http://schemas.microsoft.com/office/powerpoint/2010/main" val="113205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07F8-A445-0D59-A14D-010BBF556DB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D6BA7C4-1AA3-E70E-5B2A-A99EE8FF08E8}"/>
              </a:ext>
            </a:extLst>
          </p:cNvPr>
          <p:cNvSpPr>
            <a:spLocks noGrp="1"/>
          </p:cNvSpPr>
          <p:nvPr>
            <p:ph idx="1"/>
          </p:nvPr>
        </p:nvSpPr>
        <p:spPr/>
        <p:txBody>
          <a:bodyPr/>
          <a:lstStyle/>
          <a:p>
            <a:r>
              <a:rPr lang="en-IN" dirty="0"/>
              <a:t>AgroMates is web application designed to help the farming community with their farming resource needs and also help them earn additional income through their existing farming resources.</a:t>
            </a:r>
          </a:p>
          <a:p>
            <a:pPr marL="0" indent="0">
              <a:buNone/>
            </a:pPr>
            <a:endParaRPr lang="en-IN" dirty="0"/>
          </a:p>
        </p:txBody>
      </p:sp>
    </p:spTree>
    <p:extLst>
      <p:ext uri="{BB962C8B-B14F-4D97-AF65-F5344CB8AC3E}">
        <p14:creationId xmlns:p14="http://schemas.microsoft.com/office/powerpoint/2010/main" val="27191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3CD1-C849-D589-D29B-D1D62EE0C02D}"/>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4DE20F27-001D-6623-1717-D739315AB79B}"/>
              </a:ext>
            </a:extLst>
          </p:cNvPr>
          <p:cNvSpPr>
            <a:spLocks noGrp="1"/>
          </p:cNvSpPr>
          <p:nvPr>
            <p:ph idx="1"/>
          </p:nvPr>
        </p:nvSpPr>
        <p:spPr/>
        <p:txBody>
          <a:bodyPr/>
          <a:lstStyle/>
          <a:p>
            <a:r>
              <a:rPr lang="en-IN" dirty="0"/>
              <a:t>This project will be developed to help the farming community with keeping in the mind “the Agriculture”, “the Mobility Solution” and “the Environment” and “the Green” aspects of the “Sustainable Development Goal(SDG)”.</a:t>
            </a:r>
          </a:p>
          <a:p>
            <a:endParaRPr lang="en-IN" dirty="0"/>
          </a:p>
          <a:p>
            <a:r>
              <a:rPr lang="en-IN" dirty="0"/>
              <a:t>The project will develop an efficient, fast, easy-to-use, user friendly web application to conduct the Renting process of farming equipment by farmers to each other at reasonable rates.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970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7942-7148-7AD4-D2DD-0A36CB8DB438}"/>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6A639D5B-B6A2-7F01-4E0D-773CD39A1FB1}"/>
              </a:ext>
            </a:extLst>
          </p:cNvPr>
          <p:cNvSpPr>
            <a:spLocks noGrp="1"/>
          </p:cNvSpPr>
          <p:nvPr>
            <p:ph idx="1"/>
          </p:nvPr>
        </p:nvSpPr>
        <p:spPr/>
        <p:txBody>
          <a:bodyPr>
            <a:normAutofit lnSpcReduction="10000"/>
          </a:bodyPr>
          <a:lstStyle/>
          <a:p>
            <a:r>
              <a:rPr lang="en-IN" dirty="0"/>
              <a:t>The motivation behind the project are the challenges the farming community face with their existing farming needs.</a:t>
            </a:r>
          </a:p>
          <a:p>
            <a:r>
              <a:rPr lang="en-IN" dirty="0"/>
              <a:t>The farming machinery tends to be very specific for crop variety, and as the crop seasons passes and another seasons kicks in , many of the farmers either wait for the next season or have to look for another source of income as they don’t have the farming machinery for current crop season.</a:t>
            </a:r>
          </a:p>
          <a:p>
            <a:r>
              <a:rPr lang="en-IN" dirty="0"/>
              <a:t>This has negative effect on their income and their livelihood. Entire farming communities suffers from this problem.</a:t>
            </a:r>
          </a:p>
          <a:p>
            <a:r>
              <a:rPr lang="en-IN" dirty="0"/>
              <a:t>AgroMates is developed to provide some relief to farmers from this problem. </a:t>
            </a:r>
          </a:p>
          <a:p>
            <a:endParaRPr lang="en-IN" dirty="0"/>
          </a:p>
        </p:txBody>
      </p:sp>
    </p:spTree>
    <p:extLst>
      <p:ext uri="{BB962C8B-B14F-4D97-AF65-F5344CB8AC3E}">
        <p14:creationId xmlns:p14="http://schemas.microsoft.com/office/powerpoint/2010/main" val="258906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FB87-A83D-A6BE-098E-829AA9322C52}"/>
              </a:ext>
            </a:extLst>
          </p:cNvPr>
          <p:cNvSpPr>
            <a:spLocks noGrp="1"/>
          </p:cNvSpPr>
          <p:nvPr>
            <p:ph type="title"/>
          </p:nvPr>
        </p:nvSpPr>
        <p:spPr/>
        <p:txBody>
          <a:bodyPr/>
          <a:lstStyle/>
          <a:p>
            <a:r>
              <a:rPr lang="en-IN" dirty="0"/>
              <a:t>Innovation Idea of the Project</a:t>
            </a:r>
          </a:p>
        </p:txBody>
      </p:sp>
      <p:sp>
        <p:nvSpPr>
          <p:cNvPr id="3" name="Content Placeholder 2">
            <a:extLst>
              <a:ext uri="{FF2B5EF4-FFF2-40B4-BE49-F238E27FC236}">
                <a16:creationId xmlns:a16="http://schemas.microsoft.com/office/drawing/2014/main" id="{4F91CB99-7C01-302C-58C6-3420052226B0}"/>
              </a:ext>
            </a:extLst>
          </p:cNvPr>
          <p:cNvSpPr>
            <a:spLocks noGrp="1"/>
          </p:cNvSpPr>
          <p:nvPr>
            <p:ph idx="1"/>
          </p:nvPr>
        </p:nvSpPr>
        <p:spPr/>
        <p:txBody>
          <a:bodyPr>
            <a:normAutofit fontScale="70000" lnSpcReduction="20000"/>
          </a:bodyPr>
          <a:lstStyle/>
          <a:p>
            <a:r>
              <a:rPr lang="en-IN" dirty="0"/>
              <a:t>Process Innovation: A farmer can search the exact equipment by either typing or my browsing the categories of machinery available for rent. Similarly, farmer can easily list their machinery and quote their expected rent for it.</a:t>
            </a:r>
          </a:p>
          <a:p>
            <a:endParaRPr lang="en-IN" dirty="0"/>
          </a:p>
          <a:p>
            <a:r>
              <a:rPr lang="en-IN" dirty="0"/>
              <a:t>Technology Innovation : Image recognition of the uploaded verification documents and machinery photos to verify a listing or a lessee or a lessor.</a:t>
            </a:r>
          </a:p>
          <a:p>
            <a:endParaRPr lang="en-IN" dirty="0"/>
          </a:p>
          <a:p>
            <a:r>
              <a:rPr lang="en-IN" dirty="0"/>
              <a:t>Service Innovation: Easily renting and reimbursement of rent to farmers, quick help and support In case of any problem.</a:t>
            </a:r>
          </a:p>
          <a:p>
            <a:endParaRPr lang="en-IN" dirty="0"/>
          </a:p>
          <a:p>
            <a:r>
              <a:rPr lang="en-IN" dirty="0"/>
              <a:t>Collaboration Innovation : Partnering with various farming groups, communities and self-help groups, </a:t>
            </a:r>
            <a:r>
              <a:rPr lang="en-IN" dirty="0" err="1"/>
              <a:t>msmes</a:t>
            </a:r>
            <a:r>
              <a:rPr lang="en-IN" dirty="0"/>
              <a:t> and government funding organizations (NABARD).</a:t>
            </a:r>
          </a:p>
          <a:p>
            <a:endParaRPr lang="en-IN" dirty="0"/>
          </a:p>
          <a:p>
            <a:r>
              <a:rPr lang="en-IN" dirty="0"/>
              <a:t>Data-Driven Innovation : Use of available data from machinery. Lessor and Lessee to refine the application and later introduce rating system for machinery and renting process.</a:t>
            </a:r>
          </a:p>
          <a:p>
            <a:endParaRPr lang="en-IN" dirty="0"/>
          </a:p>
          <a:p>
            <a:pPr marL="0" indent="0">
              <a:buNone/>
            </a:pPr>
            <a:endParaRPr lang="en-IN" dirty="0"/>
          </a:p>
        </p:txBody>
      </p:sp>
    </p:spTree>
    <p:extLst>
      <p:ext uri="{BB962C8B-B14F-4D97-AF65-F5344CB8AC3E}">
        <p14:creationId xmlns:p14="http://schemas.microsoft.com/office/powerpoint/2010/main" val="412820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23C3-4139-0242-CD7D-4FBFE3BA4359}"/>
              </a:ext>
            </a:extLst>
          </p:cNvPr>
          <p:cNvSpPr>
            <a:spLocks noGrp="1"/>
          </p:cNvSpPr>
          <p:nvPr>
            <p:ph type="title"/>
          </p:nvPr>
        </p:nvSpPr>
        <p:spPr/>
        <p:txBody>
          <a:bodyPr/>
          <a:lstStyle/>
          <a:p>
            <a:r>
              <a:rPr lang="en-IN" dirty="0"/>
              <a:t>Purpose of the Project </a:t>
            </a:r>
          </a:p>
        </p:txBody>
      </p:sp>
      <p:sp>
        <p:nvSpPr>
          <p:cNvPr id="3" name="Content Placeholder 2">
            <a:extLst>
              <a:ext uri="{FF2B5EF4-FFF2-40B4-BE49-F238E27FC236}">
                <a16:creationId xmlns:a16="http://schemas.microsoft.com/office/drawing/2014/main" id="{C1898BE5-FA0A-E0A0-3888-A052F482CDBA}"/>
              </a:ext>
            </a:extLst>
          </p:cNvPr>
          <p:cNvSpPr>
            <a:spLocks noGrp="1"/>
          </p:cNvSpPr>
          <p:nvPr>
            <p:ph idx="1"/>
          </p:nvPr>
        </p:nvSpPr>
        <p:spPr/>
        <p:txBody>
          <a:bodyPr/>
          <a:lstStyle/>
          <a:p>
            <a:r>
              <a:rPr lang="en-IN" dirty="0"/>
              <a:t>The purpose of this project is to help farming community with their biggest challenges, ‘ the availability of farming equipment’ and ‘earning a sustainable income’.</a:t>
            </a:r>
          </a:p>
          <a:p>
            <a:endParaRPr lang="en-IN" dirty="0"/>
          </a:p>
          <a:p>
            <a:r>
              <a:rPr lang="en-IN" dirty="0"/>
              <a:t>This project has potential to solve both problems through its services as well as helping environment as lessor equipment's will be needed to be bought my each farmer personally. </a:t>
            </a:r>
          </a:p>
          <a:p>
            <a:endParaRPr lang="en-IN" dirty="0"/>
          </a:p>
          <a:p>
            <a:endParaRPr lang="en-IN" dirty="0"/>
          </a:p>
          <a:p>
            <a:endParaRPr lang="en-IN" dirty="0"/>
          </a:p>
        </p:txBody>
      </p:sp>
    </p:spTree>
    <p:extLst>
      <p:ext uri="{BB962C8B-B14F-4D97-AF65-F5344CB8AC3E}">
        <p14:creationId xmlns:p14="http://schemas.microsoft.com/office/powerpoint/2010/main" val="425575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E20FC-DCD6-60F8-C9BC-8E33741E5EB6}"/>
              </a:ext>
            </a:extLst>
          </p:cNvPr>
          <p:cNvSpPr>
            <a:spLocks noGrp="1"/>
          </p:cNvSpPr>
          <p:nvPr>
            <p:ph type="title"/>
          </p:nvPr>
        </p:nvSpPr>
        <p:spPr/>
        <p:txBody>
          <a:bodyPr/>
          <a:lstStyle/>
          <a:p>
            <a:r>
              <a:rPr lang="en-IN" dirty="0"/>
              <a:t>Scope of the Project : </a:t>
            </a:r>
          </a:p>
        </p:txBody>
      </p:sp>
      <p:sp>
        <p:nvSpPr>
          <p:cNvPr id="3" name="Content Placeholder 2">
            <a:extLst>
              <a:ext uri="{FF2B5EF4-FFF2-40B4-BE49-F238E27FC236}">
                <a16:creationId xmlns:a16="http://schemas.microsoft.com/office/drawing/2014/main" id="{E3050E19-1B62-DAE4-5E69-07521077D562}"/>
              </a:ext>
            </a:extLst>
          </p:cNvPr>
          <p:cNvSpPr>
            <a:spLocks noGrp="1"/>
          </p:cNvSpPr>
          <p:nvPr>
            <p:ph idx="1"/>
          </p:nvPr>
        </p:nvSpPr>
        <p:spPr/>
        <p:txBody>
          <a:bodyPr>
            <a:normAutofit lnSpcReduction="10000"/>
          </a:bodyPr>
          <a:lstStyle/>
          <a:p>
            <a:r>
              <a:rPr lang="en-IN" dirty="0"/>
              <a:t>Project Objectives : Goal of the project is to development a easy to use , fast and user friendly renting web application.</a:t>
            </a:r>
          </a:p>
          <a:p>
            <a:r>
              <a:rPr lang="en-IN" dirty="0"/>
              <a:t>Deliverables: The application will allow a farmer(user) to either rent his inventory or rent inventory from others. </a:t>
            </a:r>
          </a:p>
          <a:p>
            <a:r>
              <a:rPr lang="en-IN" dirty="0"/>
              <a:t>Inclusions: A web application as frontend of this project with all the features of a required renting process embedded in it.</a:t>
            </a:r>
          </a:p>
          <a:p>
            <a:r>
              <a:rPr lang="en-IN" dirty="0"/>
              <a:t>Exclusions: The backend(database) as of now in not embedded in this project. </a:t>
            </a:r>
          </a:p>
          <a:p>
            <a:r>
              <a:rPr lang="en-IN" dirty="0"/>
              <a:t>Duration: The application is expected to be complete by September 2023. </a:t>
            </a:r>
          </a:p>
          <a:p>
            <a:endParaRPr lang="en-IN" dirty="0"/>
          </a:p>
        </p:txBody>
      </p:sp>
    </p:spTree>
    <p:extLst>
      <p:ext uri="{BB962C8B-B14F-4D97-AF65-F5344CB8AC3E}">
        <p14:creationId xmlns:p14="http://schemas.microsoft.com/office/powerpoint/2010/main" val="16783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4F31-00E5-73B9-332F-E6BFE14549F5}"/>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DB3F197E-7396-9702-AC22-1038DD0229B4}"/>
              </a:ext>
            </a:extLst>
          </p:cNvPr>
          <p:cNvSpPr>
            <a:spLocks noGrp="1"/>
          </p:cNvSpPr>
          <p:nvPr>
            <p:ph idx="1"/>
          </p:nvPr>
        </p:nvSpPr>
        <p:spPr/>
        <p:txBody>
          <a:bodyPr/>
          <a:lstStyle/>
          <a:p>
            <a:r>
              <a:rPr lang="en-US" dirty="0">
                <a:hlinkClick r:id="rId2"/>
              </a:rPr>
              <a:t>Machinery Shortages Continued in 2022 (dtnpf.com)</a:t>
            </a:r>
            <a:endParaRPr lang="en-US" dirty="0"/>
          </a:p>
          <a:p>
            <a:r>
              <a:rPr lang="en-US" dirty="0">
                <a:hlinkClick r:id="rId3"/>
              </a:rPr>
              <a:t>Boosting Farm Mechanization Efforts (drishtiias.com)</a:t>
            </a:r>
            <a:endParaRPr lang="en-US" dirty="0"/>
          </a:p>
          <a:p>
            <a:r>
              <a:rPr lang="en-US" dirty="0">
                <a:hlinkClick r:id="rId4"/>
              </a:rPr>
              <a:t>Farm equipment makers cut pre planting season production as U.S. inflation bites | Reuters</a:t>
            </a:r>
            <a:endParaRPr lang="en-US" dirty="0"/>
          </a:p>
          <a:p>
            <a:r>
              <a:rPr lang="en-US" dirty="0">
                <a:hlinkClick r:id="rId5"/>
              </a:rPr>
              <a:t>The shortage of farm equipment may not ease until 2024 - Alberta Farmer Express (albertafarmexpress.ca)</a:t>
            </a:r>
            <a:endParaRPr lang="en-US" dirty="0"/>
          </a:p>
          <a:p>
            <a:r>
              <a:rPr lang="en-US" dirty="0">
                <a:hlinkClick r:id="rId6"/>
              </a:rPr>
              <a:t>Historical Farm Income and Expenses | Agricultural Economics (uky.edu)</a:t>
            </a:r>
            <a:endParaRPr lang="en-IN" dirty="0"/>
          </a:p>
        </p:txBody>
      </p:sp>
    </p:spTree>
    <p:extLst>
      <p:ext uri="{BB962C8B-B14F-4D97-AF65-F5344CB8AC3E}">
        <p14:creationId xmlns:p14="http://schemas.microsoft.com/office/powerpoint/2010/main" val="619656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652</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18CSP107L</vt:lpstr>
      <vt:lpstr>AgroMates</vt:lpstr>
      <vt:lpstr>Introduction</vt:lpstr>
      <vt:lpstr>Abstract </vt:lpstr>
      <vt:lpstr>Motivation</vt:lpstr>
      <vt:lpstr>Innovation Idea of the Project</vt:lpstr>
      <vt:lpstr>Purpose of the Project </vt:lpstr>
      <vt:lpstr>Scope of the Project :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18CSP107L</dc:title>
  <dc:creator>Ayush S</dc:creator>
  <cp:lastModifiedBy>Ayush S</cp:lastModifiedBy>
  <cp:revision>3</cp:revision>
  <dcterms:created xsi:type="dcterms:W3CDTF">2023-08-10T10:34:12Z</dcterms:created>
  <dcterms:modified xsi:type="dcterms:W3CDTF">2023-08-10T13:18:06Z</dcterms:modified>
</cp:coreProperties>
</file>