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90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sheet met TNO-logo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8679-3D0D-4BD7-A410-F7CB6E8A85FB}" type="datetimeFigureOut">
              <a:rPr lang="nl-NL" smtClean="0"/>
              <a:t>11-11-2014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B387-7861-4308-98EE-DC99B6801388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Rechthoek 9"/>
          <p:cNvSpPr/>
          <p:nvPr/>
        </p:nvSpPr>
        <p:spPr bwMode="white">
          <a:xfrm>
            <a:off x="4678658" y="0"/>
            <a:ext cx="72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1403350" y="1303200"/>
            <a:ext cx="7272338" cy="900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/>
          </p:nvPr>
        </p:nvSpPr>
        <p:spPr>
          <a:xfrm>
            <a:off x="1403350" y="2348880"/>
            <a:ext cx="7272338" cy="360000"/>
          </a:xfrm>
        </p:spPr>
        <p:txBody>
          <a:bodyPr/>
          <a:lstStyle>
            <a:lvl1pPr marL="0" indent="0" algn="l">
              <a:lnSpc>
                <a:spcPts val="16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cxnSp>
        <p:nvCxnSpPr>
          <p:cNvPr id="9" name="Rechte verbindingslijn 8"/>
          <p:cNvCxnSpPr/>
          <p:nvPr/>
        </p:nvCxnSpPr>
        <p:spPr>
          <a:xfrm flipV="1">
            <a:off x="1220400" y="831600"/>
            <a:ext cx="0" cy="1805312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85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klein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03350" y="1303200"/>
            <a:ext cx="7272338" cy="900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350" y="2350800"/>
            <a:ext cx="7272338" cy="360000"/>
          </a:xfrm>
        </p:spPr>
        <p:txBody>
          <a:bodyPr/>
          <a:lstStyle>
            <a:lvl1pPr marL="0" indent="0" algn="l">
              <a:lnSpc>
                <a:spcPts val="16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8679-3D0D-4BD7-A410-F7CB6E8A85FB}" type="datetimeFigureOut">
              <a:rPr lang="nl-NL" smtClean="0"/>
              <a:t>11-11-2014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B387-7861-4308-98EE-DC99B6801388}" type="slidenum">
              <a:rPr lang="nl-NL" smtClean="0"/>
              <a:t>‹#›</a:t>
            </a:fld>
            <a:endParaRPr lang="nl-NL"/>
          </a:p>
        </p:txBody>
      </p:sp>
      <p:sp>
        <p:nvSpPr>
          <p:cNvPr id="7" name="Rechthoek 6"/>
          <p:cNvSpPr/>
          <p:nvPr/>
        </p:nvSpPr>
        <p:spPr bwMode="white">
          <a:xfrm>
            <a:off x="4678658" y="0"/>
            <a:ext cx="72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403350" y="4293096"/>
            <a:ext cx="3024188" cy="2088654"/>
          </a:xfrm>
          <a:effectLst>
            <a:outerShdw blurRad="127000" dist="25400" dir="2700000" algn="ctr" rotWithShape="0">
              <a:schemeClr val="tx1">
                <a:alpha val="55000"/>
              </a:schemeClr>
            </a:outerShdw>
          </a:effectLst>
        </p:spPr>
        <p:txBody>
          <a:bodyPr/>
          <a:lstStyle>
            <a:lvl1pPr marL="0" indent="0">
              <a:buFontTx/>
              <a:buNone/>
              <a:defRPr baseline="0"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 dirty="0" smtClean="0"/>
              <a:t>Voeg hier een afbeelding toe en plaats deze linksonder</a:t>
            </a:r>
            <a:endParaRPr lang="nl-NL" dirty="0"/>
          </a:p>
        </p:txBody>
      </p:sp>
      <p:cxnSp>
        <p:nvCxnSpPr>
          <p:cNvPr id="9" name="Rechte verbindingslijn 8"/>
          <p:cNvCxnSpPr/>
          <p:nvPr/>
        </p:nvCxnSpPr>
        <p:spPr>
          <a:xfrm flipV="1">
            <a:off x="1220400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13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psomming en of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03350" y="2199600"/>
            <a:ext cx="7272338" cy="4182150"/>
          </a:xfrm>
        </p:spPr>
        <p:txBody>
          <a:bodyPr/>
          <a:lstStyle>
            <a:lvl1pPr marL="185738" indent="-185738">
              <a:buFontTx/>
              <a:buBlip>
                <a:blip r:embed="rId2"/>
              </a:buBlip>
              <a:defRPr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8679-3D0D-4BD7-A410-F7CB6E8A85FB}" type="datetimeFigureOut">
              <a:rPr lang="nl-NL" smtClean="0"/>
              <a:t>11-11-2014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B387-7861-4308-98EE-DC99B6801388}" type="slidenum">
              <a:rPr lang="nl-NL" smtClean="0"/>
              <a:t>‹#›</a:t>
            </a:fld>
            <a:endParaRPr lang="nl-NL"/>
          </a:p>
        </p:txBody>
      </p:sp>
      <p:cxnSp>
        <p:nvCxnSpPr>
          <p:cNvPr id="7" name="Rechte verbindingslijn 8"/>
          <p:cNvCxnSpPr/>
          <p:nvPr/>
        </p:nvCxnSpPr>
        <p:spPr>
          <a:xfrm flipV="1">
            <a:off x="1220400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069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box  of groo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03350" y="2199600"/>
            <a:ext cx="7272338" cy="41821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185738" indent="0">
              <a:buFontTx/>
              <a:buNone/>
              <a:defRPr/>
            </a:lvl2pPr>
            <a:lvl3pPr marL="355600" indent="0">
              <a:buFontTx/>
              <a:buNone/>
              <a:defRPr/>
            </a:lvl3pPr>
            <a:lvl4pPr marL="542925" indent="0">
              <a:buFontTx/>
              <a:buNone/>
              <a:defRPr/>
            </a:lvl4pPr>
            <a:lvl5pPr marL="714375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8679-3D0D-4BD7-A410-F7CB6E8A85FB}" type="datetimeFigureOut">
              <a:rPr lang="nl-NL" smtClean="0"/>
              <a:t>11-11-2014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B387-7861-4308-98EE-DC99B6801388}" type="slidenum">
              <a:rPr lang="nl-NL" smtClean="0"/>
              <a:t>‹#›</a:t>
            </a:fld>
            <a:endParaRPr lang="nl-NL"/>
          </a:p>
        </p:txBody>
      </p:sp>
      <p:cxnSp>
        <p:nvCxnSpPr>
          <p:cNvPr id="7" name="Rechte verbindingslijn 8"/>
          <p:cNvCxnSpPr/>
          <p:nvPr/>
        </p:nvCxnSpPr>
        <p:spPr>
          <a:xfrm flipV="1">
            <a:off x="1220400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781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 naas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6462" y="1342800"/>
            <a:ext cx="3959225" cy="72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16462" y="2199600"/>
            <a:ext cx="3959225" cy="4182150"/>
          </a:xfrm>
        </p:spPr>
        <p:txBody>
          <a:bodyPr/>
          <a:lstStyle>
            <a:lvl1pPr marL="185738" indent="-185738">
              <a:buFontTx/>
              <a:buBlip>
                <a:blip r:embed="rId2"/>
              </a:buBlip>
              <a:defRPr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8679-3D0D-4BD7-A410-F7CB6E8A85FB}" type="datetimeFigureOut">
              <a:rPr lang="nl-NL" smtClean="0"/>
              <a:t>11-11-2014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B387-7861-4308-98EE-DC99B6801388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403350" y="1412875"/>
            <a:ext cx="3024188" cy="4968875"/>
          </a:xfrm>
          <a:effectLst>
            <a:outerShdw blurRad="127000" dist="25400" dir="2700000" algn="ctr" rotWithShape="0">
              <a:schemeClr val="tx1">
                <a:alpha val="55000"/>
              </a:schemeClr>
            </a:outerShdw>
          </a:effectLst>
        </p:spPr>
        <p:txBody>
          <a:bodyPr/>
          <a:lstStyle>
            <a:lvl1pPr marL="0" indent="0">
              <a:buFontTx/>
              <a:buNone/>
              <a:defRPr baseline="0"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 dirty="0" smtClean="0"/>
              <a:t>Voeg hier een staande afbeelding  toe en plaats deze vullend binnen dit kader</a:t>
            </a:r>
            <a:endParaRPr lang="nl-NL" dirty="0"/>
          </a:p>
        </p:txBody>
      </p:sp>
      <p:cxnSp>
        <p:nvCxnSpPr>
          <p:cNvPr id="8" name="Rechte verbindingslijn 8"/>
          <p:cNvCxnSpPr/>
          <p:nvPr/>
        </p:nvCxnSpPr>
        <p:spPr>
          <a:xfrm flipV="1">
            <a:off x="1220400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292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 naast teks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6462" y="1342800"/>
            <a:ext cx="3959225" cy="72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16462" y="2199600"/>
            <a:ext cx="3959225" cy="41821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185738" indent="0">
              <a:buFontTx/>
              <a:buNone/>
              <a:defRPr/>
            </a:lvl2pPr>
            <a:lvl3pPr marL="355600" indent="0">
              <a:buFontTx/>
              <a:buNone/>
              <a:defRPr/>
            </a:lvl3pPr>
            <a:lvl4pPr marL="542925" indent="0">
              <a:buFontTx/>
              <a:buNone/>
              <a:defRPr/>
            </a:lvl4pPr>
            <a:lvl5pPr marL="714375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8679-3D0D-4BD7-A410-F7CB6E8A85FB}" type="datetimeFigureOut">
              <a:rPr lang="nl-NL" smtClean="0"/>
              <a:t>11-11-2014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B387-7861-4308-98EE-DC99B6801388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403350" y="1412875"/>
            <a:ext cx="3024188" cy="4968875"/>
          </a:xfrm>
          <a:effectLst>
            <a:outerShdw blurRad="127000" dist="25400" dir="2700000" algn="ctr" rotWithShape="0">
              <a:schemeClr val="tx1">
                <a:alpha val="55000"/>
              </a:schemeClr>
            </a:outerShdw>
          </a:effectLst>
        </p:spPr>
        <p:txBody>
          <a:bodyPr/>
          <a:lstStyle>
            <a:lvl1pPr marL="0" indent="0">
              <a:buFontTx/>
              <a:buNone/>
              <a:defRPr baseline="0"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 dirty="0" smtClean="0"/>
              <a:t>Voeg hier een staande afbeelding  toe en plaats deze vullend binnen dit kader</a:t>
            </a:r>
            <a:endParaRPr lang="nl-NL" dirty="0"/>
          </a:p>
        </p:txBody>
      </p:sp>
      <p:cxnSp>
        <p:nvCxnSpPr>
          <p:cNvPr id="8" name="Rechte verbindingslijn 8"/>
          <p:cNvCxnSpPr/>
          <p:nvPr/>
        </p:nvCxnSpPr>
        <p:spPr>
          <a:xfrm flipV="1">
            <a:off x="1220400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101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e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8679-3D0D-4BD7-A410-F7CB6E8A85FB}" type="datetimeFigureOut">
              <a:rPr lang="nl-NL" smtClean="0"/>
              <a:t>11-11-2014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B387-7861-4308-98EE-DC99B6801388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403350" y="1412875"/>
            <a:ext cx="7272338" cy="4968875"/>
          </a:xfrm>
          <a:effectLst>
            <a:outerShdw blurRad="127000" dist="25400" dir="2700000" algn="ctr" rotWithShape="0">
              <a:schemeClr val="tx1">
                <a:alpha val="55000"/>
              </a:schemeClr>
            </a:outerShdw>
          </a:effectLst>
        </p:spPr>
        <p:txBody>
          <a:bodyPr/>
          <a:lstStyle>
            <a:lvl1pPr marL="0" indent="0">
              <a:buFontTx/>
              <a:buNone/>
              <a:defRPr baseline="0"/>
            </a:lvl1pPr>
            <a:lvl2pPr marL="357188" indent="-171450">
              <a:buFontTx/>
              <a:buBlip>
                <a:blip r:embed="rId2"/>
              </a:buBlip>
              <a:defRPr/>
            </a:lvl2pPr>
            <a:lvl3pPr marL="542925" indent="-187325">
              <a:buFontTx/>
              <a:buBlip>
                <a:blip r:embed="rId2"/>
              </a:buBlip>
              <a:defRPr/>
            </a:lvl3pPr>
            <a:lvl4pPr marL="715963" indent="-173038">
              <a:buFontTx/>
              <a:buBlip>
                <a:blip r:embed="rId2"/>
              </a:buBlip>
              <a:defRPr/>
            </a:lvl4pPr>
            <a:lvl5pPr marL="901700" indent="-187325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nl-NL" dirty="0" smtClean="0"/>
              <a:t>Voeg hier een afbeelding toe en plaats deze linksonder</a:t>
            </a:r>
            <a:endParaRPr lang="nl-NL" dirty="0"/>
          </a:p>
        </p:txBody>
      </p:sp>
      <p:cxnSp>
        <p:nvCxnSpPr>
          <p:cNvPr id="7" name="Rechte verbindingslijn 8"/>
          <p:cNvCxnSpPr/>
          <p:nvPr/>
        </p:nvCxnSpPr>
        <p:spPr>
          <a:xfrm flipV="1">
            <a:off x="1220400" y="831600"/>
            <a:ext cx="0" cy="5550150"/>
          </a:xfrm>
          <a:prstGeom prst="line">
            <a:avLst/>
          </a:prstGeom>
          <a:ln w="127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40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11-11-2014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B387-7861-4308-98EE-DC99B680138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1197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" Target="../slides/slid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144000" cy="261469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403350" y="1342800"/>
            <a:ext cx="7272338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03350" y="2199600"/>
            <a:ext cx="7272338" cy="43204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816800" y="262800"/>
            <a:ext cx="1800000" cy="1066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11-11-2014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816800" y="370800"/>
            <a:ext cx="1800000" cy="1066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816800" y="153968"/>
            <a:ext cx="1800000" cy="1066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DACB387-7861-4308-98EE-DC99B6801388}" type="slidenum">
              <a:rPr lang="nl-NL" smtClean="0"/>
              <a:t>‹#›</a:t>
            </a:fld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248400" y="162000"/>
            <a:ext cx="0" cy="5400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flipV="1">
            <a:off x="2336400" y="162000"/>
            <a:ext cx="0" cy="5400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Afbeelding 1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3" y="162000"/>
            <a:ext cx="619016" cy="49320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effectLst>
            <a:outerShdw blurRad="101600" dist="12700" dir="2700000" algn="ctr" rotWithShape="0">
              <a:prstClr val="black">
                <a:alpha val="50000"/>
              </a:prstClr>
            </a:outerShdw>
          </a:effectLst>
        </p:spPr>
      </p:pic>
      <p:pic>
        <p:nvPicPr>
          <p:cNvPr id="12" name="Afbeelding 11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03" y="162000"/>
            <a:ext cx="619016" cy="49320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effectLst>
            <a:outerShdw blurRad="101600" dist="12700" dir="2700000" algn="ctr" rotWithShape="0">
              <a:prstClr val="black">
                <a:alpha val="50000"/>
              </a:prstClr>
            </a:outerShdw>
          </a:effectLst>
        </p:spPr>
      </p:pic>
      <p:cxnSp>
        <p:nvCxnSpPr>
          <p:cNvPr id="15" name="Rechte verbindingslijn 14"/>
          <p:cNvCxnSpPr/>
          <p:nvPr/>
        </p:nvCxnSpPr>
        <p:spPr>
          <a:xfrm flipV="1">
            <a:off x="4708800" y="162000"/>
            <a:ext cx="0" cy="5400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33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5738" indent="-185738" algn="l" defTabSz="914400" rtl="0" eaLnBrk="1" latinLnBrk="0" hangingPunct="1">
        <a:lnSpc>
          <a:spcPts val="2810"/>
        </a:lnSpc>
        <a:spcBef>
          <a:spcPts val="0"/>
        </a:spcBef>
        <a:buFontTx/>
        <a:buBlip>
          <a:blip r:embed="rId15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7188" indent="-171450" algn="l" defTabSz="914400" rtl="0" eaLnBrk="1" latinLnBrk="0" hangingPunct="1">
        <a:lnSpc>
          <a:spcPts val="2810"/>
        </a:lnSpc>
        <a:spcBef>
          <a:spcPts val="0"/>
        </a:spcBef>
        <a:buFontTx/>
        <a:buBlip>
          <a:blip r:embed="rId15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5738" algn="l" defTabSz="914400" rtl="0" eaLnBrk="1" latinLnBrk="0" hangingPunct="1">
        <a:lnSpc>
          <a:spcPts val="2810"/>
        </a:lnSpc>
        <a:spcBef>
          <a:spcPts val="0"/>
        </a:spcBef>
        <a:buFontTx/>
        <a:buBlip>
          <a:blip r:embed="rId15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5963" indent="-173038" algn="l" defTabSz="914400" rtl="0" eaLnBrk="1" latinLnBrk="0" hangingPunct="1">
        <a:lnSpc>
          <a:spcPts val="2810"/>
        </a:lnSpc>
        <a:spcBef>
          <a:spcPts val="0"/>
        </a:spcBef>
        <a:buFontTx/>
        <a:buBlip>
          <a:blip r:embed="rId15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1700" indent="-185738" algn="l" defTabSz="914400" rtl="0" eaLnBrk="1" latinLnBrk="0" hangingPunct="1">
        <a:lnSpc>
          <a:spcPts val="2810"/>
        </a:lnSpc>
        <a:spcBef>
          <a:spcPts val="0"/>
        </a:spcBef>
        <a:buFontTx/>
        <a:buBlip>
          <a:blip r:embed="rId15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Up-Down Arrow 70"/>
          <p:cNvSpPr/>
          <p:nvPr/>
        </p:nvSpPr>
        <p:spPr>
          <a:xfrm>
            <a:off x="2915816" y="3212976"/>
            <a:ext cx="288032" cy="79208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107504" y="908720"/>
            <a:ext cx="864096" cy="280831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100" dirty="0" smtClean="0"/>
              <a:t>Libraries</a:t>
            </a:r>
            <a:endParaRPr lang="en-GB" sz="1100" dirty="0"/>
          </a:p>
        </p:txBody>
      </p:sp>
      <p:sp>
        <p:nvSpPr>
          <p:cNvPr id="53" name="Flowchart: Document 52"/>
          <p:cNvSpPr/>
          <p:nvPr/>
        </p:nvSpPr>
        <p:spPr>
          <a:xfrm>
            <a:off x="4499992" y="5736023"/>
            <a:ext cx="1008112" cy="72008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 smtClean="0"/>
              <a:t>DB model</a:t>
            </a:r>
            <a:endParaRPr lang="en-GB" sz="1200" dirty="0"/>
          </a:p>
        </p:txBody>
      </p:sp>
      <p:sp>
        <p:nvSpPr>
          <p:cNvPr id="39" name="Rectangle 38"/>
          <p:cNvSpPr/>
          <p:nvPr/>
        </p:nvSpPr>
        <p:spPr>
          <a:xfrm>
            <a:off x="107504" y="3861048"/>
            <a:ext cx="864096" cy="280831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Ins="72000" rtlCol="0" anchor="t"/>
          <a:lstStyle/>
          <a:p>
            <a:pPr algn="ctr"/>
            <a:r>
              <a:rPr lang="en-GB" sz="1100" dirty="0" smtClean="0"/>
              <a:t>Extensions</a:t>
            </a:r>
            <a:endParaRPr lang="en-GB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1331640" y="1124744"/>
            <a:ext cx="3672408" cy="18722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Application</a:t>
            </a:r>
            <a:endParaRPr lang="en-GB" b="1" dirty="0"/>
          </a:p>
        </p:txBody>
      </p:sp>
      <p:sp>
        <p:nvSpPr>
          <p:cNvPr id="8" name="Up-Down Arrow 7"/>
          <p:cNvSpPr/>
          <p:nvPr/>
        </p:nvSpPr>
        <p:spPr>
          <a:xfrm>
            <a:off x="3923928" y="3212976"/>
            <a:ext cx="288032" cy="79208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Up-Down Arrow 5"/>
          <p:cNvSpPr/>
          <p:nvPr/>
        </p:nvSpPr>
        <p:spPr>
          <a:xfrm>
            <a:off x="1907704" y="3212976"/>
            <a:ext cx="288032" cy="79208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2699792" y="5949280"/>
            <a:ext cx="1143392" cy="72008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MySQL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331640" y="3429000"/>
            <a:ext cx="3672408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API</a:t>
            </a:r>
            <a:endParaRPr lang="en-GB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331640" y="4149080"/>
            <a:ext cx="3672408" cy="13681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Ampersand FW</a:t>
            </a:r>
            <a:endParaRPr lang="en-GB" b="1" dirty="0"/>
          </a:p>
        </p:txBody>
      </p:sp>
      <p:sp>
        <p:nvSpPr>
          <p:cNvPr id="12" name="Flowchart: Document 11"/>
          <p:cNvSpPr/>
          <p:nvPr/>
        </p:nvSpPr>
        <p:spPr>
          <a:xfrm>
            <a:off x="4283968" y="6021288"/>
            <a:ext cx="1008112" cy="72008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Generics</a:t>
            </a:r>
            <a:endParaRPr lang="en-GB" sz="1200" dirty="0"/>
          </a:p>
        </p:txBody>
      </p:sp>
      <p:sp>
        <p:nvSpPr>
          <p:cNvPr id="13" name="Right Arrow Callout 12"/>
          <p:cNvSpPr/>
          <p:nvPr/>
        </p:nvSpPr>
        <p:spPr>
          <a:xfrm>
            <a:off x="198192" y="4149080"/>
            <a:ext cx="1061440" cy="576064"/>
          </a:xfrm>
          <a:prstGeom prst="rightArrowCallout">
            <a:avLst>
              <a:gd name="adj1" fmla="val 25000"/>
              <a:gd name="adj2" fmla="val 27061"/>
              <a:gd name="adj3" fmla="val 41492"/>
              <a:gd name="adj4" fmla="val 649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Exec</a:t>
            </a:r>
          </a:p>
          <a:p>
            <a:pPr algn="ctr"/>
            <a:r>
              <a:rPr lang="en-GB" sz="1100" dirty="0" smtClean="0"/>
              <a:t>engine</a:t>
            </a:r>
            <a:endParaRPr lang="en-GB" sz="1100" dirty="0"/>
          </a:p>
        </p:txBody>
      </p:sp>
      <p:sp>
        <p:nvSpPr>
          <p:cNvPr id="15" name="Right Arrow Callout 14"/>
          <p:cNvSpPr/>
          <p:nvPr/>
        </p:nvSpPr>
        <p:spPr>
          <a:xfrm>
            <a:off x="179512" y="1196752"/>
            <a:ext cx="1080120" cy="449348"/>
          </a:xfrm>
          <a:prstGeom prst="rightArrowCallout">
            <a:avLst>
              <a:gd name="adj1" fmla="val 25000"/>
              <a:gd name="adj2" fmla="val 27061"/>
              <a:gd name="adj3" fmla="val 41492"/>
              <a:gd name="adj4" fmla="val 6497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Boot</a:t>
            </a:r>
          </a:p>
          <a:p>
            <a:pPr algn="ctr"/>
            <a:r>
              <a:rPr lang="en-GB" sz="1100" dirty="0" smtClean="0"/>
              <a:t>strap</a:t>
            </a:r>
            <a:endParaRPr lang="en-GB" sz="1100" dirty="0"/>
          </a:p>
        </p:txBody>
      </p:sp>
      <p:sp>
        <p:nvSpPr>
          <p:cNvPr id="16" name="Right Arrow Callout 15"/>
          <p:cNvSpPr/>
          <p:nvPr/>
        </p:nvSpPr>
        <p:spPr>
          <a:xfrm>
            <a:off x="179512" y="1700808"/>
            <a:ext cx="1080120" cy="479371"/>
          </a:xfrm>
          <a:prstGeom prst="rightArrowCallout">
            <a:avLst>
              <a:gd name="adj1" fmla="val 25000"/>
              <a:gd name="adj2" fmla="val 27061"/>
              <a:gd name="adj3" fmla="val 41492"/>
              <a:gd name="adj4" fmla="val 6497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Angular</a:t>
            </a:r>
          </a:p>
          <a:p>
            <a:pPr algn="ctr"/>
            <a:r>
              <a:rPr lang="en-GB" sz="1100" dirty="0" smtClean="0"/>
              <a:t>JS</a:t>
            </a:r>
            <a:endParaRPr lang="en-GB" sz="1100" dirty="0"/>
          </a:p>
        </p:txBody>
      </p:sp>
      <p:sp>
        <p:nvSpPr>
          <p:cNvPr id="17" name="Oval 16"/>
          <p:cNvSpPr/>
          <p:nvPr/>
        </p:nvSpPr>
        <p:spPr>
          <a:xfrm>
            <a:off x="1907704" y="1735512"/>
            <a:ext cx="864096" cy="4693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Model</a:t>
            </a:r>
            <a:endParaRPr lang="en-GB" sz="1200" dirty="0"/>
          </a:p>
        </p:txBody>
      </p:sp>
      <p:sp>
        <p:nvSpPr>
          <p:cNvPr id="18" name="Oval 17"/>
          <p:cNvSpPr/>
          <p:nvPr/>
        </p:nvSpPr>
        <p:spPr>
          <a:xfrm>
            <a:off x="3375708" y="1772816"/>
            <a:ext cx="864096" cy="4693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View</a:t>
            </a:r>
            <a:endParaRPr lang="en-GB" sz="1200" dirty="0"/>
          </a:p>
        </p:txBody>
      </p:sp>
      <p:sp>
        <p:nvSpPr>
          <p:cNvPr id="19" name="Oval 18"/>
          <p:cNvSpPr/>
          <p:nvPr/>
        </p:nvSpPr>
        <p:spPr>
          <a:xfrm>
            <a:off x="2411760" y="2383584"/>
            <a:ext cx="1296144" cy="4693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Controller</a:t>
            </a:r>
            <a:endParaRPr lang="en-GB" sz="1200" dirty="0"/>
          </a:p>
        </p:txBody>
      </p:sp>
      <p:cxnSp>
        <p:nvCxnSpPr>
          <p:cNvPr id="21" name="Straight Arrow Connector 20"/>
          <p:cNvCxnSpPr>
            <a:stCxn id="19" idx="0"/>
            <a:endCxn id="17" idx="5"/>
          </p:cNvCxnSpPr>
          <p:nvPr/>
        </p:nvCxnSpPr>
        <p:spPr>
          <a:xfrm flipH="1" flipV="1">
            <a:off x="2645256" y="2136129"/>
            <a:ext cx="414576" cy="24745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0"/>
            <a:endCxn id="18" idx="3"/>
          </p:cNvCxnSpPr>
          <p:nvPr/>
        </p:nvCxnSpPr>
        <p:spPr>
          <a:xfrm flipV="1">
            <a:off x="3059832" y="2173433"/>
            <a:ext cx="442420" cy="21015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ight Arrow Callout 24"/>
          <p:cNvSpPr/>
          <p:nvPr/>
        </p:nvSpPr>
        <p:spPr>
          <a:xfrm>
            <a:off x="179512" y="2236295"/>
            <a:ext cx="1080120" cy="472625"/>
          </a:xfrm>
          <a:prstGeom prst="rightArrowCallout">
            <a:avLst>
              <a:gd name="adj1" fmla="val 25000"/>
              <a:gd name="adj2" fmla="val 27061"/>
              <a:gd name="adj3" fmla="val 41492"/>
              <a:gd name="adj4" fmla="val 6497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jQuery</a:t>
            </a:r>
            <a:endParaRPr lang="en-GB" sz="1100" dirty="0" smtClean="0"/>
          </a:p>
        </p:txBody>
      </p:sp>
      <p:sp>
        <p:nvSpPr>
          <p:cNvPr id="26" name="Notched Right Arrow 25"/>
          <p:cNvSpPr/>
          <p:nvPr/>
        </p:nvSpPr>
        <p:spPr>
          <a:xfrm rot="5400000">
            <a:off x="7290302" y="1574794"/>
            <a:ext cx="1368152" cy="1116124"/>
          </a:xfrm>
          <a:prstGeom prst="notchedRightArrow">
            <a:avLst>
              <a:gd name="adj1" fmla="val 100000"/>
              <a:gd name="adj2" fmla="val 25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smtClean="0"/>
              <a:t>Ampersand</a:t>
            </a:r>
          </a:p>
          <a:p>
            <a:pPr algn="ctr"/>
            <a:r>
              <a:rPr lang="en-GB" sz="1400" dirty="0" smtClean="0"/>
              <a:t>model</a:t>
            </a:r>
            <a:endParaRPr lang="en-GB" sz="1400" dirty="0"/>
          </a:p>
        </p:txBody>
      </p:sp>
      <p:sp>
        <p:nvSpPr>
          <p:cNvPr id="27" name="Notched Right Arrow 26"/>
          <p:cNvSpPr/>
          <p:nvPr/>
        </p:nvSpPr>
        <p:spPr>
          <a:xfrm rot="5400000">
            <a:off x="7290302" y="2769222"/>
            <a:ext cx="1368152" cy="1116124"/>
          </a:xfrm>
          <a:prstGeom prst="notchedRightArrow">
            <a:avLst>
              <a:gd name="adj1" fmla="val 100000"/>
              <a:gd name="adj2" fmla="val 25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smtClean="0"/>
              <a:t>Prototype</a:t>
            </a:r>
          </a:p>
          <a:p>
            <a:pPr algn="ctr"/>
            <a:r>
              <a:rPr lang="en-GB" sz="1400" dirty="0" smtClean="0"/>
              <a:t>generator</a:t>
            </a:r>
            <a:endParaRPr lang="en-GB" sz="14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5292081" y="1268760"/>
            <a:ext cx="792087" cy="754679"/>
          </a:xfrm>
          <a:prstGeom prst="flowChartMulti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Views</a:t>
            </a:r>
          </a:p>
          <a:p>
            <a:pPr algn="ctr"/>
            <a:r>
              <a:rPr lang="en-GB" sz="1200" dirty="0" smtClean="0"/>
              <a:t>(html)</a:t>
            </a:r>
            <a:endParaRPr lang="en-GB" sz="1200" dirty="0"/>
          </a:p>
        </p:txBody>
      </p:sp>
      <p:cxnSp>
        <p:nvCxnSpPr>
          <p:cNvPr id="34" name="Straight Connector 33"/>
          <p:cNvCxnSpPr>
            <a:stCxn id="18" idx="6"/>
            <a:endCxn id="28" idx="1"/>
          </p:cNvCxnSpPr>
          <p:nvPr/>
        </p:nvCxnSpPr>
        <p:spPr>
          <a:xfrm flipV="1">
            <a:off x="4239804" y="1646100"/>
            <a:ext cx="1052277" cy="361392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835696" y="4653136"/>
            <a:ext cx="720080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Rule engine</a:t>
            </a:r>
            <a:endParaRPr lang="en-GB" sz="1050" dirty="0"/>
          </a:p>
        </p:txBody>
      </p:sp>
      <p:sp>
        <p:nvSpPr>
          <p:cNvPr id="36" name="Rounded Rectangle 35"/>
          <p:cNvSpPr/>
          <p:nvPr/>
        </p:nvSpPr>
        <p:spPr>
          <a:xfrm>
            <a:off x="2915816" y="5301208"/>
            <a:ext cx="720080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DB Class</a:t>
            </a:r>
            <a:endParaRPr lang="en-GB" sz="1050" dirty="0"/>
          </a:p>
        </p:txBody>
      </p:sp>
      <p:cxnSp>
        <p:nvCxnSpPr>
          <p:cNvPr id="38" name="Straight Arrow Connector 37"/>
          <p:cNvCxnSpPr>
            <a:stCxn id="36" idx="2"/>
            <a:endCxn id="4" idx="1"/>
          </p:cNvCxnSpPr>
          <p:nvPr/>
        </p:nvCxnSpPr>
        <p:spPr>
          <a:xfrm flipH="1">
            <a:off x="3271488" y="5661248"/>
            <a:ext cx="4368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ight Arrow Callout 39"/>
          <p:cNvSpPr/>
          <p:nvPr/>
        </p:nvSpPr>
        <p:spPr>
          <a:xfrm>
            <a:off x="198192" y="4797152"/>
            <a:ext cx="1061440" cy="576064"/>
          </a:xfrm>
          <a:prstGeom prst="rightArrowCallout">
            <a:avLst>
              <a:gd name="adj1" fmla="val 25000"/>
              <a:gd name="adj2" fmla="val 27061"/>
              <a:gd name="adj3" fmla="val 41492"/>
              <a:gd name="adj4" fmla="val 649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Excel</a:t>
            </a:r>
          </a:p>
          <a:p>
            <a:pPr algn="ctr"/>
            <a:r>
              <a:rPr lang="en-GB" sz="1100" dirty="0" smtClean="0"/>
              <a:t>import</a:t>
            </a:r>
            <a:endParaRPr lang="en-GB" sz="1100" dirty="0" smtClean="0"/>
          </a:p>
        </p:txBody>
      </p:sp>
      <p:sp>
        <p:nvSpPr>
          <p:cNvPr id="41" name="Rounded Rectangle 40"/>
          <p:cNvSpPr/>
          <p:nvPr/>
        </p:nvSpPr>
        <p:spPr>
          <a:xfrm>
            <a:off x="4139952" y="5013176"/>
            <a:ext cx="720080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Installer</a:t>
            </a:r>
            <a:endParaRPr lang="en-GB" sz="1050" dirty="0"/>
          </a:p>
        </p:txBody>
      </p:sp>
      <p:sp>
        <p:nvSpPr>
          <p:cNvPr id="43" name="Flowchart: Document 42"/>
          <p:cNvSpPr/>
          <p:nvPr/>
        </p:nvSpPr>
        <p:spPr>
          <a:xfrm>
            <a:off x="1403648" y="5949280"/>
            <a:ext cx="1008112" cy="72008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Local settings</a:t>
            </a:r>
            <a:endParaRPr lang="en-GB" sz="1200" dirty="0"/>
          </a:p>
        </p:txBody>
      </p:sp>
      <p:cxnSp>
        <p:nvCxnSpPr>
          <p:cNvPr id="45" name="Elbow Connector 44"/>
          <p:cNvCxnSpPr>
            <a:stCxn id="27" idx="3"/>
            <a:endCxn id="28" idx="3"/>
          </p:cNvCxnSpPr>
          <p:nvPr/>
        </p:nvCxnSpPr>
        <p:spPr>
          <a:xfrm rot="5400000" flipH="1">
            <a:off x="5846643" y="1883625"/>
            <a:ext cx="2365260" cy="1890210"/>
          </a:xfrm>
          <a:prstGeom prst="bentConnector4">
            <a:avLst>
              <a:gd name="adj1" fmla="val -9665"/>
              <a:gd name="adj2" fmla="val 6809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7" idx="3"/>
            <a:endCxn id="53" idx="3"/>
          </p:cNvCxnSpPr>
          <p:nvPr/>
        </p:nvCxnSpPr>
        <p:spPr>
          <a:xfrm rot="5400000">
            <a:off x="5698890" y="3820574"/>
            <a:ext cx="2084703" cy="24662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915816" y="4581128"/>
            <a:ext cx="720080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Concept</a:t>
            </a:r>
          </a:p>
          <a:p>
            <a:pPr algn="ctr"/>
            <a:r>
              <a:rPr lang="en-GB" sz="1050" dirty="0" smtClean="0"/>
              <a:t>classes</a:t>
            </a:r>
            <a:endParaRPr lang="en-GB" sz="1050" dirty="0"/>
          </a:p>
        </p:txBody>
      </p:sp>
      <p:sp>
        <p:nvSpPr>
          <p:cNvPr id="56" name="Flowchart: Multidocument 55"/>
          <p:cNvSpPr/>
          <p:nvPr/>
        </p:nvSpPr>
        <p:spPr>
          <a:xfrm>
            <a:off x="5292080" y="2242168"/>
            <a:ext cx="776967" cy="754784"/>
          </a:xfrm>
          <a:prstGeom prst="flowChartMulti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Ctrls</a:t>
            </a:r>
            <a:endParaRPr lang="en-GB" sz="1200" dirty="0" smtClean="0"/>
          </a:p>
          <a:p>
            <a:pPr algn="ctr"/>
            <a:r>
              <a:rPr lang="en-GB" sz="1200" dirty="0" smtClean="0"/>
              <a:t>(</a:t>
            </a:r>
            <a:r>
              <a:rPr lang="en-GB" sz="1200" dirty="0" err="1" smtClean="0"/>
              <a:t>js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cxnSp>
        <p:nvCxnSpPr>
          <p:cNvPr id="61" name="Straight Connector 33"/>
          <p:cNvCxnSpPr>
            <a:stCxn id="19" idx="6"/>
            <a:endCxn id="56" idx="1"/>
          </p:cNvCxnSpPr>
          <p:nvPr/>
        </p:nvCxnSpPr>
        <p:spPr>
          <a:xfrm>
            <a:off x="3707904" y="2618260"/>
            <a:ext cx="1584176" cy="1300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7" idx="3"/>
            <a:endCxn id="56" idx="3"/>
          </p:cNvCxnSpPr>
          <p:nvPr/>
        </p:nvCxnSpPr>
        <p:spPr>
          <a:xfrm rot="5400000" flipH="1">
            <a:off x="6325813" y="2362795"/>
            <a:ext cx="1391800" cy="1905331"/>
          </a:xfrm>
          <a:prstGeom prst="bentConnector4">
            <a:avLst>
              <a:gd name="adj1" fmla="val -16425"/>
              <a:gd name="adj2" fmla="val 6795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148063" y="908720"/>
            <a:ext cx="1152129" cy="219624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100" dirty="0" smtClean="0"/>
              <a:t>Default app</a:t>
            </a:r>
            <a:endParaRPr lang="en-GB" sz="1100" dirty="0"/>
          </a:p>
        </p:txBody>
      </p:sp>
      <p:sp>
        <p:nvSpPr>
          <p:cNvPr id="70" name="Up-Down Arrow 69"/>
          <p:cNvSpPr/>
          <p:nvPr/>
        </p:nvSpPr>
        <p:spPr>
          <a:xfrm>
            <a:off x="3167844" y="116632"/>
            <a:ext cx="288032" cy="792088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Rounded Rectangle 68"/>
          <p:cNvSpPr/>
          <p:nvPr/>
        </p:nvSpPr>
        <p:spPr>
          <a:xfrm>
            <a:off x="1331640" y="332656"/>
            <a:ext cx="3672408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HTML interface</a:t>
            </a:r>
            <a:endParaRPr lang="en-GB" b="1" dirty="0"/>
          </a:p>
        </p:txBody>
      </p:sp>
      <p:cxnSp>
        <p:nvCxnSpPr>
          <p:cNvPr id="42" name="Straight Connector 33"/>
          <p:cNvCxnSpPr>
            <a:stCxn id="52" idx="3"/>
            <a:endCxn id="12" idx="1"/>
          </p:cNvCxnSpPr>
          <p:nvPr/>
        </p:nvCxnSpPr>
        <p:spPr>
          <a:xfrm>
            <a:off x="3635896" y="4761148"/>
            <a:ext cx="648072" cy="1620180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33"/>
          <p:cNvCxnSpPr>
            <a:stCxn id="41" idx="3"/>
            <a:endCxn id="53" idx="0"/>
          </p:cNvCxnSpPr>
          <p:nvPr/>
        </p:nvCxnSpPr>
        <p:spPr>
          <a:xfrm>
            <a:off x="4860032" y="5193196"/>
            <a:ext cx="144016" cy="542827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47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Up-Down Arrow 70"/>
          <p:cNvSpPr/>
          <p:nvPr/>
        </p:nvSpPr>
        <p:spPr>
          <a:xfrm>
            <a:off x="2915816" y="3212976"/>
            <a:ext cx="288032" cy="79208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107504" y="908720"/>
            <a:ext cx="864096" cy="280831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100" dirty="0" smtClean="0"/>
              <a:t>Libraries</a:t>
            </a:r>
            <a:endParaRPr lang="en-GB" sz="1100" dirty="0"/>
          </a:p>
        </p:txBody>
      </p:sp>
      <p:sp>
        <p:nvSpPr>
          <p:cNvPr id="53" name="Flowchart: Document 52"/>
          <p:cNvSpPr/>
          <p:nvPr/>
        </p:nvSpPr>
        <p:spPr>
          <a:xfrm>
            <a:off x="4499992" y="5736023"/>
            <a:ext cx="1008112" cy="72008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 smtClean="0"/>
              <a:t>DB model</a:t>
            </a:r>
            <a:endParaRPr lang="en-GB" sz="1200" dirty="0"/>
          </a:p>
        </p:txBody>
      </p:sp>
      <p:sp>
        <p:nvSpPr>
          <p:cNvPr id="39" name="Rectangle 38"/>
          <p:cNvSpPr/>
          <p:nvPr/>
        </p:nvSpPr>
        <p:spPr>
          <a:xfrm>
            <a:off x="107504" y="3861048"/>
            <a:ext cx="864096" cy="280831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Ins="72000" rtlCol="0" anchor="t"/>
          <a:lstStyle/>
          <a:p>
            <a:pPr algn="ctr"/>
            <a:r>
              <a:rPr lang="en-GB" sz="1100" dirty="0" smtClean="0"/>
              <a:t>Extensions</a:t>
            </a:r>
            <a:endParaRPr lang="en-GB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1331640" y="1124744"/>
            <a:ext cx="3672408" cy="18722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Application</a:t>
            </a:r>
            <a:endParaRPr lang="en-GB" b="1" dirty="0"/>
          </a:p>
        </p:txBody>
      </p:sp>
      <p:sp>
        <p:nvSpPr>
          <p:cNvPr id="8" name="Up-Down Arrow 7"/>
          <p:cNvSpPr/>
          <p:nvPr/>
        </p:nvSpPr>
        <p:spPr>
          <a:xfrm>
            <a:off x="3923928" y="3212976"/>
            <a:ext cx="288032" cy="79208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Up-Down Arrow 5"/>
          <p:cNvSpPr/>
          <p:nvPr/>
        </p:nvSpPr>
        <p:spPr>
          <a:xfrm>
            <a:off x="1907704" y="3212976"/>
            <a:ext cx="288032" cy="79208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2708528" y="5949280"/>
            <a:ext cx="1143392" cy="72008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MySQL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331640" y="3429000"/>
            <a:ext cx="3672408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API</a:t>
            </a:r>
            <a:endParaRPr lang="en-GB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331640" y="4149080"/>
            <a:ext cx="3672408" cy="13681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Ampersand FW</a:t>
            </a:r>
            <a:endParaRPr lang="en-GB" b="1" dirty="0"/>
          </a:p>
        </p:txBody>
      </p:sp>
      <p:sp>
        <p:nvSpPr>
          <p:cNvPr id="13" name="Right Arrow Callout 12"/>
          <p:cNvSpPr/>
          <p:nvPr/>
        </p:nvSpPr>
        <p:spPr>
          <a:xfrm>
            <a:off x="198192" y="4149080"/>
            <a:ext cx="1061440" cy="576064"/>
          </a:xfrm>
          <a:prstGeom prst="rightArrowCallout">
            <a:avLst>
              <a:gd name="adj1" fmla="val 25000"/>
              <a:gd name="adj2" fmla="val 27061"/>
              <a:gd name="adj3" fmla="val 41492"/>
              <a:gd name="adj4" fmla="val 649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Exec</a:t>
            </a:r>
          </a:p>
          <a:p>
            <a:pPr algn="ctr"/>
            <a:r>
              <a:rPr lang="en-GB" sz="1100" dirty="0" smtClean="0"/>
              <a:t>engine</a:t>
            </a:r>
            <a:endParaRPr lang="en-GB" sz="1100" dirty="0"/>
          </a:p>
        </p:txBody>
      </p:sp>
      <p:sp>
        <p:nvSpPr>
          <p:cNvPr id="15" name="Right Arrow Callout 14"/>
          <p:cNvSpPr/>
          <p:nvPr/>
        </p:nvSpPr>
        <p:spPr>
          <a:xfrm>
            <a:off x="179512" y="1196752"/>
            <a:ext cx="1080120" cy="449348"/>
          </a:xfrm>
          <a:prstGeom prst="rightArrowCallout">
            <a:avLst>
              <a:gd name="adj1" fmla="val 25000"/>
              <a:gd name="adj2" fmla="val 27061"/>
              <a:gd name="adj3" fmla="val 41492"/>
              <a:gd name="adj4" fmla="val 6497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Boot</a:t>
            </a:r>
          </a:p>
          <a:p>
            <a:pPr algn="ctr"/>
            <a:r>
              <a:rPr lang="en-GB" sz="1100" dirty="0" smtClean="0"/>
              <a:t>strap</a:t>
            </a:r>
            <a:endParaRPr lang="en-GB" sz="1100" dirty="0"/>
          </a:p>
        </p:txBody>
      </p:sp>
      <p:sp>
        <p:nvSpPr>
          <p:cNvPr id="16" name="Right Arrow Callout 15"/>
          <p:cNvSpPr/>
          <p:nvPr/>
        </p:nvSpPr>
        <p:spPr>
          <a:xfrm>
            <a:off x="179512" y="1700808"/>
            <a:ext cx="1080120" cy="479371"/>
          </a:xfrm>
          <a:prstGeom prst="rightArrowCallout">
            <a:avLst>
              <a:gd name="adj1" fmla="val 25000"/>
              <a:gd name="adj2" fmla="val 27061"/>
              <a:gd name="adj3" fmla="val 41492"/>
              <a:gd name="adj4" fmla="val 6497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Angular</a:t>
            </a:r>
          </a:p>
          <a:p>
            <a:pPr algn="ctr"/>
            <a:r>
              <a:rPr lang="en-GB" sz="1100" dirty="0" smtClean="0"/>
              <a:t>JS</a:t>
            </a:r>
            <a:endParaRPr lang="en-GB" sz="1100" dirty="0"/>
          </a:p>
        </p:txBody>
      </p:sp>
      <p:sp>
        <p:nvSpPr>
          <p:cNvPr id="17" name="Oval 16"/>
          <p:cNvSpPr/>
          <p:nvPr/>
        </p:nvSpPr>
        <p:spPr>
          <a:xfrm>
            <a:off x="1907704" y="1735512"/>
            <a:ext cx="864096" cy="4693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Model</a:t>
            </a:r>
            <a:endParaRPr lang="en-GB" sz="1200" dirty="0"/>
          </a:p>
        </p:txBody>
      </p:sp>
      <p:sp>
        <p:nvSpPr>
          <p:cNvPr id="18" name="Oval 17"/>
          <p:cNvSpPr/>
          <p:nvPr/>
        </p:nvSpPr>
        <p:spPr>
          <a:xfrm>
            <a:off x="3375708" y="1772816"/>
            <a:ext cx="864096" cy="4693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View</a:t>
            </a:r>
            <a:endParaRPr lang="en-GB" sz="1200" dirty="0"/>
          </a:p>
        </p:txBody>
      </p:sp>
      <p:sp>
        <p:nvSpPr>
          <p:cNvPr id="19" name="Oval 18"/>
          <p:cNvSpPr/>
          <p:nvPr/>
        </p:nvSpPr>
        <p:spPr>
          <a:xfrm>
            <a:off x="2411760" y="2383584"/>
            <a:ext cx="1296144" cy="4693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Controller</a:t>
            </a:r>
            <a:endParaRPr lang="en-GB" sz="1200" dirty="0"/>
          </a:p>
        </p:txBody>
      </p:sp>
      <p:cxnSp>
        <p:nvCxnSpPr>
          <p:cNvPr id="21" name="Straight Arrow Connector 20"/>
          <p:cNvCxnSpPr>
            <a:stCxn id="19" idx="0"/>
            <a:endCxn id="17" idx="5"/>
          </p:cNvCxnSpPr>
          <p:nvPr/>
        </p:nvCxnSpPr>
        <p:spPr>
          <a:xfrm flipH="1" flipV="1">
            <a:off x="2645256" y="2136129"/>
            <a:ext cx="414576" cy="24745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0"/>
            <a:endCxn id="18" idx="3"/>
          </p:cNvCxnSpPr>
          <p:nvPr/>
        </p:nvCxnSpPr>
        <p:spPr>
          <a:xfrm flipV="1">
            <a:off x="3059832" y="2173433"/>
            <a:ext cx="442420" cy="21015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ight Arrow Callout 24"/>
          <p:cNvSpPr/>
          <p:nvPr/>
        </p:nvSpPr>
        <p:spPr>
          <a:xfrm>
            <a:off x="179512" y="2236295"/>
            <a:ext cx="1080120" cy="472625"/>
          </a:xfrm>
          <a:prstGeom prst="rightArrowCallout">
            <a:avLst>
              <a:gd name="adj1" fmla="val 25000"/>
              <a:gd name="adj2" fmla="val 27061"/>
              <a:gd name="adj3" fmla="val 41492"/>
              <a:gd name="adj4" fmla="val 6497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jQuery</a:t>
            </a:r>
            <a:endParaRPr lang="en-GB" sz="1100" dirty="0" smtClean="0"/>
          </a:p>
        </p:txBody>
      </p:sp>
      <p:sp>
        <p:nvSpPr>
          <p:cNvPr id="26" name="Notched Right Arrow 25"/>
          <p:cNvSpPr/>
          <p:nvPr/>
        </p:nvSpPr>
        <p:spPr>
          <a:xfrm rot="5400000">
            <a:off x="7290302" y="1574794"/>
            <a:ext cx="1368152" cy="1116124"/>
          </a:xfrm>
          <a:prstGeom prst="notchedRightArrow">
            <a:avLst>
              <a:gd name="adj1" fmla="val 100000"/>
              <a:gd name="adj2" fmla="val 25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smtClean="0"/>
              <a:t>Ampersand</a:t>
            </a:r>
          </a:p>
          <a:p>
            <a:pPr algn="ctr"/>
            <a:r>
              <a:rPr lang="en-GB" sz="1400" dirty="0" smtClean="0"/>
              <a:t>model</a:t>
            </a:r>
            <a:endParaRPr lang="en-GB" sz="1400" dirty="0"/>
          </a:p>
        </p:txBody>
      </p:sp>
      <p:sp>
        <p:nvSpPr>
          <p:cNvPr id="27" name="Notched Right Arrow 26"/>
          <p:cNvSpPr/>
          <p:nvPr/>
        </p:nvSpPr>
        <p:spPr>
          <a:xfrm rot="5400000">
            <a:off x="7290302" y="2769222"/>
            <a:ext cx="1368152" cy="1116124"/>
          </a:xfrm>
          <a:prstGeom prst="notchedRightArrow">
            <a:avLst>
              <a:gd name="adj1" fmla="val 100000"/>
              <a:gd name="adj2" fmla="val 25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smtClean="0"/>
              <a:t>Prototype</a:t>
            </a:r>
          </a:p>
          <a:p>
            <a:pPr algn="ctr"/>
            <a:r>
              <a:rPr lang="en-GB" sz="1400" dirty="0" smtClean="0"/>
              <a:t>generator</a:t>
            </a:r>
            <a:endParaRPr lang="en-GB" sz="14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5292081" y="1268760"/>
            <a:ext cx="792087" cy="754679"/>
          </a:xfrm>
          <a:prstGeom prst="flowChartMulti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Views</a:t>
            </a:r>
          </a:p>
          <a:p>
            <a:pPr algn="ctr"/>
            <a:r>
              <a:rPr lang="en-GB" sz="1200" dirty="0" smtClean="0"/>
              <a:t>(html)</a:t>
            </a:r>
            <a:endParaRPr lang="en-GB" sz="1200" dirty="0"/>
          </a:p>
        </p:txBody>
      </p:sp>
      <p:cxnSp>
        <p:nvCxnSpPr>
          <p:cNvPr id="34" name="Straight Connector 33"/>
          <p:cNvCxnSpPr>
            <a:stCxn id="18" idx="6"/>
            <a:endCxn id="28" idx="1"/>
          </p:cNvCxnSpPr>
          <p:nvPr/>
        </p:nvCxnSpPr>
        <p:spPr>
          <a:xfrm flipV="1">
            <a:off x="4239804" y="1646100"/>
            <a:ext cx="1052277" cy="361392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475656" y="4833156"/>
            <a:ext cx="720080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Rule engine</a:t>
            </a:r>
            <a:endParaRPr lang="en-GB" sz="1050" dirty="0"/>
          </a:p>
        </p:txBody>
      </p:sp>
      <p:sp>
        <p:nvSpPr>
          <p:cNvPr id="36" name="Rounded Rectangle 35"/>
          <p:cNvSpPr/>
          <p:nvPr/>
        </p:nvSpPr>
        <p:spPr>
          <a:xfrm>
            <a:off x="2915816" y="5301208"/>
            <a:ext cx="720080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DB Class</a:t>
            </a:r>
            <a:endParaRPr lang="en-GB" sz="1050" dirty="0"/>
          </a:p>
        </p:txBody>
      </p:sp>
      <p:cxnSp>
        <p:nvCxnSpPr>
          <p:cNvPr id="38" name="Straight Arrow Connector 37"/>
          <p:cNvCxnSpPr>
            <a:stCxn id="36" idx="2"/>
            <a:endCxn id="4" idx="1"/>
          </p:cNvCxnSpPr>
          <p:nvPr/>
        </p:nvCxnSpPr>
        <p:spPr>
          <a:xfrm>
            <a:off x="3275856" y="5661248"/>
            <a:ext cx="4368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ight Arrow Callout 39"/>
          <p:cNvSpPr/>
          <p:nvPr/>
        </p:nvSpPr>
        <p:spPr>
          <a:xfrm>
            <a:off x="198192" y="4797152"/>
            <a:ext cx="1061440" cy="576064"/>
          </a:xfrm>
          <a:prstGeom prst="rightArrowCallout">
            <a:avLst>
              <a:gd name="adj1" fmla="val 25000"/>
              <a:gd name="adj2" fmla="val 27061"/>
              <a:gd name="adj3" fmla="val 41492"/>
              <a:gd name="adj4" fmla="val 649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Excel</a:t>
            </a:r>
          </a:p>
          <a:p>
            <a:pPr algn="ctr"/>
            <a:r>
              <a:rPr lang="en-GB" sz="1100" dirty="0" smtClean="0"/>
              <a:t>import</a:t>
            </a:r>
            <a:endParaRPr lang="en-GB" sz="1100" dirty="0" smtClean="0"/>
          </a:p>
        </p:txBody>
      </p:sp>
      <p:sp>
        <p:nvSpPr>
          <p:cNvPr id="41" name="Rounded Rectangle 40"/>
          <p:cNvSpPr/>
          <p:nvPr/>
        </p:nvSpPr>
        <p:spPr>
          <a:xfrm>
            <a:off x="4067944" y="4929469"/>
            <a:ext cx="720080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Installer</a:t>
            </a:r>
            <a:endParaRPr lang="en-GB" sz="1050" dirty="0"/>
          </a:p>
        </p:txBody>
      </p:sp>
      <p:sp>
        <p:nvSpPr>
          <p:cNvPr id="43" name="Flowchart: Document 42"/>
          <p:cNvSpPr/>
          <p:nvPr/>
        </p:nvSpPr>
        <p:spPr>
          <a:xfrm>
            <a:off x="1403648" y="5949280"/>
            <a:ext cx="1008112" cy="72008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Local settings</a:t>
            </a:r>
            <a:endParaRPr lang="en-GB" sz="1200" dirty="0"/>
          </a:p>
        </p:txBody>
      </p:sp>
      <p:cxnSp>
        <p:nvCxnSpPr>
          <p:cNvPr id="45" name="Elbow Connector 44"/>
          <p:cNvCxnSpPr>
            <a:stCxn id="27" idx="3"/>
            <a:endCxn id="28" idx="3"/>
          </p:cNvCxnSpPr>
          <p:nvPr/>
        </p:nvCxnSpPr>
        <p:spPr>
          <a:xfrm rot="5400000" flipH="1">
            <a:off x="5846643" y="1883625"/>
            <a:ext cx="2365260" cy="1890210"/>
          </a:xfrm>
          <a:prstGeom prst="bentConnector4">
            <a:avLst>
              <a:gd name="adj1" fmla="val -9665"/>
              <a:gd name="adj2" fmla="val 6809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7" idx="3"/>
            <a:endCxn id="53" idx="3"/>
          </p:cNvCxnSpPr>
          <p:nvPr/>
        </p:nvCxnSpPr>
        <p:spPr>
          <a:xfrm rot="5400000">
            <a:off x="5698890" y="3820574"/>
            <a:ext cx="2084703" cy="24662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203848" y="4653136"/>
            <a:ext cx="720080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Concept</a:t>
            </a:r>
          </a:p>
          <a:p>
            <a:pPr algn="ctr"/>
            <a:r>
              <a:rPr lang="en-GB" sz="1050" dirty="0" smtClean="0"/>
              <a:t>classes</a:t>
            </a:r>
            <a:endParaRPr lang="en-GB" sz="1050" dirty="0"/>
          </a:p>
        </p:txBody>
      </p:sp>
      <p:sp>
        <p:nvSpPr>
          <p:cNvPr id="56" name="Flowchart: Multidocument 55"/>
          <p:cNvSpPr/>
          <p:nvPr/>
        </p:nvSpPr>
        <p:spPr>
          <a:xfrm>
            <a:off x="5292080" y="2242168"/>
            <a:ext cx="776967" cy="754784"/>
          </a:xfrm>
          <a:prstGeom prst="flowChartMulti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Ctrls</a:t>
            </a:r>
            <a:endParaRPr lang="en-GB" sz="1200" dirty="0" smtClean="0"/>
          </a:p>
          <a:p>
            <a:pPr algn="ctr"/>
            <a:r>
              <a:rPr lang="en-GB" sz="1200" dirty="0" smtClean="0"/>
              <a:t>(</a:t>
            </a:r>
            <a:r>
              <a:rPr lang="en-GB" sz="1200" dirty="0" err="1" smtClean="0"/>
              <a:t>js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cxnSp>
        <p:nvCxnSpPr>
          <p:cNvPr id="61" name="Straight Connector 33"/>
          <p:cNvCxnSpPr>
            <a:stCxn id="19" idx="6"/>
            <a:endCxn id="56" idx="1"/>
          </p:cNvCxnSpPr>
          <p:nvPr/>
        </p:nvCxnSpPr>
        <p:spPr>
          <a:xfrm>
            <a:off x="3707904" y="2618260"/>
            <a:ext cx="1584176" cy="1300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7" idx="3"/>
            <a:endCxn id="56" idx="3"/>
          </p:cNvCxnSpPr>
          <p:nvPr/>
        </p:nvCxnSpPr>
        <p:spPr>
          <a:xfrm rot="5400000" flipH="1">
            <a:off x="6325813" y="2362795"/>
            <a:ext cx="1391800" cy="1905331"/>
          </a:xfrm>
          <a:prstGeom prst="bentConnector4">
            <a:avLst>
              <a:gd name="adj1" fmla="val -16425"/>
              <a:gd name="adj2" fmla="val 6795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148063" y="908720"/>
            <a:ext cx="1152129" cy="219624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100" dirty="0" smtClean="0"/>
              <a:t>Default app</a:t>
            </a:r>
            <a:endParaRPr lang="en-GB" sz="1100" dirty="0"/>
          </a:p>
        </p:txBody>
      </p:sp>
      <p:sp>
        <p:nvSpPr>
          <p:cNvPr id="70" name="Up-Down Arrow 69"/>
          <p:cNvSpPr/>
          <p:nvPr/>
        </p:nvSpPr>
        <p:spPr>
          <a:xfrm>
            <a:off x="3167844" y="116632"/>
            <a:ext cx="288032" cy="792088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Rounded Rectangle 68"/>
          <p:cNvSpPr/>
          <p:nvPr/>
        </p:nvSpPr>
        <p:spPr>
          <a:xfrm>
            <a:off x="1331640" y="332656"/>
            <a:ext cx="3672408" cy="3600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HTML interface</a:t>
            </a:r>
            <a:endParaRPr lang="en-GB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1475656" y="4293096"/>
            <a:ext cx="720080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Access </a:t>
            </a:r>
            <a:r>
              <a:rPr lang="en-GB" sz="1050" dirty="0" err="1" smtClean="0"/>
              <a:t>mngt</a:t>
            </a:r>
            <a:endParaRPr lang="en-GB" sz="1050" dirty="0"/>
          </a:p>
        </p:txBody>
      </p:sp>
      <p:sp>
        <p:nvSpPr>
          <p:cNvPr id="44" name="Right Arrow Callout 43"/>
          <p:cNvSpPr/>
          <p:nvPr/>
        </p:nvSpPr>
        <p:spPr>
          <a:xfrm>
            <a:off x="188852" y="5445224"/>
            <a:ext cx="1061440" cy="576064"/>
          </a:xfrm>
          <a:prstGeom prst="rightArrowCallout">
            <a:avLst>
              <a:gd name="adj1" fmla="val 25000"/>
              <a:gd name="adj2" fmla="val 27061"/>
              <a:gd name="adj3" fmla="val 41492"/>
              <a:gd name="adj4" fmla="val 6497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Logging</a:t>
            </a:r>
            <a:endParaRPr lang="en-GB" sz="1100" dirty="0" smtClean="0"/>
          </a:p>
        </p:txBody>
      </p:sp>
      <p:sp>
        <p:nvSpPr>
          <p:cNvPr id="46" name="Rounded Rectangle 45"/>
          <p:cNvSpPr/>
          <p:nvPr/>
        </p:nvSpPr>
        <p:spPr>
          <a:xfrm>
            <a:off x="4139952" y="4293096"/>
            <a:ext cx="720080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Trans</a:t>
            </a:r>
          </a:p>
          <a:p>
            <a:pPr algn="ctr"/>
            <a:r>
              <a:rPr lang="en-GB" sz="1050" dirty="0" smtClean="0"/>
              <a:t>actions</a:t>
            </a:r>
            <a:endParaRPr lang="en-GB" sz="1050" dirty="0"/>
          </a:p>
        </p:txBody>
      </p:sp>
      <p:sp>
        <p:nvSpPr>
          <p:cNvPr id="47" name="Rounded Rectangle 46"/>
          <p:cNvSpPr/>
          <p:nvPr/>
        </p:nvSpPr>
        <p:spPr>
          <a:xfrm>
            <a:off x="2339752" y="4653136"/>
            <a:ext cx="720080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err="1" smtClean="0"/>
              <a:t>Config</a:t>
            </a:r>
            <a:endParaRPr lang="en-GB" sz="1050" dirty="0" smtClean="0"/>
          </a:p>
          <a:p>
            <a:pPr algn="ctr"/>
            <a:r>
              <a:rPr lang="en-GB" sz="1050" dirty="0" smtClean="0"/>
              <a:t>module</a:t>
            </a:r>
          </a:p>
        </p:txBody>
      </p:sp>
      <p:sp>
        <p:nvSpPr>
          <p:cNvPr id="3" name="Notched Right Arrow 2"/>
          <p:cNvSpPr/>
          <p:nvPr/>
        </p:nvSpPr>
        <p:spPr>
          <a:xfrm rot="10800000">
            <a:off x="3707904" y="6177455"/>
            <a:ext cx="828092" cy="407743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lowchart: Document 11"/>
          <p:cNvSpPr/>
          <p:nvPr/>
        </p:nvSpPr>
        <p:spPr>
          <a:xfrm>
            <a:off x="4283968" y="6021288"/>
            <a:ext cx="1008112" cy="720080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Generics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6154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>
            <a:stCxn id="26" idx="2"/>
          </p:cNvCxnSpPr>
          <p:nvPr/>
        </p:nvCxnSpPr>
        <p:spPr>
          <a:xfrm>
            <a:off x="5580112" y="2752688"/>
            <a:ext cx="0" cy="391667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 engine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0" name="Flowchart: Document 19"/>
          <p:cNvSpPr/>
          <p:nvPr/>
        </p:nvSpPr>
        <p:spPr>
          <a:xfrm>
            <a:off x="8028384" y="2820119"/>
            <a:ext cx="1008112" cy="72008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 smtClean="0"/>
              <a:t>DB model</a:t>
            </a:r>
            <a:endParaRPr lang="en-GB" sz="1200" dirty="0"/>
          </a:p>
        </p:txBody>
      </p:sp>
      <p:sp>
        <p:nvSpPr>
          <p:cNvPr id="21" name="Rectangle 20"/>
          <p:cNvSpPr/>
          <p:nvPr/>
        </p:nvSpPr>
        <p:spPr>
          <a:xfrm>
            <a:off x="3635896" y="945144"/>
            <a:ext cx="864096" cy="165618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Ins="72000" rtlCol="0" anchor="t"/>
          <a:lstStyle/>
          <a:p>
            <a:pPr algn="ctr"/>
            <a:r>
              <a:rPr lang="en-GB" sz="1100" dirty="0" smtClean="0"/>
              <a:t>Extensions</a:t>
            </a:r>
            <a:endParaRPr lang="en-GB" sz="110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6380936" y="3033376"/>
            <a:ext cx="1143392" cy="72008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MySQL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4860032" y="1233176"/>
            <a:ext cx="3672408" cy="13681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Ampersand FW</a:t>
            </a:r>
            <a:endParaRPr lang="en-GB" b="1" dirty="0"/>
          </a:p>
        </p:txBody>
      </p:sp>
      <p:sp>
        <p:nvSpPr>
          <p:cNvPr id="24" name="Flowchart: Document 23"/>
          <p:cNvSpPr/>
          <p:nvPr/>
        </p:nvSpPr>
        <p:spPr>
          <a:xfrm>
            <a:off x="7812360" y="3105384"/>
            <a:ext cx="1008112" cy="72008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 smtClean="0"/>
              <a:t>Generics</a:t>
            </a:r>
            <a:endParaRPr lang="en-GB" sz="1200" dirty="0"/>
          </a:p>
        </p:txBody>
      </p:sp>
      <p:sp>
        <p:nvSpPr>
          <p:cNvPr id="25" name="Right Arrow Callout 24"/>
          <p:cNvSpPr/>
          <p:nvPr/>
        </p:nvSpPr>
        <p:spPr>
          <a:xfrm>
            <a:off x="3726584" y="1233176"/>
            <a:ext cx="1061440" cy="576064"/>
          </a:xfrm>
          <a:prstGeom prst="rightArrowCallout">
            <a:avLst>
              <a:gd name="adj1" fmla="val 25000"/>
              <a:gd name="adj2" fmla="val 27061"/>
              <a:gd name="adj3" fmla="val 41492"/>
              <a:gd name="adj4" fmla="val 649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Exec</a:t>
            </a:r>
          </a:p>
          <a:p>
            <a:pPr algn="ctr"/>
            <a:r>
              <a:rPr lang="en-GB" sz="1100" dirty="0" smtClean="0"/>
              <a:t>engine</a:t>
            </a:r>
            <a:endParaRPr lang="en-GB" sz="1100" dirty="0"/>
          </a:p>
        </p:txBody>
      </p:sp>
      <p:sp>
        <p:nvSpPr>
          <p:cNvPr id="26" name="Rounded Rectangle 25"/>
          <p:cNvSpPr/>
          <p:nvPr/>
        </p:nvSpPr>
        <p:spPr>
          <a:xfrm>
            <a:off x="5220072" y="2392648"/>
            <a:ext cx="720080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Rule engine</a:t>
            </a:r>
            <a:endParaRPr lang="en-GB" sz="1050" dirty="0"/>
          </a:p>
        </p:txBody>
      </p:sp>
      <p:sp>
        <p:nvSpPr>
          <p:cNvPr id="27" name="Rounded Rectangle 26"/>
          <p:cNvSpPr/>
          <p:nvPr/>
        </p:nvSpPr>
        <p:spPr>
          <a:xfrm>
            <a:off x="6588224" y="2385304"/>
            <a:ext cx="720080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DB Class</a:t>
            </a:r>
            <a:endParaRPr lang="en-GB" sz="1050" dirty="0"/>
          </a:p>
        </p:txBody>
      </p:sp>
      <p:cxnSp>
        <p:nvCxnSpPr>
          <p:cNvPr id="28" name="Straight Arrow Connector 27"/>
          <p:cNvCxnSpPr>
            <a:stCxn id="27" idx="2"/>
            <a:endCxn id="22" idx="1"/>
          </p:cNvCxnSpPr>
          <p:nvPr/>
        </p:nvCxnSpPr>
        <p:spPr>
          <a:xfrm>
            <a:off x="6948264" y="2745344"/>
            <a:ext cx="4368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ight Arrow Callout 28"/>
          <p:cNvSpPr/>
          <p:nvPr/>
        </p:nvSpPr>
        <p:spPr>
          <a:xfrm>
            <a:off x="3726584" y="1881248"/>
            <a:ext cx="1061440" cy="576064"/>
          </a:xfrm>
          <a:prstGeom prst="rightArrowCallout">
            <a:avLst>
              <a:gd name="adj1" fmla="val 25000"/>
              <a:gd name="adj2" fmla="val 27061"/>
              <a:gd name="adj3" fmla="val 41492"/>
              <a:gd name="adj4" fmla="val 649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Excel</a:t>
            </a:r>
          </a:p>
          <a:p>
            <a:pPr algn="ctr"/>
            <a:r>
              <a:rPr lang="en-GB" sz="1100" dirty="0" smtClean="0"/>
              <a:t>import</a:t>
            </a:r>
            <a:endParaRPr lang="en-GB" sz="1100" dirty="0" smtClean="0"/>
          </a:p>
        </p:txBody>
      </p:sp>
      <p:sp>
        <p:nvSpPr>
          <p:cNvPr id="30" name="Rounded Rectangle 29"/>
          <p:cNvSpPr/>
          <p:nvPr/>
        </p:nvSpPr>
        <p:spPr>
          <a:xfrm>
            <a:off x="7596336" y="2013565"/>
            <a:ext cx="720080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Installer</a:t>
            </a:r>
            <a:endParaRPr lang="en-GB" sz="1050" dirty="0"/>
          </a:p>
        </p:txBody>
      </p:sp>
      <p:sp>
        <p:nvSpPr>
          <p:cNvPr id="31" name="Flowchart: Document 30"/>
          <p:cNvSpPr/>
          <p:nvPr/>
        </p:nvSpPr>
        <p:spPr>
          <a:xfrm>
            <a:off x="7616611" y="3429000"/>
            <a:ext cx="1008112" cy="72008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Local settings</a:t>
            </a:r>
            <a:endParaRPr lang="en-GB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6588224" y="1737232"/>
            <a:ext cx="720080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Concept</a:t>
            </a:r>
          </a:p>
          <a:p>
            <a:pPr algn="ctr"/>
            <a:r>
              <a:rPr lang="en-GB" sz="1050" dirty="0" smtClean="0"/>
              <a:t>classes</a:t>
            </a:r>
            <a:endParaRPr lang="en-GB" sz="1050" dirty="0"/>
          </a:p>
        </p:txBody>
      </p:sp>
      <p:sp>
        <p:nvSpPr>
          <p:cNvPr id="34" name="Cube 33"/>
          <p:cNvSpPr/>
          <p:nvPr/>
        </p:nvSpPr>
        <p:spPr>
          <a:xfrm>
            <a:off x="4968044" y="3717032"/>
            <a:ext cx="1224136" cy="648072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Drools</a:t>
            </a:r>
            <a:endParaRPr lang="en-GB" dirty="0"/>
          </a:p>
        </p:txBody>
      </p:sp>
      <p:sp>
        <p:nvSpPr>
          <p:cNvPr id="35" name="Cube 34"/>
          <p:cNvSpPr/>
          <p:nvPr/>
        </p:nvSpPr>
        <p:spPr>
          <a:xfrm>
            <a:off x="4968044" y="4517504"/>
            <a:ext cx="1224136" cy="648072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Oracle</a:t>
            </a:r>
            <a:endParaRPr lang="en-GB" dirty="0"/>
          </a:p>
        </p:txBody>
      </p:sp>
      <p:sp>
        <p:nvSpPr>
          <p:cNvPr id="36" name="Cube 35"/>
          <p:cNvSpPr/>
          <p:nvPr/>
        </p:nvSpPr>
        <p:spPr>
          <a:xfrm>
            <a:off x="4968044" y="5373216"/>
            <a:ext cx="1224136" cy="648072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81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Graph database: </a:t>
            </a:r>
            <a:r>
              <a:rPr lang="en-GB" dirty="0" err="1" smtClean="0"/>
              <a:t>bv</a:t>
            </a:r>
            <a:r>
              <a:rPr lang="en-GB" dirty="0" smtClean="0"/>
              <a:t> </a:t>
            </a:r>
            <a:r>
              <a:rPr lang="en-GB" dirty="0" err="1" smtClean="0"/>
              <a:t>MongoDB</a:t>
            </a:r>
            <a:r>
              <a:rPr lang="en-GB" dirty="0" smtClean="0"/>
              <a:t> of Neo4j</a:t>
            </a:r>
          </a:p>
          <a:p>
            <a:endParaRPr lang="en-GB" dirty="0" smtClean="0"/>
          </a:p>
          <a:p>
            <a:r>
              <a:rPr lang="en-GB" dirty="0" err="1" smtClean="0"/>
              <a:t>Tripple</a:t>
            </a:r>
            <a:r>
              <a:rPr lang="en-GB" dirty="0" smtClean="0"/>
              <a:t> stores: </a:t>
            </a:r>
            <a:r>
              <a:rPr lang="en-GB" dirty="0" err="1" smtClean="0"/>
              <a:t>bv</a:t>
            </a:r>
            <a:r>
              <a:rPr lang="en-GB" dirty="0" smtClean="0"/>
              <a:t> Virtuoso</a:t>
            </a:r>
            <a:endParaRPr lang="en-GB" dirty="0"/>
          </a:p>
        </p:txBody>
      </p:sp>
      <p:sp>
        <p:nvSpPr>
          <p:cNvPr id="4" name="Flowchart: Document 3"/>
          <p:cNvSpPr/>
          <p:nvPr/>
        </p:nvSpPr>
        <p:spPr>
          <a:xfrm>
            <a:off x="7956376" y="2857293"/>
            <a:ext cx="1008112" cy="72008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 smtClean="0"/>
              <a:t>DB model</a:t>
            </a:r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3563888" y="982318"/>
            <a:ext cx="864096" cy="165618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Ins="72000" rtlCol="0" anchor="t"/>
          <a:lstStyle/>
          <a:p>
            <a:pPr algn="ctr"/>
            <a:r>
              <a:rPr lang="en-GB" sz="1100" dirty="0" smtClean="0"/>
              <a:t>Extensions</a:t>
            </a:r>
            <a:endParaRPr lang="en-GB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788024" y="1270350"/>
            <a:ext cx="3672408" cy="13681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Ampersand FW</a:t>
            </a:r>
            <a:endParaRPr lang="en-GB" b="1" dirty="0"/>
          </a:p>
        </p:txBody>
      </p:sp>
      <p:sp>
        <p:nvSpPr>
          <p:cNvPr id="8" name="Flowchart: Document 7"/>
          <p:cNvSpPr/>
          <p:nvPr/>
        </p:nvSpPr>
        <p:spPr>
          <a:xfrm>
            <a:off x="7740352" y="3142558"/>
            <a:ext cx="1008112" cy="72008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Generics</a:t>
            </a:r>
            <a:endParaRPr lang="en-GB" sz="1200" dirty="0"/>
          </a:p>
        </p:txBody>
      </p:sp>
      <p:sp>
        <p:nvSpPr>
          <p:cNvPr id="9" name="Right Arrow Callout 8"/>
          <p:cNvSpPr/>
          <p:nvPr/>
        </p:nvSpPr>
        <p:spPr>
          <a:xfrm>
            <a:off x="3654576" y="1270350"/>
            <a:ext cx="1061440" cy="576064"/>
          </a:xfrm>
          <a:prstGeom prst="rightArrowCallout">
            <a:avLst>
              <a:gd name="adj1" fmla="val 25000"/>
              <a:gd name="adj2" fmla="val 27061"/>
              <a:gd name="adj3" fmla="val 41492"/>
              <a:gd name="adj4" fmla="val 649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Exec</a:t>
            </a:r>
          </a:p>
          <a:p>
            <a:pPr algn="ctr"/>
            <a:r>
              <a:rPr lang="en-GB" sz="1100" dirty="0" smtClean="0"/>
              <a:t>engine</a:t>
            </a:r>
            <a:endParaRPr lang="en-GB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5292080" y="1918422"/>
            <a:ext cx="720080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Rule engine</a:t>
            </a:r>
            <a:endParaRPr lang="en-GB" sz="1050" dirty="0"/>
          </a:p>
        </p:txBody>
      </p:sp>
      <p:sp>
        <p:nvSpPr>
          <p:cNvPr id="11" name="Rounded Rectangle 10"/>
          <p:cNvSpPr/>
          <p:nvPr/>
        </p:nvSpPr>
        <p:spPr>
          <a:xfrm>
            <a:off x="6516216" y="2422478"/>
            <a:ext cx="720080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DB Class</a:t>
            </a:r>
            <a:endParaRPr lang="en-GB" sz="1050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6876256" y="2782518"/>
            <a:ext cx="4368" cy="33107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ight Arrow Callout 12"/>
          <p:cNvSpPr/>
          <p:nvPr/>
        </p:nvSpPr>
        <p:spPr>
          <a:xfrm>
            <a:off x="3654576" y="1918422"/>
            <a:ext cx="1061440" cy="576064"/>
          </a:xfrm>
          <a:prstGeom prst="rightArrowCallout">
            <a:avLst>
              <a:gd name="adj1" fmla="val 25000"/>
              <a:gd name="adj2" fmla="val 27061"/>
              <a:gd name="adj3" fmla="val 41492"/>
              <a:gd name="adj4" fmla="val 649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Excel</a:t>
            </a:r>
          </a:p>
          <a:p>
            <a:pPr algn="ctr"/>
            <a:r>
              <a:rPr lang="en-GB" sz="1100" dirty="0" smtClean="0"/>
              <a:t>import</a:t>
            </a:r>
            <a:endParaRPr lang="en-GB" sz="11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7524328" y="2050739"/>
            <a:ext cx="720080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Installer</a:t>
            </a:r>
            <a:endParaRPr lang="en-GB" sz="1050" dirty="0"/>
          </a:p>
        </p:txBody>
      </p:sp>
      <p:sp>
        <p:nvSpPr>
          <p:cNvPr id="15" name="Flowchart: Document 14"/>
          <p:cNvSpPr/>
          <p:nvPr/>
        </p:nvSpPr>
        <p:spPr>
          <a:xfrm>
            <a:off x="4860032" y="3070550"/>
            <a:ext cx="1008112" cy="72008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Local settings</a:t>
            </a:r>
            <a:endParaRPr lang="en-GB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6516216" y="1774406"/>
            <a:ext cx="720080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Concept</a:t>
            </a:r>
          </a:p>
          <a:p>
            <a:pPr algn="ctr"/>
            <a:r>
              <a:rPr lang="en-GB" sz="1050" dirty="0" smtClean="0"/>
              <a:t>classes</a:t>
            </a:r>
            <a:endParaRPr lang="en-GB" sz="105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6308928" y="5013176"/>
            <a:ext cx="1143392" cy="72008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MySQL</a:t>
            </a:r>
            <a:endParaRPr lang="en-GB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6304560" y="4077867"/>
            <a:ext cx="1143392" cy="72008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Tripple</a:t>
            </a:r>
            <a:r>
              <a:rPr lang="en-GB" dirty="0" smtClean="0"/>
              <a:t> store</a:t>
            </a:r>
            <a:endParaRPr lang="en-GB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6306744" y="3158590"/>
            <a:ext cx="1143392" cy="72008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Graph </a:t>
            </a:r>
            <a:r>
              <a:rPr lang="en-GB" dirty="0" err="1" smtClean="0"/>
              <a:t>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28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Applicatie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Up-Down Arrow 3"/>
          <p:cNvSpPr/>
          <p:nvPr/>
        </p:nvSpPr>
        <p:spPr>
          <a:xfrm>
            <a:off x="4788024" y="3212976"/>
            <a:ext cx="288032" cy="79208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Flowchart: Document 5"/>
          <p:cNvSpPr/>
          <p:nvPr/>
        </p:nvSpPr>
        <p:spPr>
          <a:xfrm>
            <a:off x="6372200" y="5736023"/>
            <a:ext cx="1008112" cy="72008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dirty="0" smtClean="0"/>
              <a:t>DB model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79712" y="3861048"/>
            <a:ext cx="864096" cy="280831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Ins="72000" rtlCol="0" anchor="t"/>
          <a:lstStyle/>
          <a:p>
            <a:pPr algn="ctr"/>
            <a:r>
              <a:rPr lang="en-GB" sz="1100" dirty="0" smtClean="0"/>
              <a:t>Extensions</a:t>
            </a:r>
            <a:endParaRPr lang="en-GB" sz="1100" dirty="0"/>
          </a:p>
        </p:txBody>
      </p:sp>
      <p:sp>
        <p:nvSpPr>
          <p:cNvPr id="9" name="Up-Down Arrow 8"/>
          <p:cNvSpPr/>
          <p:nvPr/>
        </p:nvSpPr>
        <p:spPr>
          <a:xfrm>
            <a:off x="5796136" y="3212976"/>
            <a:ext cx="288032" cy="79208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Up-Down Arrow 9"/>
          <p:cNvSpPr/>
          <p:nvPr/>
        </p:nvSpPr>
        <p:spPr>
          <a:xfrm>
            <a:off x="3779912" y="3212976"/>
            <a:ext cx="288032" cy="79208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4572000" y="5949280"/>
            <a:ext cx="1143392" cy="72008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MySQL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3203848" y="3429000"/>
            <a:ext cx="3672408" cy="36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API</a:t>
            </a:r>
            <a:endParaRPr lang="en-GB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203848" y="4149080"/>
            <a:ext cx="3672408" cy="13681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Ampersand FW</a:t>
            </a:r>
            <a:endParaRPr lang="en-GB" b="1" dirty="0"/>
          </a:p>
        </p:txBody>
      </p:sp>
      <p:sp>
        <p:nvSpPr>
          <p:cNvPr id="14" name="Flowchart: Document 13"/>
          <p:cNvSpPr/>
          <p:nvPr/>
        </p:nvSpPr>
        <p:spPr>
          <a:xfrm>
            <a:off x="6156176" y="6021288"/>
            <a:ext cx="1008112" cy="72008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Generics</a:t>
            </a:r>
            <a:endParaRPr lang="en-GB" sz="1200" dirty="0"/>
          </a:p>
        </p:txBody>
      </p:sp>
      <p:sp>
        <p:nvSpPr>
          <p:cNvPr id="15" name="Right Arrow Callout 14"/>
          <p:cNvSpPr/>
          <p:nvPr/>
        </p:nvSpPr>
        <p:spPr>
          <a:xfrm>
            <a:off x="2070400" y="4149080"/>
            <a:ext cx="1061440" cy="576064"/>
          </a:xfrm>
          <a:prstGeom prst="rightArrowCallout">
            <a:avLst>
              <a:gd name="adj1" fmla="val 25000"/>
              <a:gd name="adj2" fmla="val 27061"/>
              <a:gd name="adj3" fmla="val 41492"/>
              <a:gd name="adj4" fmla="val 649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Exec</a:t>
            </a:r>
          </a:p>
          <a:p>
            <a:pPr algn="ctr"/>
            <a:r>
              <a:rPr lang="en-GB" sz="1100" dirty="0" smtClean="0"/>
              <a:t>engine</a:t>
            </a:r>
            <a:endParaRPr lang="en-GB" sz="1100" dirty="0"/>
          </a:p>
        </p:txBody>
      </p:sp>
      <p:sp>
        <p:nvSpPr>
          <p:cNvPr id="25" name="Rounded Rectangle 24"/>
          <p:cNvSpPr/>
          <p:nvPr/>
        </p:nvSpPr>
        <p:spPr>
          <a:xfrm>
            <a:off x="3707904" y="4653136"/>
            <a:ext cx="720080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Rule engine</a:t>
            </a:r>
            <a:endParaRPr lang="en-GB" sz="1050" dirty="0"/>
          </a:p>
        </p:txBody>
      </p:sp>
      <p:sp>
        <p:nvSpPr>
          <p:cNvPr id="26" name="Rounded Rectangle 25"/>
          <p:cNvSpPr/>
          <p:nvPr/>
        </p:nvSpPr>
        <p:spPr>
          <a:xfrm>
            <a:off x="4788024" y="5301208"/>
            <a:ext cx="720080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DB Class</a:t>
            </a:r>
            <a:endParaRPr lang="en-GB" sz="1050" dirty="0"/>
          </a:p>
        </p:txBody>
      </p:sp>
      <p:cxnSp>
        <p:nvCxnSpPr>
          <p:cNvPr id="27" name="Straight Arrow Connector 26"/>
          <p:cNvCxnSpPr>
            <a:stCxn id="26" idx="2"/>
            <a:endCxn id="11" idx="1"/>
          </p:cNvCxnSpPr>
          <p:nvPr/>
        </p:nvCxnSpPr>
        <p:spPr>
          <a:xfrm flipH="1">
            <a:off x="5143696" y="5661248"/>
            <a:ext cx="4368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Arrow Callout 27"/>
          <p:cNvSpPr/>
          <p:nvPr/>
        </p:nvSpPr>
        <p:spPr>
          <a:xfrm>
            <a:off x="2070400" y="4797152"/>
            <a:ext cx="1061440" cy="576064"/>
          </a:xfrm>
          <a:prstGeom prst="rightArrowCallout">
            <a:avLst>
              <a:gd name="adj1" fmla="val 25000"/>
              <a:gd name="adj2" fmla="val 27061"/>
              <a:gd name="adj3" fmla="val 41492"/>
              <a:gd name="adj4" fmla="val 649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Excel</a:t>
            </a:r>
          </a:p>
          <a:p>
            <a:pPr algn="ctr"/>
            <a:r>
              <a:rPr lang="en-GB" sz="1100" dirty="0" smtClean="0"/>
              <a:t>import</a:t>
            </a:r>
            <a:endParaRPr lang="en-GB" sz="1100" dirty="0" smtClean="0"/>
          </a:p>
        </p:txBody>
      </p:sp>
      <p:sp>
        <p:nvSpPr>
          <p:cNvPr id="29" name="Rounded Rectangle 28"/>
          <p:cNvSpPr/>
          <p:nvPr/>
        </p:nvSpPr>
        <p:spPr>
          <a:xfrm>
            <a:off x="6012160" y="5013176"/>
            <a:ext cx="720080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Installer</a:t>
            </a:r>
            <a:endParaRPr lang="en-GB" sz="1050" dirty="0"/>
          </a:p>
        </p:txBody>
      </p:sp>
      <p:sp>
        <p:nvSpPr>
          <p:cNvPr id="30" name="Flowchart: Document 29"/>
          <p:cNvSpPr/>
          <p:nvPr/>
        </p:nvSpPr>
        <p:spPr>
          <a:xfrm>
            <a:off x="3275856" y="5949280"/>
            <a:ext cx="1008112" cy="720080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Local settings</a:t>
            </a:r>
            <a:endParaRPr lang="en-GB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4788024" y="4581128"/>
            <a:ext cx="720080" cy="3600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Concept</a:t>
            </a:r>
          </a:p>
          <a:p>
            <a:pPr algn="ctr"/>
            <a:r>
              <a:rPr lang="en-GB" sz="1050" dirty="0" smtClean="0"/>
              <a:t>classes</a:t>
            </a:r>
            <a:endParaRPr lang="en-GB" sz="1050" dirty="0"/>
          </a:p>
        </p:txBody>
      </p:sp>
      <p:cxnSp>
        <p:nvCxnSpPr>
          <p:cNvPr id="33" name="Straight Connector 33"/>
          <p:cNvCxnSpPr>
            <a:stCxn id="31" idx="3"/>
            <a:endCxn id="14" idx="1"/>
          </p:cNvCxnSpPr>
          <p:nvPr/>
        </p:nvCxnSpPr>
        <p:spPr>
          <a:xfrm>
            <a:off x="5508104" y="4761148"/>
            <a:ext cx="648072" cy="1620180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3"/>
            <a:endCxn id="6" idx="0"/>
          </p:cNvCxnSpPr>
          <p:nvPr/>
        </p:nvCxnSpPr>
        <p:spPr>
          <a:xfrm>
            <a:off x="6732240" y="5193196"/>
            <a:ext cx="144016" cy="542827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87" y="2060848"/>
            <a:ext cx="1884323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Rounded Rectangle 35"/>
          <p:cNvSpPr/>
          <p:nvPr/>
        </p:nvSpPr>
        <p:spPr>
          <a:xfrm>
            <a:off x="5220072" y="1196752"/>
            <a:ext cx="3672408" cy="18722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Common Sense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6611932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 TNO tekstdia -">
  <a:themeElements>
    <a:clrScheme name="TNO">
      <a:dk1>
        <a:sysClr val="windowText" lastClr="000000"/>
      </a:dk1>
      <a:lt1>
        <a:sysClr val="window" lastClr="FFFFFF"/>
      </a:lt1>
      <a:dk2>
        <a:srgbClr val="649EC9"/>
      </a:dk2>
      <a:lt2>
        <a:srgbClr val="9C9C9E"/>
      </a:lt2>
      <a:accent1>
        <a:srgbClr val="ED8000"/>
      </a:accent1>
      <a:accent2>
        <a:srgbClr val="CB1325"/>
      </a:accent2>
      <a:accent3>
        <a:srgbClr val="FFCB00"/>
      </a:accent3>
      <a:accent4>
        <a:srgbClr val="649EC9"/>
      </a:accent4>
      <a:accent5>
        <a:srgbClr val="D6277A"/>
      </a:accent5>
      <a:accent6>
        <a:srgbClr val="93A800"/>
      </a:accent6>
      <a:hlink>
        <a:srgbClr val="9C9C9E"/>
      </a:hlink>
      <a:folHlink>
        <a:srgbClr val="5D5C60"/>
      </a:folHlink>
    </a:clrScheme>
    <a:fontScheme name="TN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tno-sjabloon</Template>
  <TotalTime>149</TotalTime>
  <Words>187</Words>
  <Application>Microsoft Office PowerPoint</Application>
  <PresentationFormat>On-screen Show (4:3)</PresentationFormat>
  <Paragraphs>141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Basis TNO tekstdia -</vt:lpstr>
      <vt:lpstr>PowerPoint Presentation</vt:lpstr>
      <vt:lpstr>PowerPoint Presentation</vt:lpstr>
      <vt:lpstr>Rule engine</vt:lpstr>
      <vt:lpstr>Database</vt:lpstr>
      <vt:lpstr>Applicatie</vt:lpstr>
    </vt:vector>
  </TitlesOfParts>
  <Company>TNO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Stornebrink, M.H.M. (Michiel)</dc:creator>
  <cp:lastModifiedBy>Michiel Stornebrink</cp:lastModifiedBy>
  <cp:revision>16</cp:revision>
  <dcterms:created xsi:type="dcterms:W3CDTF">2014-11-11T09:14:00Z</dcterms:created>
  <dcterms:modified xsi:type="dcterms:W3CDTF">2014-11-11T16:18:22Z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/>
  </property>
  <property fmtid="{D5CDD505-2E9C-101B-9397-08002B2CF9AE}" pid="3" name="SubTitle">
    <vt:lpwstr/>
  </property>
  <property fmtid="{D5CDD505-2E9C-101B-9397-08002B2CF9AE}" pid="4" name="Author">
    <vt:lpwstr/>
  </property>
  <property fmtid="{D5CDD505-2E9C-101B-9397-08002B2CF9AE}" pid="5" name="ShowPages">
    <vt:lpwstr>False</vt:lpwstr>
  </property>
  <property fmtid="{D5CDD505-2E9C-101B-9397-08002B2CF9AE}" pid="6" name="ShowDate">
    <vt:lpwstr>False</vt:lpwstr>
  </property>
  <property fmtid="{D5CDD505-2E9C-101B-9397-08002B2CF9AE}" pid="7" name="SelectedPhoto">
    <vt:lpwstr>TNO_THEMA'sBasic.jpg</vt:lpwstr>
  </property>
  <property fmtid="{D5CDD505-2E9C-101B-9397-08002B2CF9AE}" pid="8" name="Color">
    <vt:lpwstr>True</vt:lpwstr>
  </property>
  <property fmtid="{D5CDD505-2E9C-101B-9397-08002B2CF9AE}" pid="9" name="Grammar">
    <vt:lpwstr>0</vt:lpwstr>
  </property>
  <property fmtid="{D5CDD505-2E9C-101B-9397-08002B2CF9AE}" pid="10" name="DateText">
    <vt:lpwstr>11-11-2014</vt:lpwstr>
  </property>
  <property fmtid="{D5CDD505-2E9C-101B-9397-08002B2CF9AE}" pid="11" name="PresentationDate">
    <vt:lpwstr>11-11-2014 17:15:30</vt:lpwstr>
  </property>
</Properties>
</file>