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3891200" cy="32918400"/>
  <p:notesSz cx="9271000" cy="7010400"/>
  <p:defaultTextStyle>
    <a:defPPr>
      <a:defRPr lang="en-US"/>
    </a:defPPr>
    <a:lvl1pPr marL="0" algn="l" defTabSz="4388229" rtl="0" eaLnBrk="1" latinLnBrk="0" hangingPunct="1">
      <a:defRPr sz="8700" kern="1200">
        <a:solidFill>
          <a:schemeClr val="tx1"/>
        </a:solidFill>
        <a:latin typeface="+mn-lt"/>
        <a:ea typeface="+mn-ea"/>
        <a:cs typeface="+mn-cs"/>
      </a:defRPr>
    </a:lvl1pPr>
    <a:lvl2pPr marL="2194114" algn="l" defTabSz="4388229" rtl="0" eaLnBrk="1" latinLnBrk="0" hangingPunct="1">
      <a:defRPr sz="8700" kern="1200">
        <a:solidFill>
          <a:schemeClr val="tx1"/>
        </a:solidFill>
        <a:latin typeface="+mn-lt"/>
        <a:ea typeface="+mn-ea"/>
        <a:cs typeface="+mn-cs"/>
      </a:defRPr>
    </a:lvl2pPr>
    <a:lvl3pPr marL="4388229" algn="l" defTabSz="4388229" rtl="0" eaLnBrk="1" latinLnBrk="0" hangingPunct="1">
      <a:defRPr sz="8700" kern="1200">
        <a:solidFill>
          <a:schemeClr val="tx1"/>
        </a:solidFill>
        <a:latin typeface="+mn-lt"/>
        <a:ea typeface="+mn-ea"/>
        <a:cs typeface="+mn-cs"/>
      </a:defRPr>
    </a:lvl3pPr>
    <a:lvl4pPr marL="6582345" algn="l" defTabSz="4388229" rtl="0" eaLnBrk="1" latinLnBrk="0" hangingPunct="1">
      <a:defRPr sz="8700" kern="1200">
        <a:solidFill>
          <a:schemeClr val="tx1"/>
        </a:solidFill>
        <a:latin typeface="+mn-lt"/>
        <a:ea typeface="+mn-ea"/>
        <a:cs typeface="+mn-cs"/>
      </a:defRPr>
    </a:lvl4pPr>
    <a:lvl5pPr marL="8776461" algn="l" defTabSz="4388229" rtl="0" eaLnBrk="1" latinLnBrk="0" hangingPunct="1">
      <a:defRPr sz="8700" kern="1200">
        <a:solidFill>
          <a:schemeClr val="tx1"/>
        </a:solidFill>
        <a:latin typeface="+mn-lt"/>
        <a:ea typeface="+mn-ea"/>
        <a:cs typeface="+mn-cs"/>
      </a:defRPr>
    </a:lvl5pPr>
    <a:lvl6pPr marL="10970575" algn="l" defTabSz="4388229" rtl="0" eaLnBrk="1" latinLnBrk="0" hangingPunct="1">
      <a:defRPr sz="8700" kern="1200">
        <a:solidFill>
          <a:schemeClr val="tx1"/>
        </a:solidFill>
        <a:latin typeface="+mn-lt"/>
        <a:ea typeface="+mn-ea"/>
        <a:cs typeface="+mn-cs"/>
      </a:defRPr>
    </a:lvl6pPr>
    <a:lvl7pPr marL="13164689" algn="l" defTabSz="4388229" rtl="0" eaLnBrk="1" latinLnBrk="0" hangingPunct="1">
      <a:defRPr sz="8700" kern="1200">
        <a:solidFill>
          <a:schemeClr val="tx1"/>
        </a:solidFill>
        <a:latin typeface="+mn-lt"/>
        <a:ea typeface="+mn-ea"/>
        <a:cs typeface="+mn-cs"/>
      </a:defRPr>
    </a:lvl7pPr>
    <a:lvl8pPr marL="15358804" algn="l" defTabSz="4388229" rtl="0" eaLnBrk="1" latinLnBrk="0" hangingPunct="1">
      <a:defRPr sz="8700" kern="1200">
        <a:solidFill>
          <a:schemeClr val="tx1"/>
        </a:solidFill>
        <a:latin typeface="+mn-lt"/>
        <a:ea typeface="+mn-ea"/>
        <a:cs typeface="+mn-cs"/>
      </a:defRPr>
    </a:lvl8pPr>
    <a:lvl9pPr marL="17552921" algn="l" defTabSz="4388229"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4" autoAdjust="0"/>
    <p:restoredTop sz="80820" autoAdjust="0"/>
  </p:normalViewPr>
  <p:slideViewPr>
    <p:cSldViewPr>
      <p:cViewPr>
        <p:scale>
          <a:sx n="40" d="100"/>
          <a:sy n="40" d="100"/>
        </p:scale>
        <p:origin x="330" y="768"/>
      </p:cViewPr>
      <p:guideLst>
        <p:guide orient="horz" pos="10369"/>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0E283-9B8E-4876-85A8-043CCFD130A0}" type="doc">
      <dgm:prSet loTypeId="urn:microsoft.com/office/officeart/2005/8/layout/process4" loCatId="process" qsTypeId="urn:microsoft.com/office/officeart/2005/8/quickstyle/simple3" qsCatId="simple" csTypeId="urn:microsoft.com/office/officeart/2005/8/colors/colorful5" csCatId="colorful" phldr="1"/>
      <dgm:spPr/>
      <dgm:t>
        <a:bodyPr/>
        <a:lstStyle/>
        <a:p>
          <a:endParaRPr lang="zh-TW" altLang="en-US"/>
        </a:p>
      </dgm:t>
    </dgm:pt>
    <dgm:pt modelId="{B8B76920-5CAF-402F-B00A-1E006BD68371}">
      <dgm:prSet phldrT="[文字]" custT="1"/>
      <dgm:spPr>
        <a:xfrm>
          <a:off x="725894" y="1353103"/>
          <a:ext cx="1212506" cy="450612"/>
        </a:xfrm>
        <a:solidFill>
          <a:srgbClr val="FFAFD1"/>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gm:spPr>
      <dgm:t>
        <a:bodyPr/>
        <a:lstStyle/>
        <a:p>
          <a:pPr algn="ctr"/>
          <a:r>
            <a:rPr lang="zh-TW" altLang="en-US" sz="3600" b="1" dirty="0" smtClean="0">
              <a:solidFill>
                <a:srgbClr val="00349E">
                  <a:lumMod val="75000"/>
                </a:srgbClr>
              </a:solidFill>
              <a:latin typeface="標楷體" pitchFamily="65" charset="-120"/>
              <a:ea typeface="標楷體" pitchFamily="65" charset="-120"/>
              <a:cs typeface="+mn-cs"/>
            </a:rPr>
            <a:t>模糊影像過濾</a:t>
          </a:r>
          <a:endParaRPr lang="zh-TW" altLang="en-US" sz="3600" b="1" dirty="0">
            <a:solidFill>
              <a:srgbClr val="00349E">
                <a:lumMod val="75000"/>
              </a:srgbClr>
            </a:solidFill>
            <a:latin typeface="標楷體" pitchFamily="65" charset="-120"/>
            <a:ea typeface="標楷體" pitchFamily="65" charset="-120"/>
            <a:cs typeface="+mn-cs"/>
          </a:endParaRPr>
        </a:p>
      </dgm:t>
    </dgm:pt>
    <dgm:pt modelId="{70CBB4FF-ABEF-4A21-8D25-09A12D751121}" type="sibTrans" cxnId="{7B17F76E-ABF0-4DDF-B834-8008EC7FDD26}">
      <dgm:prSet custT="1"/>
      <dgm:spPr>
        <a:xfrm rot="5400000">
          <a:off x="1247657" y="1814981"/>
          <a:ext cx="168979" cy="202775"/>
        </a:xfrm>
        <a:solidFill>
          <a:srgbClr val="D2D2D2">
            <a:lumMod val="50000"/>
          </a:srgbClr>
        </a:solidFill>
        <a:ln>
          <a:noFill/>
        </a:ln>
        <a:effectLst>
          <a:outerShdw blurRad="50800" dist="38100" dir="5400000" rotWithShape="0">
            <a:srgbClr val="000000">
              <a:alpha val="35000"/>
            </a:srgbClr>
          </a:outerShdw>
        </a:effectLst>
      </dgm:spPr>
      <dgm:t>
        <a:bodyPr/>
        <a:lstStyle/>
        <a:p>
          <a:pPr algn="ctr"/>
          <a:endParaRPr lang="zh-TW" altLang="en-US" sz="1000">
            <a:solidFill>
              <a:sysClr val="windowText" lastClr="000000"/>
            </a:solidFill>
            <a:latin typeface="+mn-ea"/>
            <a:ea typeface="+mn-ea"/>
            <a:cs typeface="+mn-cs"/>
          </a:endParaRPr>
        </a:p>
      </dgm:t>
    </dgm:pt>
    <dgm:pt modelId="{239C0415-3729-4B51-9E10-0D6EE7B4D210}" type="parTrans" cxnId="{7B17F76E-ABF0-4DDF-B834-8008EC7FDD26}">
      <dgm:prSet/>
      <dgm:spPr/>
      <dgm:t>
        <a:bodyPr/>
        <a:lstStyle/>
        <a:p>
          <a:pPr algn="ctr"/>
          <a:endParaRPr lang="zh-TW" altLang="en-US" sz="1000">
            <a:latin typeface="+mn-ea"/>
            <a:ea typeface="+mn-ea"/>
          </a:endParaRPr>
        </a:p>
      </dgm:t>
    </dgm:pt>
    <dgm:pt modelId="{EB16B5EC-323D-4FE7-8A50-801247A29A3D}">
      <dgm:prSet phldrT="[文字]" custT="1"/>
      <dgm:spPr>
        <a:xfrm>
          <a:off x="725894" y="2029022"/>
          <a:ext cx="1212506" cy="450612"/>
        </a:xfrm>
        <a:solidFill>
          <a:srgbClr val="FFAFD1"/>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gm:spPr>
      <dgm:t>
        <a:bodyPr/>
        <a:lstStyle/>
        <a:p>
          <a:pPr algn="ctr"/>
          <a:r>
            <a:rPr lang="zh-TW" altLang="en-US" sz="3600" b="1" dirty="0" smtClean="0">
              <a:solidFill>
                <a:srgbClr val="00349E">
                  <a:lumMod val="75000"/>
                </a:srgbClr>
              </a:solidFill>
              <a:latin typeface="標楷體" pitchFamily="65" charset="-120"/>
              <a:ea typeface="標楷體" pitchFamily="65" charset="-120"/>
              <a:cs typeface="+mn-cs"/>
            </a:rPr>
            <a:t>數字區塊定位</a:t>
          </a:r>
          <a:endParaRPr lang="zh-TW" altLang="en-US" sz="3600" b="1" dirty="0">
            <a:solidFill>
              <a:srgbClr val="00349E">
                <a:lumMod val="75000"/>
              </a:srgbClr>
            </a:solidFill>
            <a:latin typeface="標楷體" pitchFamily="65" charset="-120"/>
            <a:ea typeface="標楷體" pitchFamily="65" charset="-120"/>
            <a:cs typeface="+mn-cs"/>
          </a:endParaRPr>
        </a:p>
      </dgm:t>
    </dgm:pt>
    <dgm:pt modelId="{BBC403F6-711D-4BA1-8D6F-5D1AA9B4B009}" type="sibTrans" cxnId="{708DDCD5-31DB-4F8D-B2E0-B30A74D6BFCC}">
      <dgm:prSet custT="1"/>
      <dgm:spPr>
        <a:xfrm rot="5400000">
          <a:off x="1247657" y="2490900"/>
          <a:ext cx="168979" cy="202775"/>
        </a:xfrm>
        <a:solidFill>
          <a:srgbClr val="D2D2D2">
            <a:lumMod val="50000"/>
          </a:srgbClr>
        </a:solidFill>
        <a:ln>
          <a:noFill/>
        </a:ln>
        <a:effectLst>
          <a:outerShdw blurRad="50800" dist="38100" dir="5400000" rotWithShape="0">
            <a:srgbClr val="000000">
              <a:alpha val="35000"/>
            </a:srgbClr>
          </a:outerShdw>
        </a:effectLst>
      </dgm:spPr>
      <dgm:t>
        <a:bodyPr/>
        <a:lstStyle/>
        <a:p>
          <a:pPr algn="ctr"/>
          <a:endParaRPr lang="zh-TW" altLang="en-US" sz="1000">
            <a:solidFill>
              <a:sysClr val="windowText" lastClr="000000"/>
            </a:solidFill>
            <a:latin typeface="+mn-ea"/>
            <a:ea typeface="+mn-ea"/>
            <a:cs typeface="+mn-cs"/>
          </a:endParaRPr>
        </a:p>
      </dgm:t>
    </dgm:pt>
    <dgm:pt modelId="{AA3A2A86-9E26-4D62-A4E2-C89B9ACC5D88}" type="parTrans" cxnId="{708DDCD5-31DB-4F8D-B2E0-B30A74D6BFCC}">
      <dgm:prSet/>
      <dgm:spPr/>
      <dgm:t>
        <a:bodyPr/>
        <a:lstStyle/>
        <a:p>
          <a:pPr algn="ctr"/>
          <a:endParaRPr lang="zh-TW" altLang="en-US" sz="1000">
            <a:latin typeface="+mn-ea"/>
            <a:ea typeface="+mn-ea"/>
          </a:endParaRPr>
        </a:p>
      </dgm:t>
    </dgm:pt>
    <dgm:pt modelId="{AC9AE129-E213-49FB-9BE0-1CE9EBB6706C}">
      <dgm:prSet phldrT="[文字]" custT="1"/>
      <dgm:spPr>
        <a:xfrm>
          <a:off x="725894" y="3380859"/>
          <a:ext cx="1212506" cy="450612"/>
        </a:xfrm>
        <a:solidFill>
          <a:srgbClr val="FF388C">
            <a:lumMod val="40000"/>
            <a:lumOff val="60000"/>
          </a:srgbClr>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gm:spPr>
      <dgm:t>
        <a:bodyPr/>
        <a:lstStyle/>
        <a:p>
          <a:pPr algn="ctr"/>
          <a:r>
            <a:rPr lang="zh-TW" altLang="en-US" sz="3600" b="1" dirty="0" smtClean="0">
              <a:solidFill>
                <a:srgbClr val="00349E">
                  <a:lumMod val="75000"/>
                </a:srgbClr>
              </a:solidFill>
              <a:latin typeface="標楷體" pitchFamily="65" charset="-120"/>
              <a:ea typeface="標楷體" pitchFamily="65" charset="-120"/>
              <a:cs typeface="+mn-cs"/>
            </a:rPr>
            <a:t>發票數字切割</a:t>
          </a:r>
          <a:endParaRPr lang="zh-TW" altLang="en-US" sz="3600" b="1" dirty="0">
            <a:solidFill>
              <a:srgbClr val="00349E">
                <a:lumMod val="75000"/>
              </a:srgbClr>
            </a:solidFill>
            <a:latin typeface="標楷體" pitchFamily="65" charset="-120"/>
            <a:ea typeface="標楷體" pitchFamily="65" charset="-120"/>
            <a:cs typeface="+mn-cs"/>
          </a:endParaRPr>
        </a:p>
      </dgm:t>
    </dgm:pt>
    <dgm:pt modelId="{DF9B8D8A-034F-456F-83EB-422F177F44E2}" type="sibTrans" cxnId="{8FFA1DC2-90FA-43F5-B8B6-48E46ABF0E47}">
      <dgm:prSet custT="1"/>
      <dgm:spPr>
        <a:xfrm rot="5400000">
          <a:off x="1247657" y="3842737"/>
          <a:ext cx="168979" cy="202775"/>
        </a:xfrm>
        <a:solidFill>
          <a:srgbClr val="D2D2D2">
            <a:lumMod val="50000"/>
          </a:srgbClr>
        </a:solidFill>
        <a:ln>
          <a:noFill/>
        </a:ln>
        <a:effectLst>
          <a:outerShdw blurRad="50800" dist="38100" dir="5400000" rotWithShape="0">
            <a:srgbClr val="000000">
              <a:alpha val="35000"/>
            </a:srgbClr>
          </a:outerShdw>
        </a:effectLst>
      </dgm:spPr>
      <dgm:t>
        <a:bodyPr/>
        <a:lstStyle/>
        <a:p>
          <a:pPr algn="ctr"/>
          <a:endParaRPr lang="zh-TW" altLang="en-US" sz="1000">
            <a:solidFill>
              <a:sysClr val="windowText" lastClr="000000"/>
            </a:solidFill>
            <a:latin typeface="+mn-ea"/>
            <a:ea typeface="+mn-ea"/>
            <a:cs typeface="+mn-cs"/>
          </a:endParaRPr>
        </a:p>
      </dgm:t>
    </dgm:pt>
    <dgm:pt modelId="{3E4690D3-86A4-4C8D-81B4-44114C2B1439}" type="parTrans" cxnId="{8FFA1DC2-90FA-43F5-B8B6-48E46ABF0E47}">
      <dgm:prSet/>
      <dgm:spPr/>
      <dgm:t>
        <a:bodyPr/>
        <a:lstStyle/>
        <a:p>
          <a:pPr algn="ctr"/>
          <a:endParaRPr lang="zh-TW" altLang="en-US" sz="1000">
            <a:latin typeface="+mn-ea"/>
            <a:ea typeface="+mn-ea"/>
          </a:endParaRPr>
        </a:p>
      </dgm:t>
    </dgm:pt>
    <dgm:pt modelId="{92A737FB-8FD0-4BE0-9CD1-445F2A1F42FE}">
      <dgm:prSet phldrT="[文字]" custT="1"/>
      <dgm:spPr>
        <a:xfrm>
          <a:off x="725894" y="4732697"/>
          <a:ext cx="1212506" cy="450612"/>
        </a:xfrm>
        <a:solidFill>
          <a:srgbClr val="666666">
            <a:lumMod val="20000"/>
            <a:lumOff val="80000"/>
          </a:srgbClr>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gm:spPr>
      <dgm:t>
        <a:bodyPr/>
        <a:lstStyle/>
        <a:p>
          <a:pPr algn="ctr"/>
          <a:r>
            <a:rPr lang="zh-TW" altLang="en-US" sz="3600" b="1" dirty="0" smtClean="0">
              <a:solidFill>
                <a:srgbClr val="00349E">
                  <a:lumMod val="75000"/>
                </a:srgbClr>
              </a:solidFill>
              <a:latin typeface="標楷體" pitchFamily="65" charset="-120"/>
              <a:ea typeface="標楷體" pitchFamily="65" charset="-120"/>
              <a:cs typeface="+mn-cs"/>
            </a:rPr>
            <a:t>發票數字辨識</a:t>
          </a:r>
          <a:endParaRPr lang="zh-TW" altLang="en-US" sz="3600" b="1" dirty="0">
            <a:solidFill>
              <a:srgbClr val="00349E">
                <a:lumMod val="75000"/>
              </a:srgbClr>
            </a:solidFill>
            <a:latin typeface="標楷體" pitchFamily="65" charset="-120"/>
            <a:ea typeface="標楷體" pitchFamily="65" charset="-120"/>
            <a:cs typeface="+mn-cs"/>
          </a:endParaRPr>
        </a:p>
      </dgm:t>
    </dgm:pt>
    <dgm:pt modelId="{9EFA55EA-53BD-4DDD-89B5-0111D5D8CE91}" type="sibTrans" cxnId="{C30995AC-8276-4E82-BE53-45D4862BA8E1}">
      <dgm:prSet/>
      <dgm:spPr/>
      <dgm:t>
        <a:bodyPr/>
        <a:lstStyle/>
        <a:p>
          <a:pPr algn="ctr"/>
          <a:endParaRPr lang="zh-TW" altLang="en-US" sz="1000">
            <a:latin typeface="+mn-ea"/>
            <a:ea typeface="+mn-ea"/>
          </a:endParaRPr>
        </a:p>
      </dgm:t>
    </dgm:pt>
    <dgm:pt modelId="{364F02F3-12D3-43C1-A182-CE4FE38D26B2}" type="parTrans" cxnId="{C30995AC-8276-4E82-BE53-45D4862BA8E1}">
      <dgm:prSet/>
      <dgm:spPr/>
      <dgm:t>
        <a:bodyPr/>
        <a:lstStyle/>
        <a:p>
          <a:pPr algn="ctr"/>
          <a:endParaRPr lang="zh-TW" altLang="en-US" sz="1000">
            <a:latin typeface="+mn-ea"/>
            <a:ea typeface="+mn-ea"/>
          </a:endParaRPr>
        </a:p>
      </dgm:t>
    </dgm:pt>
    <dgm:pt modelId="{4FE330A9-0776-4AA2-AB39-BBE57328C945}">
      <dgm:prSet phldrT="[文字]" custT="1"/>
      <dgm:spPr>
        <a:xfrm>
          <a:off x="725894" y="1265"/>
          <a:ext cx="1212506" cy="450612"/>
        </a:xfrm>
        <a:solidFill>
          <a:srgbClr val="666666">
            <a:lumMod val="20000"/>
            <a:lumOff val="80000"/>
          </a:srgbClr>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gm:spPr>
      <dgm:t>
        <a:bodyPr/>
        <a:lstStyle/>
        <a:p>
          <a:pPr algn="ctr"/>
          <a:r>
            <a:rPr lang="zh-TW" altLang="en-US" sz="3600" b="1" dirty="0" smtClean="0">
              <a:solidFill>
                <a:srgbClr val="00349E">
                  <a:lumMod val="75000"/>
                </a:srgbClr>
              </a:solidFill>
              <a:latin typeface="標楷體" pitchFamily="65" charset="-120"/>
              <a:ea typeface="標楷體" pitchFamily="65" charset="-120"/>
              <a:cs typeface="+mn-cs"/>
            </a:rPr>
            <a:t>影像載入</a:t>
          </a:r>
          <a:endParaRPr lang="zh-TW" altLang="en-US" sz="3600" b="1" dirty="0">
            <a:solidFill>
              <a:srgbClr val="00349E">
                <a:lumMod val="75000"/>
              </a:srgbClr>
            </a:solidFill>
            <a:latin typeface="標楷體" pitchFamily="65" charset="-120"/>
            <a:ea typeface="標楷體" pitchFamily="65" charset="-120"/>
            <a:cs typeface="+mn-cs"/>
          </a:endParaRPr>
        </a:p>
      </dgm:t>
    </dgm:pt>
    <dgm:pt modelId="{0AF730B2-086C-4F09-8E17-FE3EDFA18719}" type="sibTrans" cxnId="{67D72143-C567-4B20-B946-02B6B04C75BF}">
      <dgm:prSet custT="1"/>
      <dgm:spPr>
        <a:xfrm rot="5400000">
          <a:off x="1247657" y="463143"/>
          <a:ext cx="168979" cy="202775"/>
        </a:xfrm>
        <a:solidFill>
          <a:srgbClr val="D2D2D2">
            <a:lumMod val="50000"/>
          </a:srgbClr>
        </a:solidFill>
        <a:ln>
          <a:noFill/>
        </a:ln>
        <a:effectLst>
          <a:outerShdw blurRad="50800" dist="38100" dir="5400000" rotWithShape="0">
            <a:srgbClr val="000000">
              <a:alpha val="35000"/>
            </a:srgbClr>
          </a:outerShdw>
        </a:effectLst>
      </dgm:spPr>
      <dgm:t>
        <a:bodyPr/>
        <a:lstStyle/>
        <a:p>
          <a:pPr algn="ctr"/>
          <a:endParaRPr lang="zh-TW" altLang="en-US" sz="1000">
            <a:solidFill>
              <a:sysClr val="windowText" lastClr="000000"/>
            </a:solidFill>
            <a:latin typeface="+mn-ea"/>
            <a:ea typeface="+mn-ea"/>
            <a:cs typeface="+mn-cs"/>
          </a:endParaRPr>
        </a:p>
      </dgm:t>
    </dgm:pt>
    <dgm:pt modelId="{FD580797-0116-43F6-A64E-1BAC646AECF4}" type="parTrans" cxnId="{67D72143-C567-4B20-B946-02B6B04C75BF}">
      <dgm:prSet/>
      <dgm:spPr/>
      <dgm:t>
        <a:bodyPr/>
        <a:lstStyle/>
        <a:p>
          <a:pPr algn="ctr"/>
          <a:endParaRPr lang="zh-TW" altLang="en-US" sz="1000">
            <a:latin typeface="+mn-ea"/>
            <a:ea typeface="+mn-ea"/>
          </a:endParaRPr>
        </a:p>
      </dgm:t>
    </dgm:pt>
    <dgm:pt modelId="{844C0A67-856E-457A-936D-45FBEFC349F8}" type="pres">
      <dgm:prSet presAssocID="{26E0E283-9B8E-4876-85A8-043CCFD130A0}" presName="Name0" presStyleCnt="0">
        <dgm:presLayoutVars>
          <dgm:dir/>
          <dgm:animLvl val="lvl"/>
          <dgm:resizeHandles val="exact"/>
        </dgm:presLayoutVars>
      </dgm:prSet>
      <dgm:spPr/>
      <dgm:t>
        <a:bodyPr/>
        <a:lstStyle/>
        <a:p>
          <a:endParaRPr lang="zh-TW" altLang="en-US"/>
        </a:p>
      </dgm:t>
    </dgm:pt>
    <dgm:pt modelId="{5050EA73-0708-456B-83CA-5A50C3DFE0F1}" type="pres">
      <dgm:prSet presAssocID="{92A737FB-8FD0-4BE0-9CD1-445F2A1F42FE}" presName="boxAndChildren" presStyleCnt="0"/>
      <dgm:spPr/>
    </dgm:pt>
    <dgm:pt modelId="{F1A12F20-DF38-46C2-B285-A0790D64BE17}" type="pres">
      <dgm:prSet presAssocID="{92A737FB-8FD0-4BE0-9CD1-445F2A1F42FE}" presName="parentTextBox" presStyleLbl="node1" presStyleIdx="0" presStyleCnt="5"/>
      <dgm:spPr/>
      <dgm:t>
        <a:bodyPr/>
        <a:lstStyle/>
        <a:p>
          <a:endParaRPr lang="zh-TW" altLang="en-US"/>
        </a:p>
      </dgm:t>
    </dgm:pt>
    <dgm:pt modelId="{ED213154-F590-47B0-B830-B803428D94DE}" type="pres">
      <dgm:prSet presAssocID="{DF9B8D8A-034F-456F-83EB-422F177F44E2}" presName="sp" presStyleCnt="0"/>
      <dgm:spPr/>
    </dgm:pt>
    <dgm:pt modelId="{408587A6-42C2-4167-AED0-3F28C25599AE}" type="pres">
      <dgm:prSet presAssocID="{AC9AE129-E213-49FB-9BE0-1CE9EBB6706C}" presName="arrowAndChildren" presStyleCnt="0"/>
      <dgm:spPr/>
    </dgm:pt>
    <dgm:pt modelId="{D90AC135-7E10-4366-A6D6-31D5E6344D21}" type="pres">
      <dgm:prSet presAssocID="{AC9AE129-E213-49FB-9BE0-1CE9EBB6706C}" presName="parentTextArrow" presStyleLbl="node1" presStyleIdx="1" presStyleCnt="5"/>
      <dgm:spPr/>
      <dgm:t>
        <a:bodyPr/>
        <a:lstStyle/>
        <a:p>
          <a:endParaRPr lang="zh-TW" altLang="en-US"/>
        </a:p>
      </dgm:t>
    </dgm:pt>
    <dgm:pt modelId="{EE0B586F-DBD7-4FC3-B08D-C54B4A0D06BC}" type="pres">
      <dgm:prSet presAssocID="{BBC403F6-711D-4BA1-8D6F-5D1AA9B4B009}" presName="sp" presStyleCnt="0"/>
      <dgm:spPr/>
    </dgm:pt>
    <dgm:pt modelId="{F332E652-43AC-43A1-854C-93D6F28E5559}" type="pres">
      <dgm:prSet presAssocID="{EB16B5EC-323D-4FE7-8A50-801247A29A3D}" presName="arrowAndChildren" presStyleCnt="0"/>
      <dgm:spPr/>
    </dgm:pt>
    <dgm:pt modelId="{4AB4D7E7-9C3C-4A39-8FA3-06882C68ABD3}" type="pres">
      <dgm:prSet presAssocID="{EB16B5EC-323D-4FE7-8A50-801247A29A3D}" presName="parentTextArrow" presStyleLbl="node1" presStyleIdx="2" presStyleCnt="5"/>
      <dgm:spPr/>
      <dgm:t>
        <a:bodyPr/>
        <a:lstStyle/>
        <a:p>
          <a:endParaRPr lang="zh-TW" altLang="en-US"/>
        </a:p>
      </dgm:t>
    </dgm:pt>
    <dgm:pt modelId="{0713320B-1807-4E3D-BB5C-BA18588E12E3}" type="pres">
      <dgm:prSet presAssocID="{70CBB4FF-ABEF-4A21-8D25-09A12D751121}" presName="sp" presStyleCnt="0"/>
      <dgm:spPr/>
    </dgm:pt>
    <dgm:pt modelId="{3C92381D-2FEF-466C-8FCB-C1E1A06965EE}" type="pres">
      <dgm:prSet presAssocID="{B8B76920-5CAF-402F-B00A-1E006BD68371}" presName="arrowAndChildren" presStyleCnt="0"/>
      <dgm:spPr/>
    </dgm:pt>
    <dgm:pt modelId="{DA84C733-B577-49F1-BB94-74FE115475E1}" type="pres">
      <dgm:prSet presAssocID="{B8B76920-5CAF-402F-B00A-1E006BD68371}" presName="parentTextArrow" presStyleLbl="node1" presStyleIdx="3" presStyleCnt="5"/>
      <dgm:spPr/>
      <dgm:t>
        <a:bodyPr/>
        <a:lstStyle/>
        <a:p>
          <a:endParaRPr lang="zh-TW" altLang="en-US"/>
        </a:p>
      </dgm:t>
    </dgm:pt>
    <dgm:pt modelId="{2166DB1A-1D8B-4EED-B112-0A96CEAC2E8A}" type="pres">
      <dgm:prSet presAssocID="{0AF730B2-086C-4F09-8E17-FE3EDFA18719}" presName="sp" presStyleCnt="0"/>
      <dgm:spPr/>
    </dgm:pt>
    <dgm:pt modelId="{6A57EED3-FBBA-4E31-82E3-42D6D2120F46}" type="pres">
      <dgm:prSet presAssocID="{4FE330A9-0776-4AA2-AB39-BBE57328C945}" presName="arrowAndChildren" presStyleCnt="0"/>
      <dgm:spPr/>
    </dgm:pt>
    <dgm:pt modelId="{23538C23-8CB0-459E-B510-C8BD071B4670}" type="pres">
      <dgm:prSet presAssocID="{4FE330A9-0776-4AA2-AB39-BBE57328C945}" presName="parentTextArrow" presStyleLbl="node1" presStyleIdx="4" presStyleCnt="5"/>
      <dgm:spPr/>
      <dgm:t>
        <a:bodyPr/>
        <a:lstStyle/>
        <a:p>
          <a:endParaRPr lang="zh-TW" altLang="en-US"/>
        </a:p>
      </dgm:t>
    </dgm:pt>
  </dgm:ptLst>
  <dgm:cxnLst>
    <dgm:cxn modelId="{708DDCD5-31DB-4F8D-B2E0-B30A74D6BFCC}" srcId="{26E0E283-9B8E-4876-85A8-043CCFD130A0}" destId="{EB16B5EC-323D-4FE7-8A50-801247A29A3D}" srcOrd="2" destOrd="0" parTransId="{AA3A2A86-9E26-4D62-A4E2-C89B9ACC5D88}" sibTransId="{BBC403F6-711D-4BA1-8D6F-5D1AA9B4B009}"/>
    <dgm:cxn modelId="{1757A984-E17B-4214-8160-7FC5340BB1D4}" type="presOf" srcId="{92A737FB-8FD0-4BE0-9CD1-445F2A1F42FE}" destId="{F1A12F20-DF38-46C2-B285-A0790D64BE17}" srcOrd="0" destOrd="0" presId="urn:microsoft.com/office/officeart/2005/8/layout/process4"/>
    <dgm:cxn modelId="{C2DD6795-2836-4D0D-9352-1016B540B361}" type="presOf" srcId="{B8B76920-5CAF-402F-B00A-1E006BD68371}" destId="{DA84C733-B577-49F1-BB94-74FE115475E1}" srcOrd="0" destOrd="0" presId="urn:microsoft.com/office/officeart/2005/8/layout/process4"/>
    <dgm:cxn modelId="{C6F970AF-E853-44AA-A085-278FEEC0E884}" type="presOf" srcId="{AC9AE129-E213-49FB-9BE0-1CE9EBB6706C}" destId="{D90AC135-7E10-4366-A6D6-31D5E6344D21}" srcOrd="0" destOrd="0" presId="urn:microsoft.com/office/officeart/2005/8/layout/process4"/>
    <dgm:cxn modelId="{7B17F76E-ABF0-4DDF-B834-8008EC7FDD26}" srcId="{26E0E283-9B8E-4876-85A8-043CCFD130A0}" destId="{B8B76920-5CAF-402F-B00A-1E006BD68371}" srcOrd="1" destOrd="0" parTransId="{239C0415-3729-4B51-9E10-0D6EE7B4D210}" sibTransId="{70CBB4FF-ABEF-4A21-8D25-09A12D751121}"/>
    <dgm:cxn modelId="{3FA2FCA6-3D6E-44B8-934B-17FA0F42A31A}" type="presOf" srcId="{26E0E283-9B8E-4876-85A8-043CCFD130A0}" destId="{844C0A67-856E-457A-936D-45FBEFC349F8}" srcOrd="0" destOrd="0" presId="urn:microsoft.com/office/officeart/2005/8/layout/process4"/>
    <dgm:cxn modelId="{F14882CE-890B-41CC-B133-53FFFA11888B}" type="presOf" srcId="{4FE330A9-0776-4AA2-AB39-BBE57328C945}" destId="{23538C23-8CB0-459E-B510-C8BD071B4670}" srcOrd="0" destOrd="0" presId="urn:microsoft.com/office/officeart/2005/8/layout/process4"/>
    <dgm:cxn modelId="{C30995AC-8276-4E82-BE53-45D4862BA8E1}" srcId="{26E0E283-9B8E-4876-85A8-043CCFD130A0}" destId="{92A737FB-8FD0-4BE0-9CD1-445F2A1F42FE}" srcOrd="4" destOrd="0" parTransId="{364F02F3-12D3-43C1-A182-CE4FE38D26B2}" sibTransId="{9EFA55EA-53BD-4DDD-89B5-0111D5D8CE91}"/>
    <dgm:cxn modelId="{8FFA1DC2-90FA-43F5-B8B6-48E46ABF0E47}" srcId="{26E0E283-9B8E-4876-85A8-043CCFD130A0}" destId="{AC9AE129-E213-49FB-9BE0-1CE9EBB6706C}" srcOrd="3" destOrd="0" parTransId="{3E4690D3-86A4-4C8D-81B4-44114C2B1439}" sibTransId="{DF9B8D8A-034F-456F-83EB-422F177F44E2}"/>
    <dgm:cxn modelId="{67D72143-C567-4B20-B946-02B6B04C75BF}" srcId="{26E0E283-9B8E-4876-85A8-043CCFD130A0}" destId="{4FE330A9-0776-4AA2-AB39-BBE57328C945}" srcOrd="0" destOrd="0" parTransId="{FD580797-0116-43F6-A64E-1BAC646AECF4}" sibTransId="{0AF730B2-086C-4F09-8E17-FE3EDFA18719}"/>
    <dgm:cxn modelId="{4703FC17-FDA8-4EAF-8DF2-00E551696B3E}" type="presOf" srcId="{EB16B5EC-323D-4FE7-8A50-801247A29A3D}" destId="{4AB4D7E7-9C3C-4A39-8FA3-06882C68ABD3}" srcOrd="0" destOrd="0" presId="urn:microsoft.com/office/officeart/2005/8/layout/process4"/>
    <dgm:cxn modelId="{FDB98C3F-63A3-4CDC-81DC-6D1FB3548C50}" type="presParOf" srcId="{844C0A67-856E-457A-936D-45FBEFC349F8}" destId="{5050EA73-0708-456B-83CA-5A50C3DFE0F1}" srcOrd="0" destOrd="0" presId="urn:microsoft.com/office/officeart/2005/8/layout/process4"/>
    <dgm:cxn modelId="{42B7EDC8-9464-4941-8EE3-9EABB7C19ABE}" type="presParOf" srcId="{5050EA73-0708-456B-83CA-5A50C3DFE0F1}" destId="{F1A12F20-DF38-46C2-B285-A0790D64BE17}" srcOrd="0" destOrd="0" presId="urn:microsoft.com/office/officeart/2005/8/layout/process4"/>
    <dgm:cxn modelId="{B4E9A114-69D6-4B50-8D06-86DF8A2E85E2}" type="presParOf" srcId="{844C0A67-856E-457A-936D-45FBEFC349F8}" destId="{ED213154-F590-47B0-B830-B803428D94DE}" srcOrd="1" destOrd="0" presId="urn:microsoft.com/office/officeart/2005/8/layout/process4"/>
    <dgm:cxn modelId="{21E0D7F4-B1FF-40EF-8126-641029548DBB}" type="presParOf" srcId="{844C0A67-856E-457A-936D-45FBEFC349F8}" destId="{408587A6-42C2-4167-AED0-3F28C25599AE}" srcOrd="2" destOrd="0" presId="urn:microsoft.com/office/officeart/2005/8/layout/process4"/>
    <dgm:cxn modelId="{5A68065C-0B4D-41C8-90B2-9862B09A7025}" type="presParOf" srcId="{408587A6-42C2-4167-AED0-3F28C25599AE}" destId="{D90AC135-7E10-4366-A6D6-31D5E6344D21}" srcOrd="0" destOrd="0" presId="urn:microsoft.com/office/officeart/2005/8/layout/process4"/>
    <dgm:cxn modelId="{3F416818-4215-4EFE-863B-8C113B15C368}" type="presParOf" srcId="{844C0A67-856E-457A-936D-45FBEFC349F8}" destId="{EE0B586F-DBD7-4FC3-B08D-C54B4A0D06BC}" srcOrd="3" destOrd="0" presId="urn:microsoft.com/office/officeart/2005/8/layout/process4"/>
    <dgm:cxn modelId="{248232CF-AB4B-4B0C-AEC7-C7B4C48397F2}" type="presParOf" srcId="{844C0A67-856E-457A-936D-45FBEFC349F8}" destId="{F332E652-43AC-43A1-854C-93D6F28E5559}" srcOrd="4" destOrd="0" presId="urn:microsoft.com/office/officeart/2005/8/layout/process4"/>
    <dgm:cxn modelId="{985354A3-266E-4915-A38C-BAC5119C5F9C}" type="presParOf" srcId="{F332E652-43AC-43A1-854C-93D6F28E5559}" destId="{4AB4D7E7-9C3C-4A39-8FA3-06882C68ABD3}" srcOrd="0" destOrd="0" presId="urn:microsoft.com/office/officeart/2005/8/layout/process4"/>
    <dgm:cxn modelId="{272B6C85-A655-4C30-A24D-875AF1AC9118}" type="presParOf" srcId="{844C0A67-856E-457A-936D-45FBEFC349F8}" destId="{0713320B-1807-4E3D-BB5C-BA18588E12E3}" srcOrd="5" destOrd="0" presId="urn:microsoft.com/office/officeart/2005/8/layout/process4"/>
    <dgm:cxn modelId="{F1A6FAAE-8A0F-4139-9D74-058012F88553}" type="presParOf" srcId="{844C0A67-856E-457A-936D-45FBEFC349F8}" destId="{3C92381D-2FEF-466C-8FCB-C1E1A06965EE}" srcOrd="6" destOrd="0" presId="urn:microsoft.com/office/officeart/2005/8/layout/process4"/>
    <dgm:cxn modelId="{C292934D-FF8B-498E-A242-5D580C5D05F9}" type="presParOf" srcId="{3C92381D-2FEF-466C-8FCB-C1E1A06965EE}" destId="{DA84C733-B577-49F1-BB94-74FE115475E1}" srcOrd="0" destOrd="0" presId="urn:microsoft.com/office/officeart/2005/8/layout/process4"/>
    <dgm:cxn modelId="{B5DA95D9-A832-48C8-91B0-DE6D733BE770}" type="presParOf" srcId="{844C0A67-856E-457A-936D-45FBEFC349F8}" destId="{2166DB1A-1D8B-4EED-B112-0A96CEAC2E8A}" srcOrd="7" destOrd="0" presId="urn:microsoft.com/office/officeart/2005/8/layout/process4"/>
    <dgm:cxn modelId="{AFA8FF47-A9E2-4260-BAEB-2F81448A8F2F}" type="presParOf" srcId="{844C0A67-856E-457A-936D-45FBEFC349F8}" destId="{6A57EED3-FBBA-4E31-82E3-42D6D2120F46}" srcOrd="8" destOrd="0" presId="urn:microsoft.com/office/officeart/2005/8/layout/process4"/>
    <dgm:cxn modelId="{2EC3AC3E-4B9C-4916-B6D3-063D3C99AE0F}" type="presParOf" srcId="{6A57EED3-FBBA-4E31-82E3-42D6D2120F46}" destId="{23538C23-8CB0-459E-B510-C8BD071B4670}"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12F20-DF38-46C2-B285-A0790D64BE17}">
      <dsp:nvSpPr>
        <dsp:cNvPr id="0" name=""/>
        <dsp:cNvSpPr/>
      </dsp:nvSpPr>
      <dsp:spPr>
        <a:xfrm>
          <a:off x="0" y="5648256"/>
          <a:ext cx="10631523" cy="926643"/>
        </a:xfrm>
        <a:prstGeom prst="rect">
          <a:avLst/>
        </a:prstGeom>
        <a:solidFill>
          <a:srgbClr val="666666">
            <a:lumMod val="20000"/>
            <a:lumOff val="80000"/>
          </a:srgbClr>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zh-TW" altLang="en-US" sz="3600" b="1" kern="1200" dirty="0" smtClean="0">
              <a:solidFill>
                <a:srgbClr val="00349E">
                  <a:lumMod val="75000"/>
                </a:srgbClr>
              </a:solidFill>
              <a:latin typeface="標楷體" pitchFamily="65" charset="-120"/>
              <a:ea typeface="標楷體" pitchFamily="65" charset="-120"/>
              <a:cs typeface="+mn-cs"/>
            </a:rPr>
            <a:t>發票數字辨識</a:t>
          </a:r>
          <a:endParaRPr lang="zh-TW" altLang="en-US" sz="3600" b="1" kern="1200" dirty="0">
            <a:solidFill>
              <a:srgbClr val="00349E">
                <a:lumMod val="75000"/>
              </a:srgbClr>
            </a:solidFill>
            <a:latin typeface="標楷體" pitchFamily="65" charset="-120"/>
            <a:ea typeface="標楷體" pitchFamily="65" charset="-120"/>
            <a:cs typeface="+mn-cs"/>
          </a:endParaRPr>
        </a:p>
      </dsp:txBody>
      <dsp:txXfrm>
        <a:off x="0" y="5648256"/>
        <a:ext cx="10631523" cy="926643"/>
      </dsp:txXfrm>
    </dsp:sp>
    <dsp:sp modelId="{D90AC135-7E10-4366-A6D6-31D5E6344D21}">
      <dsp:nvSpPr>
        <dsp:cNvPr id="0" name=""/>
        <dsp:cNvSpPr/>
      </dsp:nvSpPr>
      <dsp:spPr>
        <a:xfrm rot="10800000">
          <a:off x="0" y="4236978"/>
          <a:ext cx="10631523" cy="1425177"/>
        </a:xfrm>
        <a:prstGeom prst="upArrowCallout">
          <a:avLst/>
        </a:prstGeom>
        <a:solidFill>
          <a:srgbClr val="FF388C">
            <a:lumMod val="40000"/>
            <a:lumOff val="60000"/>
          </a:srgbClr>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zh-TW" altLang="en-US" sz="3600" b="1" kern="1200" dirty="0" smtClean="0">
              <a:solidFill>
                <a:srgbClr val="00349E">
                  <a:lumMod val="75000"/>
                </a:srgbClr>
              </a:solidFill>
              <a:latin typeface="標楷體" pitchFamily="65" charset="-120"/>
              <a:ea typeface="標楷體" pitchFamily="65" charset="-120"/>
              <a:cs typeface="+mn-cs"/>
            </a:rPr>
            <a:t>發票數字切割</a:t>
          </a:r>
          <a:endParaRPr lang="zh-TW" altLang="en-US" sz="3600" b="1" kern="1200" dirty="0">
            <a:solidFill>
              <a:srgbClr val="00349E">
                <a:lumMod val="75000"/>
              </a:srgbClr>
            </a:solidFill>
            <a:latin typeface="標楷體" pitchFamily="65" charset="-120"/>
            <a:ea typeface="標楷體" pitchFamily="65" charset="-120"/>
            <a:cs typeface="+mn-cs"/>
          </a:endParaRPr>
        </a:p>
      </dsp:txBody>
      <dsp:txXfrm rot="10800000">
        <a:off x="0" y="4236978"/>
        <a:ext cx="10631523" cy="926037"/>
      </dsp:txXfrm>
    </dsp:sp>
    <dsp:sp modelId="{4AB4D7E7-9C3C-4A39-8FA3-06882C68ABD3}">
      <dsp:nvSpPr>
        <dsp:cNvPr id="0" name=""/>
        <dsp:cNvSpPr/>
      </dsp:nvSpPr>
      <dsp:spPr>
        <a:xfrm rot="10800000">
          <a:off x="0" y="2825700"/>
          <a:ext cx="10631523" cy="1425177"/>
        </a:xfrm>
        <a:prstGeom prst="upArrowCallout">
          <a:avLst/>
        </a:prstGeom>
        <a:solidFill>
          <a:srgbClr val="FFAFD1"/>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zh-TW" altLang="en-US" sz="3600" b="1" kern="1200" dirty="0" smtClean="0">
              <a:solidFill>
                <a:srgbClr val="00349E">
                  <a:lumMod val="75000"/>
                </a:srgbClr>
              </a:solidFill>
              <a:latin typeface="標楷體" pitchFamily="65" charset="-120"/>
              <a:ea typeface="標楷體" pitchFamily="65" charset="-120"/>
              <a:cs typeface="+mn-cs"/>
            </a:rPr>
            <a:t>數字區塊定位</a:t>
          </a:r>
          <a:endParaRPr lang="zh-TW" altLang="en-US" sz="3600" b="1" kern="1200" dirty="0">
            <a:solidFill>
              <a:srgbClr val="00349E">
                <a:lumMod val="75000"/>
              </a:srgbClr>
            </a:solidFill>
            <a:latin typeface="標楷體" pitchFamily="65" charset="-120"/>
            <a:ea typeface="標楷體" pitchFamily="65" charset="-120"/>
            <a:cs typeface="+mn-cs"/>
          </a:endParaRPr>
        </a:p>
      </dsp:txBody>
      <dsp:txXfrm rot="10800000">
        <a:off x="0" y="2825700"/>
        <a:ext cx="10631523" cy="926037"/>
      </dsp:txXfrm>
    </dsp:sp>
    <dsp:sp modelId="{DA84C733-B577-49F1-BB94-74FE115475E1}">
      <dsp:nvSpPr>
        <dsp:cNvPr id="0" name=""/>
        <dsp:cNvSpPr/>
      </dsp:nvSpPr>
      <dsp:spPr>
        <a:xfrm rot="10800000">
          <a:off x="0" y="1414422"/>
          <a:ext cx="10631523" cy="1425177"/>
        </a:xfrm>
        <a:prstGeom prst="upArrowCallout">
          <a:avLst/>
        </a:prstGeom>
        <a:solidFill>
          <a:srgbClr val="FFAFD1"/>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zh-TW" altLang="en-US" sz="3600" b="1" kern="1200" dirty="0" smtClean="0">
              <a:solidFill>
                <a:srgbClr val="00349E">
                  <a:lumMod val="75000"/>
                </a:srgbClr>
              </a:solidFill>
              <a:latin typeface="標楷體" pitchFamily="65" charset="-120"/>
              <a:ea typeface="標楷體" pitchFamily="65" charset="-120"/>
              <a:cs typeface="+mn-cs"/>
            </a:rPr>
            <a:t>模糊影像過濾</a:t>
          </a:r>
          <a:endParaRPr lang="zh-TW" altLang="en-US" sz="3600" b="1" kern="1200" dirty="0">
            <a:solidFill>
              <a:srgbClr val="00349E">
                <a:lumMod val="75000"/>
              </a:srgbClr>
            </a:solidFill>
            <a:latin typeface="標楷體" pitchFamily="65" charset="-120"/>
            <a:ea typeface="標楷體" pitchFamily="65" charset="-120"/>
            <a:cs typeface="+mn-cs"/>
          </a:endParaRPr>
        </a:p>
      </dsp:txBody>
      <dsp:txXfrm rot="10800000">
        <a:off x="0" y="1414422"/>
        <a:ext cx="10631523" cy="926037"/>
      </dsp:txXfrm>
    </dsp:sp>
    <dsp:sp modelId="{23538C23-8CB0-459E-B510-C8BD071B4670}">
      <dsp:nvSpPr>
        <dsp:cNvPr id="0" name=""/>
        <dsp:cNvSpPr/>
      </dsp:nvSpPr>
      <dsp:spPr>
        <a:xfrm rot="10800000">
          <a:off x="0" y="3144"/>
          <a:ext cx="10631523" cy="1425177"/>
        </a:xfrm>
        <a:prstGeom prst="upArrowCallout">
          <a:avLst/>
        </a:prstGeom>
        <a:solidFill>
          <a:srgbClr val="666666">
            <a:lumMod val="20000"/>
            <a:lumOff val="80000"/>
          </a:srgbClr>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zh-TW" altLang="en-US" sz="3600" b="1" kern="1200" dirty="0" smtClean="0">
              <a:solidFill>
                <a:srgbClr val="00349E">
                  <a:lumMod val="75000"/>
                </a:srgbClr>
              </a:solidFill>
              <a:latin typeface="標楷體" pitchFamily="65" charset="-120"/>
              <a:ea typeface="標楷體" pitchFamily="65" charset="-120"/>
              <a:cs typeface="+mn-cs"/>
            </a:rPr>
            <a:t>影像載入</a:t>
          </a:r>
          <a:endParaRPr lang="zh-TW" altLang="en-US" sz="3600" b="1" kern="1200" dirty="0">
            <a:solidFill>
              <a:srgbClr val="00349E">
                <a:lumMod val="75000"/>
              </a:srgbClr>
            </a:solidFill>
            <a:latin typeface="標楷體" pitchFamily="65" charset="-120"/>
            <a:ea typeface="標楷體" pitchFamily="65" charset="-120"/>
            <a:cs typeface="+mn-cs"/>
          </a:endParaRPr>
        </a:p>
      </dsp:txBody>
      <dsp:txXfrm rot="10800000">
        <a:off x="0" y="3144"/>
        <a:ext cx="10631523" cy="9260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lvl1pPr algn="r">
              <a:defRPr sz="1200"/>
            </a:lvl1pPr>
          </a:lstStyle>
          <a:p>
            <a:fld id="{CC86094F-8CAC-4ABA-91FD-549172B03991}" type="datetimeFigureOut">
              <a:rPr lang="en-US" smtClean="0"/>
              <a:t>12/4/2013</a:t>
            </a:fld>
            <a:endParaRPr lang="en-US" dirty="0"/>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lvl1pPr algn="r">
              <a:defRPr sz="1200"/>
            </a:lvl1pPr>
          </a:lstStyle>
          <a:p>
            <a:fld id="{10019D56-83B5-4813-945D-B2632B9F2970}" type="slidenum">
              <a:rPr lang="en-US" smtClean="0"/>
              <a:t>‹#›</a:t>
            </a:fld>
            <a:endParaRPr lang="en-US" dirty="0"/>
          </a:p>
        </p:txBody>
      </p:sp>
    </p:spTree>
    <p:extLst>
      <p:ext uri="{BB962C8B-B14F-4D97-AF65-F5344CB8AC3E}">
        <p14:creationId xmlns:p14="http://schemas.microsoft.com/office/powerpoint/2010/main" val="2729574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017963" cy="3508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251450" y="0"/>
            <a:ext cx="4017963" cy="350838"/>
          </a:xfrm>
          <a:prstGeom prst="rect">
            <a:avLst/>
          </a:prstGeom>
        </p:spPr>
        <p:txBody>
          <a:bodyPr vert="horz" lIns="91440" tIns="45720" rIns="91440" bIns="45720" rtlCol="0"/>
          <a:lstStyle>
            <a:lvl1pPr algn="r">
              <a:defRPr sz="1200"/>
            </a:lvl1pPr>
          </a:lstStyle>
          <a:p>
            <a:fld id="{B8375710-C1DE-439B-8B35-67EB342F1D44}" type="datetimeFigureOut">
              <a:rPr lang="zh-TW" altLang="en-US" smtClean="0"/>
              <a:t>2013/12/4</a:t>
            </a:fld>
            <a:endParaRPr lang="zh-TW" altLang="en-US"/>
          </a:p>
        </p:txBody>
      </p:sp>
      <p:sp>
        <p:nvSpPr>
          <p:cNvPr id="4" name="投影片圖像版面配置區 3"/>
          <p:cNvSpPr>
            <a:spLocks noGrp="1" noRot="1" noChangeAspect="1"/>
          </p:cNvSpPr>
          <p:nvPr>
            <p:ph type="sldImg" idx="2"/>
          </p:nvPr>
        </p:nvSpPr>
        <p:spPr>
          <a:xfrm>
            <a:off x="2882900" y="525463"/>
            <a:ext cx="3505200" cy="26289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27100" y="3330575"/>
            <a:ext cx="7416800" cy="3154363"/>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6657975"/>
            <a:ext cx="4017963" cy="350838"/>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251450" y="6657975"/>
            <a:ext cx="4017963" cy="350838"/>
          </a:xfrm>
          <a:prstGeom prst="rect">
            <a:avLst/>
          </a:prstGeom>
        </p:spPr>
        <p:txBody>
          <a:bodyPr vert="horz" lIns="91440" tIns="45720" rIns="91440" bIns="45720" rtlCol="0" anchor="b"/>
          <a:lstStyle>
            <a:lvl1pPr algn="r">
              <a:defRPr sz="1200"/>
            </a:lvl1pPr>
          </a:lstStyle>
          <a:p>
            <a:fld id="{3C7410CA-96CF-4094-BD5A-11D2CCCC16AB}" type="slidenum">
              <a:rPr lang="zh-TW" altLang="en-US" smtClean="0"/>
              <a:t>‹#›</a:t>
            </a:fld>
            <a:endParaRPr lang="zh-TW" altLang="en-US"/>
          </a:p>
        </p:txBody>
      </p:sp>
    </p:spTree>
    <p:extLst>
      <p:ext uri="{BB962C8B-B14F-4D97-AF65-F5344CB8AC3E}">
        <p14:creationId xmlns:p14="http://schemas.microsoft.com/office/powerpoint/2010/main" val="2281715104"/>
      </p:ext>
    </p:extLst>
  </p:cSld>
  <p:clrMap bg1="lt1" tx1="dk1" bg2="lt2" tx2="dk2" accent1="accent1" accent2="accent2" accent3="accent3" accent4="accent4" accent5="accent5" accent6="accent6" hlink="hlink" folHlink="folHlink"/>
  <p:notesStyle>
    <a:lvl1pPr marL="0" algn="l" defTabSz="914234" rtl="0" eaLnBrk="1" latinLnBrk="0" hangingPunct="1">
      <a:defRPr sz="1200" kern="1200">
        <a:solidFill>
          <a:schemeClr val="tx1"/>
        </a:solidFill>
        <a:latin typeface="+mn-lt"/>
        <a:ea typeface="+mn-ea"/>
        <a:cs typeface="+mn-cs"/>
      </a:defRPr>
    </a:lvl1pPr>
    <a:lvl2pPr marL="457117" algn="l" defTabSz="914234" rtl="0" eaLnBrk="1" latinLnBrk="0" hangingPunct="1">
      <a:defRPr sz="1200" kern="1200">
        <a:solidFill>
          <a:schemeClr val="tx1"/>
        </a:solidFill>
        <a:latin typeface="+mn-lt"/>
        <a:ea typeface="+mn-ea"/>
        <a:cs typeface="+mn-cs"/>
      </a:defRPr>
    </a:lvl2pPr>
    <a:lvl3pPr marL="914234" algn="l" defTabSz="914234" rtl="0" eaLnBrk="1" latinLnBrk="0" hangingPunct="1">
      <a:defRPr sz="1200" kern="1200">
        <a:solidFill>
          <a:schemeClr val="tx1"/>
        </a:solidFill>
        <a:latin typeface="+mn-lt"/>
        <a:ea typeface="+mn-ea"/>
        <a:cs typeface="+mn-cs"/>
      </a:defRPr>
    </a:lvl3pPr>
    <a:lvl4pPr marL="1371350" algn="l" defTabSz="914234" rtl="0" eaLnBrk="1" latinLnBrk="0" hangingPunct="1">
      <a:defRPr sz="1200" kern="1200">
        <a:solidFill>
          <a:schemeClr val="tx1"/>
        </a:solidFill>
        <a:latin typeface="+mn-lt"/>
        <a:ea typeface="+mn-ea"/>
        <a:cs typeface="+mn-cs"/>
      </a:defRPr>
    </a:lvl4pPr>
    <a:lvl5pPr marL="1828467" algn="l" defTabSz="914234" rtl="0" eaLnBrk="1" latinLnBrk="0" hangingPunct="1">
      <a:defRPr sz="1200" kern="1200">
        <a:solidFill>
          <a:schemeClr val="tx1"/>
        </a:solidFill>
        <a:latin typeface="+mn-lt"/>
        <a:ea typeface="+mn-ea"/>
        <a:cs typeface="+mn-cs"/>
      </a:defRPr>
    </a:lvl5pPr>
    <a:lvl6pPr marL="2285584" algn="l" defTabSz="914234" rtl="0" eaLnBrk="1" latinLnBrk="0" hangingPunct="1">
      <a:defRPr sz="1200" kern="1200">
        <a:solidFill>
          <a:schemeClr val="tx1"/>
        </a:solidFill>
        <a:latin typeface="+mn-lt"/>
        <a:ea typeface="+mn-ea"/>
        <a:cs typeface="+mn-cs"/>
      </a:defRPr>
    </a:lvl6pPr>
    <a:lvl7pPr marL="2742701" algn="l" defTabSz="914234" rtl="0" eaLnBrk="1" latinLnBrk="0" hangingPunct="1">
      <a:defRPr sz="1200" kern="1200">
        <a:solidFill>
          <a:schemeClr val="tx1"/>
        </a:solidFill>
        <a:latin typeface="+mn-lt"/>
        <a:ea typeface="+mn-ea"/>
        <a:cs typeface="+mn-cs"/>
      </a:defRPr>
    </a:lvl7pPr>
    <a:lvl8pPr marL="3199817" algn="l" defTabSz="914234" rtl="0" eaLnBrk="1" latinLnBrk="0" hangingPunct="1">
      <a:defRPr sz="1200" kern="1200">
        <a:solidFill>
          <a:schemeClr val="tx1"/>
        </a:solidFill>
        <a:latin typeface="+mn-lt"/>
        <a:ea typeface="+mn-ea"/>
        <a:cs typeface="+mn-cs"/>
      </a:defRPr>
    </a:lvl8pPr>
    <a:lvl9pPr marL="3656934" algn="l" defTabSz="9142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2882900" y="525463"/>
            <a:ext cx="3505200" cy="26289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C7410CA-96CF-4094-BD5A-11D2CCCC16AB}" type="slidenum">
              <a:rPr lang="zh-TW" altLang="en-US" smtClean="0"/>
              <a:t>1</a:t>
            </a:fld>
            <a:endParaRPr lang="zh-TW" altLang="en-US"/>
          </a:p>
        </p:txBody>
      </p:sp>
    </p:spTree>
    <p:extLst>
      <p:ext uri="{BB962C8B-B14F-4D97-AF65-F5344CB8AC3E}">
        <p14:creationId xmlns:p14="http://schemas.microsoft.com/office/powerpoint/2010/main" val="322857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57601" y="800101"/>
            <a:ext cx="36677599" cy="3886200"/>
          </a:xfrm>
        </p:spPr>
        <p:txBody>
          <a:bodyPr/>
          <a:lstStyle>
            <a:lvl1pPr marL="0" indent="0" algn="ctr">
              <a:buNone/>
              <a:defRPr sz="13400" b="1" i="1">
                <a:solidFill>
                  <a:schemeClr val="bg1"/>
                </a:solidFill>
                <a:effectLst>
                  <a:outerShdw blurRad="38100" dist="38100" dir="2700000" algn="tl">
                    <a:srgbClr val="000000">
                      <a:alpha val="43137"/>
                    </a:srgbClr>
                  </a:outerShdw>
                </a:effectLst>
              </a:defRPr>
            </a:lvl1pPr>
          </a:lstStyle>
          <a:p>
            <a:pPr algn="ctr"/>
            <a:r>
              <a:rPr lang="en-US" sz="6600" b="1" i="1" dirty="0" smtClean="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6600" b="1" i="1" dirty="0" err="1" smtClean="0">
                <a:solidFill>
                  <a:schemeClr val="bg1"/>
                </a:solidFill>
                <a:effectLst>
                  <a:outerShdw blurRad="38100" dist="38100" dir="2700000" algn="tl">
                    <a:srgbClr val="000000">
                      <a:alpha val="43137"/>
                    </a:srgbClr>
                  </a:outerShdw>
                </a:effectLst>
                <a:cs typeface="Arial" pitchFamily="34" charset="0"/>
              </a:rPr>
              <a:t>Graphicsland</a:t>
            </a:r>
            <a:r>
              <a:rPr lang="en-US" sz="6600" b="1" i="1" dirty="0" smtClean="0">
                <a:solidFill>
                  <a:schemeClr val="bg1"/>
                </a:solidFill>
                <a:effectLst>
                  <a:outerShdw blurRad="38100" dist="38100" dir="2700000" algn="tl">
                    <a:srgbClr val="000000">
                      <a:alpha val="43137"/>
                    </a:srgbClr>
                  </a:outerShdw>
                </a:effectLst>
                <a:cs typeface="Arial" pitchFamily="34" charset="0"/>
              </a:rPr>
              <a:t> &amp; MakeSigns.com </a:t>
            </a:r>
            <a:br>
              <a:rPr lang="en-US" sz="6600" b="1" i="1" dirty="0" smtClean="0">
                <a:solidFill>
                  <a:schemeClr val="bg1"/>
                </a:solidFill>
                <a:effectLst>
                  <a:outerShdw blurRad="38100" dist="38100" dir="2700000" algn="tl">
                    <a:srgbClr val="000000">
                      <a:alpha val="43137"/>
                    </a:srgbClr>
                  </a:outerShdw>
                </a:effectLst>
                <a:cs typeface="Arial" pitchFamily="34" charset="0"/>
              </a:rPr>
            </a:br>
            <a:r>
              <a:rPr lang="en-US" sz="6600" b="1" i="1" dirty="0" smtClean="0">
                <a:solidFill>
                  <a:schemeClr val="bg1"/>
                </a:solidFill>
                <a:effectLst>
                  <a:outerShdw blurRad="38100" dist="38100" dir="2700000" algn="tl">
                    <a:srgbClr val="000000">
                      <a:alpha val="43137"/>
                    </a:srgbClr>
                  </a:outerShdw>
                </a:effectLst>
                <a:cs typeface="Arial" pitchFamily="34" charset="0"/>
              </a:rPr>
              <a:t>Your poster title would go on these lines</a:t>
            </a:r>
            <a:endParaRPr lang="en-US" sz="6600" b="1" i="1" dirty="0">
              <a:solidFill>
                <a:schemeClr val="bg1"/>
              </a:solidFill>
              <a:effectLst>
                <a:outerShdw blurRad="38100" dist="38100" dir="2700000" algn="tl">
                  <a:srgbClr val="000000">
                    <a:alpha val="43137"/>
                  </a:srgbClr>
                </a:outerShdw>
              </a:effectLst>
              <a:cs typeface="Arial" pitchFamily="34" charset="0"/>
            </a:endParaRPr>
          </a:p>
        </p:txBody>
      </p:sp>
      <p:sp>
        <p:nvSpPr>
          <p:cNvPr id="10" name="Text Placeholder 9"/>
          <p:cNvSpPr>
            <a:spLocks noGrp="1"/>
          </p:cNvSpPr>
          <p:nvPr>
            <p:ph type="body" sz="quarter" idx="11" hasCustomPrompt="1"/>
          </p:nvPr>
        </p:nvSpPr>
        <p:spPr>
          <a:xfrm>
            <a:off x="3657601" y="4800601"/>
            <a:ext cx="36677599" cy="2857500"/>
          </a:xfrm>
        </p:spPr>
        <p:txBody>
          <a:bodyPr/>
          <a:lstStyle>
            <a:lvl1pPr marL="0" indent="0">
              <a:buNone/>
              <a:defRPr sz="13400"/>
            </a:lvl1pPr>
          </a:lstStyle>
          <a:p>
            <a:pPr algn="ctr"/>
            <a:r>
              <a:rPr lang="en-US" sz="4500" dirty="0" smtClean="0">
                <a:solidFill>
                  <a:schemeClr val="bg1">
                    <a:lumMod val="85000"/>
                  </a:schemeClr>
                </a:solidFill>
                <a:cs typeface="Arial" pitchFamily="34" charset="0"/>
              </a:rPr>
              <a:t>Author Name, RN</a:t>
            </a:r>
            <a:r>
              <a:rPr lang="en-US" sz="4500" baseline="30000" dirty="0" smtClean="0">
                <a:solidFill>
                  <a:schemeClr val="bg1">
                    <a:lumMod val="85000"/>
                  </a:schemeClr>
                </a:solidFill>
                <a:cs typeface="Arial" pitchFamily="34" charset="0"/>
              </a:rPr>
              <a:t>1</a:t>
            </a:r>
            <a:r>
              <a:rPr lang="en-US" sz="4500" dirty="0" smtClean="0">
                <a:solidFill>
                  <a:schemeClr val="bg1">
                    <a:lumMod val="85000"/>
                  </a:schemeClr>
                </a:solidFill>
                <a:cs typeface="Arial" pitchFamily="34" charset="0"/>
              </a:rPr>
              <a:t>; Author Name, Ph.D</a:t>
            </a:r>
            <a:r>
              <a:rPr lang="en-US" sz="4500" baseline="30000" dirty="0" smtClean="0">
                <a:solidFill>
                  <a:schemeClr val="bg1">
                    <a:lumMod val="85000"/>
                  </a:schemeClr>
                </a:solidFill>
                <a:cs typeface="Arial" pitchFamily="34" charset="0"/>
              </a:rPr>
              <a:t>2</a:t>
            </a:r>
            <a:r>
              <a:rPr lang="en-US" sz="4500" dirty="0" smtClean="0">
                <a:solidFill>
                  <a:schemeClr val="bg1">
                    <a:lumMod val="85000"/>
                  </a:schemeClr>
                </a:solidFill>
                <a:cs typeface="Arial" pitchFamily="34" charset="0"/>
              </a:rPr>
              <a:t>, Author Name, RN</a:t>
            </a:r>
            <a:r>
              <a:rPr lang="en-US" sz="4500" baseline="30000" dirty="0" smtClean="0">
                <a:solidFill>
                  <a:schemeClr val="bg1">
                    <a:lumMod val="85000"/>
                  </a:schemeClr>
                </a:solidFill>
                <a:cs typeface="Arial" pitchFamily="34" charset="0"/>
              </a:rPr>
              <a:t>2,3</a:t>
            </a:r>
            <a:r>
              <a:rPr lang="en-US" sz="4500" dirty="0" smtClean="0">
                <a:solidFill>
                  <a:schemeClr val="bg1">
                    <a:lumMod val="85000"/>
                  </a:schemeClr>
                </a:solidFill>
                <a:cs typeface="Arial" pitchFamily="34" charset="0"/>
              </a:rPr>
              <a:t>; Author Name, Ph.D</a:t>
            </a:r>
            <a:r>
              <a:rPr lang="en-US" sz="4500" baseline="30000" dirty="0" smtClean="0">
                <a:solidFill>
                  <a:schemeClr val="bg1">
                    <a:lumMod val="85000"/>
                  </a:schemeClr>
                </a:solidFill>
                <a:cs typeface="Arial" pitchFamily="34" charset="0"/>
              </a:rPr>
              <a:t>1,4</a:t>
            </a:r>
            <a:r>
              <a:rPr lang="en-US" sz="4500" dirty="0" smtClean="0">
                <a:solidFill>
                  <a:schemeClr val="bg1">
                    <a:lumMod val="85000"/>
                  </a:schemeClr>
                </a:solidFill>
                <a:cs typeface="Arial" pitchFamily="34" charset="0"/>
              </a:rPr>
              <a:t> </a:t>
            </a:r>
            <a:br>
              <a:rPr lang="en-US" sz="4500" dirty="0" smtClean="0">
                <a:solidFill>
                  <a:schemeClr val="bg1">
                    <a:lumMod val="85000"/>
                  </a:schemeClr>
                </a:solidFill>
                <a:cs typeface="Arial" pitchFamily="34" charset="0"/>
              </a:rPr>
            </a:br>
            <a:r>
              <a:rPr lang="en-US" sz="4500" baseline="30000" dirty="0" smtClean="0">
                <a:solidFill>
                  <a:schemeClr val="bg1">
                    <a:lumMod val="85000"/>
                  </a:schemeClr>
                </a:solidFill>
                <a:cs typeface="Arial" pitchFamily="34" charset="0"/>
              </a:rPr>
              <a:t>1</a:t>
            </a:r>
            <a:r>
              <a:rPr lang="en-US" sz="4500" dirty="0" smtClean="0">
                <a:solidFill>
                  <a:schemeClr val="bg1">
                    <a:lumMod val="85000"/>
                  </a:schemeClr>
                </a:solidFill>
                <a:cs typeface="Arial" pitchFamily="34" charset="0"/>
              </a:rPr>
              <a:t>Name of University, City, State; </a:t>
            </a:r>
            <a:r>
              <a:rPr lang="en-US" sz="4500" baseline="30000" dirty="0" smtClean="0">
                <a:solidFill>
                  <a:schemeClr val="bg1">
                    <a:lumMod val="85000"/>
                  </a:schemeClr>
                </a:solidFill>
                <a:cs typeface="Arial" pitchFamily="34" charset="0"/>
              </a:rPr>
              <a:t>2</a:t>
            </a:r>
            <a:r>
              <a:rPr lang="en-US" sz="4500" dirty="0" smtClean="0">
                <a:solidFill>
                  <a:schemeClr val="bg1">
                    <a:lumMod val="85000"/>
                  </a:schemeClr>
                </a:solidFill>
                <a:cs typeface="Arial" pitchFamily="34" charset="0"/>
              </a:rPr>
              <a:t>Name of University, City, State; </a:t>
            </a:r>
            <a:r>
              <a:rPr lang="en-US" sz="4500" baseline="30000" dirty="0" smtClean="0">
                <a:solidFill>
                  <a:schemeClr val="bg1">
                    <a:lumMod val="85000"/>
                  </a:schemeClr>
                </a:solidFill>
                <a:cs typeface="Arial" pitchFamily="34" charset="0"/>
              </a:rPr>
              <a:t>3</a:t>
            </a:r>
            <a:r>
              <a:rPr lang="en-US" sz="4500" dirty="0" smtClean="0">
                <a:solidFill>
                  <a:schemeClr val="bg1">
                    <a:lumMod val="85000"/>
                  </a:schemeClr>
                </a:solidFill>
                <a:cs typeface="Arial" pitchFamily="34" charset="0"/>
              </a:rPr>
              <a:t>Name of University, City, State; </a:t>
            </a:r>
            <a:r>
              <a:rPr lang="en-US" sz="4500" baseline="30000" dirty="0" smtClean="0">
                <a:solidFill>
                  <a:schemeClr val="bg1">
                    <a:lumMod val="85000"/>
                  </a:schemeClr>
                </a:solidFill>
                <a:cs typeface="Arial" pitchFamily="34" charset="0"/>
              </a:rPr>
              <a:t>4</a:t>
            </a:r>
            <a:r>
              <a:rPr lang="en-US" sz="4500" dirty="0" smtClean="0">
                <a:solidFill>
                  <a:schemeClr val="bg1">
                    <a:lumMod val="85000"/>
                  </a:schemeClr>
                </a:solidFill>
                <a:cs typeface="Arial" pitchFamily="34" charset="0"/>
              </a:rPr>
              <a:t>Name of University, City, State; </a:t>
            </a:r>
            <a:endParaRPr lang="en-US" sz="4500" dirty="0">
              <a:solidFill>
                <a:schemeClr val="bg1">
                  <a:lumMod val="85000"/>
                </a:schemeClr>
              </a:solidFill>
              <a:cs typeface="Arial" pitchFamily="34" charset="0"/>
            </a:endParaRPr>
          </a:p>
        </p:txBody>
      </p:sp>
    </p:spTree>
    <p:extLst>
      <p:ext uri="{BB962C8B-B14F-4D97-AF65-F5344CB8AC3E}">
        <p14:creationId xmlns:p14="http://schemas.microsoft.com/office/powerpoint/2010/main" val="377022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B1B15-572C-4D0D-805F-6D7DD28B1F0E}" type="datetimeFigureOut">
              <a:rPr lang="en-US" smtClean="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422138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3" y="4221482"/>
            <a:ext cx="35547303" cy="898779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01949" y="4221482"/>
            <a:ext cx="105925617" cy="898779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B1B15-572C-4D0D-805F-6D7DD28B1F0E}" type="datetimeFigureOut">
              <a:rPr lang="en-US" smtClean="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210223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B1B15-572C-4D0D-805F-6D7DD28B1F0E}" type="datetimeFigureOut">
              <a:rPr lang="en-US" smtClean="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114131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5"/>
            <a:ext cx="37307521" cy="6537959"/>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6"/>
            <a:ext cx="37307521" cy="7200897"/>
          </a:xfrm>
        </p:spPr>
        <p:txBody>
          <a:bodyPr anchor="b"/>
          <a:lstStyle>
            <a:lvl1pPr marL="0" indent="0">
              <a:buNone/>
              <a:defRPr sz="9800">
                <a:solidFill>
                  <a:schemeClr val="tx1">
                    <a:tint val="75000"/>
                  </a:schemeClr>
                </a:solidFill>
              </a:defRPr>
            </a:lvl1pPr>
            <a:lvl2pPr marL="2194114" indent="0">
              <a:buNone/>
              <a:defRPr sz="8700">
                <a:solidFill>
                  <a:schemeClr val="tx1">
                    <a:tint val="75000"/>
                  </a:schemeClr>
                </a:solidFill>
              </a:defRPr>
            </a:lvl2pPr>
            <a:lvl3pPr marL="4388229" indent="0">
              <a:buNone/>
              <a:defRPr sz="7700">
                <a:solidFill>
                  <a:schemeClr val="tx1">
                    <a:tint val="75000"/>
                  </a:schemeClr>
                </a:solidFill>
              </a:defRPr>
            </a:lvl3pPr>
            <a:lvl4pPr marL="6582345" indent="0">
              <a:buNone/>
              <a:defRPr sz="6600">
                <a:solidFill>
                  <a:schemeClr val="tx1">
                    <a:tint val="75000"/>
                  </a:schemeClr>
                </a:solidFill>
              </a:defRPr>
            </a:lvl4pPr>
            <a:lvl5pPr marL="8776461" indent="0">
              <a:buNone/>
              <a:defRPr sz="6600">
                <a:solidFill>
                  <a:schemeClr val="tx1">
                    <a:tint val="75000"/>
                  </a:schemeClr>
                </a:solidFill>
              </a:defRPr>
            </a:lvl5pPr>
            <a:lvl6pPr marL="10970575" indent="0">
              <a:buNone/>
              <a:defRPr sz="6600">
                <a:solidFill>
                  <a:schemeClr val="tx1">
                    <a:tint val="75000"/>
                  </a:schemeClr>
                </a:solidFill>
              </a:defRPr>
            </a:lvl6pPr>
            <a:lvl7pPr marL="13164689" indent="0">
              <a:buNone/>
              <a:defRPr sz="6600">
                <a:solidFill>
                  <a:schemeClr val="tx1">
                    <a:tint val="75000"/>
                  </a:schemeClr>
                </a:solidFill>
              </a:defRPr>
            </a:lvl7pPr>
            <a:lvl8pPr marL="15358804" indent="0">
              <a:buNone/>
              <a:defRPr sz="6600">
                <a:solidFill>
                  <a:schemeClr val="tx1">
                    <a:tint val="75000"/>
                  </a:schemeClr>
                </a:solidFill>
              </a:defRPr>
            </a:lvl8pPr>
            <a:lvl9pPr marL="17552921"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B1B15-572C-4D0D-805F-6D7DD28B1F0E}" type="datetimeFigureOut">
              <a:rPr lang="en-US" smtClean="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247430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01945" y="24582123"/>
            <a:ext cx="70736457" cy="69517263"/>
          </a:xfrm>
        </p:spPr>
        <p:txBody>
          <a:bodyPr/>
          <a:lstStyle>
            <a:lvl1pPr>
              <a:defRPr sz="13400"/>
            </a:lvl1pPr>
            <a:lvl2pPr>
              <a:defRPr sz="11500"/>
            </a:lvl2pPr>
            <a:lvl3pPr>
              <a:defRPr sz="98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369926" y="24582123"/>
            <a:ext cx="70736463" cy="69517263"/>
          </a:xfrm>
        </p:spPr>
        <p:txBody>
          <a:bodyPr/>
          <a:lstStyle>
            <a:lvl1pPr>
              <a:defRPr sz="13400"/>
            </a:lvl1pPr>
            <a:lvl2pPr>
              <a:defRPr sz="11500"/>
            </a:lvl2pPr>
            <a:lvl3pPr>
              <a:defRPr sz="98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B1B15-572C-4D0D-805F-6D7DD28B1F0E}" type="datetimeFigureOut">
              <a:rPr lang="en-US" smtClean="0"/>
              <a:t>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136786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3"/>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3" y="7368544"/>
            <a:ext cx="19392903" cy="3070857"/>
          </a:xfrm>
        </p:spPr>
        <p:txBody>
          <a:bodyPr anchor="b"/>
          <a:lstStyle>
            <a:lvl1pPr marL="0" indent="0">
              <a:buNone/>
              <a:defRPr sz="11500" b="1"/>
            </a:lvl1pPr>
            <a:lvl2pPr marL="2194114" indent="0">
              <a:buNone/>
              <a:defRPr sz="9800" b="1"/>
            </a:lvl2pPr>
            <a:lvl3pPr marL="4388229" indent="0">
              <a:buNone/>
              <a:defRPr sz="8700" b="1"/>
            </a:lvl3pPr>
            <a:lvl4pPr marL="6582345" indent="0">
              <a:buNone/>
              <a:defRPr sz="7700" b="1"/>
            </a:lvl4pPr>
            <a:lvl5pPr marL="8776461" indent="0">
              <a:buNone/>
              <a:defRPr sz="7700" b="1"/>
            </a:lvl5pPr>
            <a:lvl6pPr marL="10970575" indent="0">
              <a:buNone/>
              <a:defRPr sz="7700" b="1"/>
            </a:lvl6pPr>
            <a:lvl7pPr marL="13164689" indent="0">
              <a:buNone/>
              <a:defRPr sz="7700" b="1"/>
            </a:lvl7pPr>
            <a:lvl8pPr marL="15358804" indent="0">
              <a:buNone/>
              <a:defRPr sz="7700" b="1"/>
            </a:lvl8pPr>
            <a:lvl9pPr marL="17552921"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3" y="10439401"/>
            <a:ext cx="19392903" cy="18966184"/>
          </a:xfrm>
        </p:spPr>
        <p:txBody>
          <a:bodyPr/>
          <a:lstStyle>
            <a:lvl1pPr>
              <a:defRPr sz="11500"/>
            </a:lvl1pPr>
            <a:lvl2pPr>
              <a:defRPr sz="98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4"/>
            <a:ext cx="19400520" cy="3070857"/>
          </a:xfrm>
        </p:spPr>
        <p:txBody>
          <a:bodyPr anchor="b"/>
          <a:lstStyle>
            <a:lvl1pPr marL="0" indent="0">
              <a:buNone/>
              <a:defRPr sz="11500" b="1"/>
            </a:lvl1pPr>
            <a:lvl2pPr marL="2194114" indent="0">
              <a:buNone/>
              <a:defRPr sz="9800" b="1"/>
            </a:lvl2pPr>
            <a:lvl3pPr marL="4388229" indent="0">
              <a:buNone/>
              <a:defRPr sz="8700" b="1"/>
            </a:lvl3pPr>
            <a:lvl4pPr marL="6582345" indent="0">
              <a:buNone/>
              <a:defRPr sz="7700" b="1"/>
            </a:lvl4pPr>
            <a:lvl5pPr marL="8776461" indent="0">
              <a:buNone/>
              <a:defRPr sz="7700" b="1"/>
            </a:lvl5pPr>
            <a:lvl6pPr marL="10970575" indent="0">
              <a:buNone/>
              <a:defRPr sz="7700" b="1"/>
            </a:lvl6pPr>
            <a:lvl7pPr marL="13164689" indent="0">
              <a:buNone/>
              <a:defRPr sz="7700" b="1"/>
            </a:lvl7pPr>
            <a:lvl8pPr marL="15358804" indent="0">
              <a:buNone/>
              <a:defRPr sz="7700" b="1"/>
            </a:lvl8pPr>
            <a:lvl9pPr marL="17552921"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3" y="10439401"/>
            <a:ext cx="19400520" cy="18966184"/>
          </a:xfrm>
        </p:spPr>
        <p:txBody>
          <a:bodyPr/>
          <a:lstStyle>
            <a:lvl1pPr>
              <a:defRPr sz="11500"/>
            </a:lvl1pPr>
            <a:lvl2pPr>
              <a:defRPr sz="98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B1B15-572C-4D0D-805F-6D7DD28B1F0E}" type="datetimeFigureOut">
              <a:rPr lang="en-US" smtClean="0"/>
              <a:t>12/4/2013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413044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B1B15-572C-4D0D-805F-6D7DD28B1F0E}" type="datetimeFigureOut">
              <a:rPr lang="en-US" smtClean="0"/>
              <a:t>12/4/2013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279961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B1B15-572C-4D0D-805F-6D7DD28B1F0E}" type="datetimeFigureOut">
              <a:rPr lang="en-US" smtClean="0"/>
              <a:t>12/4/2013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178888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5" y="1310641"/>
            <a:ext cx="14439903" cy="5577840"/>
          </a:xfrm>
        </p:spPr>
        <p:txBody>
          <a:bodyPr anchor="b"/>
          <a:lstStyle>
            <a:lvl1pPr algn="l">
              <a:defRPr sz="9800" b="1"/>
            </a:lvl1pPr>
          </a:lstStyle>
          <a:p>
            <a:r>
              <a:rPr lang="en-US" smtClean="0"/>
              <a:t>Click to edit Master title style</a:t>
            </a:r>
            <a:endParaRPr lang="en-US"/>
          </a:p>
        </p:txBody>
      </p:sp>
      <p:sp>
        <p:nvSpPr>
          <p:cNvPr id="3" name="Content Placeholder 2"/>
          <p:cNvSpPr>
            <a:spLocks noGrp="1"/>
          </p:cNvSpPr>
          <p:nvPr>
            <p:ph idx="1"/>
          </p:nvPr>
        </p:nvSpPr>
        <p:spPr>
          <a:xfrm>
            <a:off x="17160239" y="1310643"/>
            <a:ext cx="24536400" cy="28094943"/>
          </a:xfrm>
        </p:spPr>
        <p:txBody>
          <a:bodyPr/>
          <a:lstStyle>
            <a:lvl1pPr>
              <a:defRPr sz="15400"/>
            </a:lvl1pPr>
            <a:lvl2pPr>
              <a:defRPr sz="13400"/>
            </a:lvl2pPr>
            <a:lvl3pPr>
              <a:defRPr sz="11500"/>
            </a:lvl3pPr>
            <a:lvl4pPr>
              <a:defRPr sz="9800"/>
            </a:lvl4pPr>
            <a:lvl5pPr>
              <a:defRPr sz="9800"/>
            </a:lvl5pPr>
            <a:lvl6pPr>
              <a:defRPr sz="9800"/>
            </a:lvl6pPr>
            <a:lvl7pPr>
              <a:defRPr sz="9800"/>
            </a:lvl7pPr>
            <a:lvl8pPr>
              <a:defRPr sz="9800"/>
            </a:lvl8pPr>
            <a:lvl9pPr>
              <a:defRPr sz="9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5" y="6888484"/>
            <a:ext cx="14439903" cy="22517103"/>
          </a:xfrm>
        </p:spPr>
        <p:txBody>
          <a:bodyPr/>
          <a:lstStyle>
            <a:lvl1pPr marL="0" indent="0">
              <a:buNone/>
              <a:defRPr sz="6600"/>
            </a:lvl1pPr>
            <a:lvl2pPr marL="2194114" indent="0">
              <a:buNone/>
              <a:defRPr sz="5700"/>
            </a:lvl2pPr>
            <a:lvl3pPr marL="4388229" indent="0">
              <a:buNone/>
              <a:defRPr sz="4700"/>
            </a:lvl3pPr>
            <a:lvl4pPr marL="6582345" indent="0">
              <a:buNone/>
              <a:defRPr sz="4300"/>
            </a:lvl4pPr>
            <a:lvl5pPr marL="8776461" indent="0">
              <a:buNone/>
              <a:defRPr sz="4300"/>
            </a:lvl5pPr>
            <a:lvl6pPr marL="10970575" indent="0">
              <a:buNone/>
              <a:defRPr sz="4300"/>
            </a:lvl6pPr>
            <a:lvl7pPr marL="13164689" indent="0">
              <a:buNone/>
              <a:defRPr sz="4300"/>
            </a:lvl7pPr>
            <a:lvl8pPr marL="15358804" indent="0">
              <a:buNone/>
              <a:defRPr sz="4300"/>
            </a:lvl8pPr>
            <a:lvl9pPr marL="17552921"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B1B15-572C-4D0D-805F-6D7DD28B1F0E}" type="datetimeFigureOut">
              <a:rPr lang="en-US" smtClean="0"/>
              <a:t>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102461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2"/>
            <a:ext cx="26334720" cy="2720343"/>
          </a:xfrm>
        </p:spPr>
        <p:txBody>
          <a:bodyPr anchor="b"/>
          <a:lstStyle>
            <a:lvl1pPr algn="l">
              <a:defRPr sz="98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114" indent="0">
              <a:buNone/>
              <a:defRPr sz="13400"/>
            </a:lvl2pPr>
            <a:lvl3pPr marL="4388229" indent="0">
              <a:buNone/>
              <a:defRPr sz="11500"/>
            </a:lvl3pPr>
            <a:lvl4pPr marL="6582345" indent="0">
              <a:buNone/>
              <a:defRPr sz="9800"/>
            </a:lvl4pPr>
            <a:lvl5pPr marL="8776461" indent="0">
              <a:buNone/>
              <a:defRPr sz="9800"/>
            </a:lvl5pPr>
            <a:lvl6pPr marL="10970575" indent="0">
              <a:buNone/>
              <a:defRPr sz="9800"/>
            </a:lvl6pPr>
            <a:lvl7pPr marL="13164689" indent="0">
              <a:buNone/>
              <a:defRPr sz="9800"/>
            </a:lvl7pPr>
            <a:lvl8pPr marL="15358804" indent="0">
              <a:buNone/>
              <a:defRPr sz="9800"/>
            </a:lvl8pPr>
            <a:lvl9pPr marL="17552921" indent="0">
              <a:buNone/>
              <a:defRPr sz="9800"/>
            </a:lvl9pPr>
          </a:lstStyle>
          <a:p>
            <a:endParaRPr lang="en-US" dirty="0"/>
          </a:p>
        </p:txBody>
      </p:sp>
      <p:sp>
        <p:nvSpPr>
          <p:cNvPr id="4" name="Text Placeholder 3"/>
          <p:cNvSpPr>
            <a:spLocks noGrp="1"/>
          </p:cNvSpPr>
          <p:nvPr>
            <p:ph type="body" sz="half" idx="2"/>
          </p:nvPr>
        </p:nvSpPr>
        <p:spPr>
          <a:xfrm>
            <a:off x="8602983" y="25763225"/>
            <a:ext cx="26334720" cy="3863337"/>
          </a:xfrm>
        </p:spPr>
        <p:txBody>
          <a:bodyPr/>
          <a:lstStyle>
            <a:lvl1pPr marL="0" indent="0">
              <a:buNone/>
              <a:defRPr sz="6600"/>
            </a:lvl1pPr>
            <a:lvl2pPr marL="2194114" indent="0">
              <a:buNone/>
              <a:defRPr sz="5700"/>
            </a:lvl2pPr>
            <a:lvl3pPr marL="4388229" indent="0">
              <a:buNone/>
              <a:defRPr sz="4700"/>
            </a:lvl3pPr>
            <a:lvl4pPr marL="6582345" indent="0">
              <a:buNone/>
              <a:defRPr sz="4300"/>
            </a:lvl4pPr>
            <a:lvl5pPr marL="8776461" indent="0">
              <a:buNone/>
              <a:defRPr sz="4300"/>
            </a:lvl5pPr>
            <a:lvl6pPr marL="10970575" indent="0">
              <a:buNone/>
              <a:defRPr sz="4300"/>
            </a:lvl6pPr>
            <a:lvl7pPr marL="13164689" indent="0">
              <a:buNone/>
              <a:defRPr sz="4300"/>
            </a:lvl7pPr>
            <a:lvl8pPr marL="15358804" indent="0">
              <a:buNone/>
              <a:defRPr sz="4300"/>
            </a:lvl8pPr>
            <a:lvl9pPr marL="17552921"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B1B15-572C-4D0D-805F-6D7DD28B1F0E}" type="datetimeFigureOut">
              <a:rPr lang="en-US" smtClean="0"/>
              <a:t>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5B51C-4D5B-45F6-9506-A4E2255DB778}" type="slidenum">
              <a:rPr lang="en-US" smtClean="0"/>
              <a:t>‹#›</a:t>
            </a:fld>
            <a:endParaRPr lang="en-US" dirty="0"/>
          </a:p>
        </p:txBody>
      </p:sp>
    </p:spTree>
    <p:extLst>
      <p:ext uri="{BB962C8B-B14F-4D97-AF65-F5344CB8AC3E}">
        <p14:creationId xmlns:p14="http://schemas.microsoft.com/office/powerpoint/2010/main" val="396081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3"/>
            <a:ext cx="39502080" cy="5486400"/>
          </a:xfrm>
          <a:prstGeom prst="rect">
            <a:avLst/>
          </a:prstGeom>
        </p:spPr>
        <p:txBody>
          <a:bodyPr vert="horz" lIns="438823" tIns="219411" rIns="438823" bIns="2194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3"/>
          </a:xfrm>
          <a:prstGeom prst="rect">
            <a:avLst/>
          </a:prstGeom>
        </p:spPr>
        <p:txBody>
          <a:bodyPr vert="horz" lIns="438823" tIns="219411" rIns="438823" bIns="2194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1" y="30510483"/>
            <a:ext cx="10241280" cy="1752600"/>
          </a:xfrm>
          <a:prstGeom prst="rect">
            <a:avLst/>
          </a:prstGeom>
        </p:spPr>
        <p:txBody>
          <a:bodyPr vert="horz" lIns="438823" tIns="219411" rIns="438823" bIns="219411" rtlCol="0" anchor="ctr"/>
          <a:lstStyle>
            <a:lvl1pPr algn="l">
              <a:defRPr sz="5700">
                <a:solidFill>
                  <a:schemeClr val="tx1">
                    <a:tint val="75000"/>
                  </a:schemeClr>
                </a:solidFill>
              </a:defRPr>
            </a:lvl1pPr>
          </a:lstStyle>
          <a:p>
            <a:fld id="{2B2B1B15-572C-4D0D-805F-6D7DD28B1F0E}" type="datetimeFigureOut">
              <a:rPr lang="en-US" smtClean="0"/>
              <a:t>12/4/2013</a:t>
            </a:fld>
            <a:endParaRPr lang="en-US" dirty="0"/>
          </a:p>
        </p:txBody>
      </p:sp>
      <p:sp>
        <p:nvSpPr>
          <p:cNvPr id="5" name="Footer Placeholder 4"/>
          <p:cNvSpPr>
            <a:spLocks noGrp="1"/>
          </p:cNvSpPr>
          <p:nvPr>
            <p:ph type="ftr" sz="quarter" idx="3"/>
          </p:nvPr>
        </p:nvSpPr>
        <p:spPr>
          <a:xfrm>
            <a:off x="14996161" y="30510483"/>
            <a:ext cx="13898881" cy="1752600"/>
          </a:xfrm>
          <a:prstGeom prst="rect">
            <a:avLst/>
          </a:prstGeom>
        </p:spPr>
        <p:txBody>
          <a:bodyPr vert="horz" lIns="438823" tIns="219411" rIns="438823" bIns="219411" rtlCol="0" anchor="ctr"/>
          <a:lstStyle>
            <a:lvl1pPr algn="ctr">
              <a:defRPr sz="5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1" y="30510483"/>
            <a:ext cx="10241280" cy="1752600"/>
          </a:xfrm>
          <a:prstGeom prst="rect">
            <a:avLst/>
          </a:prstGeom>
        </p:spPr>
        <p:txBody>
          <a:bodyPr vert="horz" lIns="438823" tIns="219411" rIns="438823" bIns="219411" rtlCol="0" anchor="ctr"/>
          <a:lstStyle>
            <a:lvl1pPr algn="r">
              <a:defRPr sz="5700">
                <a:solidFill>
                  <a:schemeClr val="tx1">
                    <a:tint val="75000"/>
                  </a:schemeClr>
                </a:solidFill>
              </a:defRPr>
            </a:lvl1pPr>
          </a:lstStyle>
          <a:p>
            <a:fld id="{7525B51C-4D5B-45F6-9506-A4E2255DB778}" type="slidenum">
              <a:rPr lang="en-US" smtClean="0"/>
              <a:t>‹#›</a:t>
            </a:fld>
            <a:endParaRPr lang="en-US" dirty="0"/>
          </a:p>
        </p:txBody>
      </p:sp>
    </p:spTree>
    <p:extLst>
      <p:ext uri="{BB962C8B-B14F-4D97-AF65-F5344CB8AC3E}">
        <p14:creationId xmlns:p14="http://schemas.microsoft.com/office/powerpoint/2010/main" val="306593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29" rtl="0" eaLnBrk="1" latinLnBrk="0" hangingPunct="1">
        <a:spcBef>
          <a:spcPct val="0"/>
        </a:spcBef>
        <a:buNone/>
        <a:defRPr sz="21100" kern="1200">
          <a:solidFill>
            <a:schemeClr val="tx1"/>
          </a:solidFill>
          <a:latin typeface="+mj-lt"/>
          <a:ea typeface="+mj-ea"/>
          <a:cs typeface="+mj-cs"/>
        </a:defRPr>
      </a:lvl1pPr>
    </p:titleStyle>
    <p:bodyStyle>
      <a:lvl1pPr marL="1645587" indent="-1645587" algn="l" defTabSz="438822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438" indent="-1371322" algn="l" defTabSz="438822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87" indent="-1097057" algn="l" defTabSz="438822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403" indent="-1097057" algn="l" defTabSz="4388229" rtl="0" eaLnBrk="1" latinLnBrk="0" hangingPunct="1">
        <a:spcBef>
          <a:spcPct val="20000"/>
        </a:spcBef>
        <a:buFont typeface="Arial" pitchFamily="34" charset="0"/>
        <a:buChar char="–"/>
        <a:defRPr sz="9800" kern="1200">
          <a:solidFill>
            <a:schemeClr val="tx1"/>
          </a:solidFill>
          <a:latin typeface="+mn-lt"/>
          <a:ea typeface="+mn-ea"/>
          <a:cs typeface="+mn-cs"/>
        </a:defRPr>
      </a:lvl4pPr>
      <a:lvl5pPr marL="9873518" indent="-1097057" algn="l" defTabSz="4388229" rtl="0" eaLnBrk="1" latinLnBrk="0" hangingPunct="1">
        <a:spcBef>
          <a:spcPct val="20000"/>
        </a:spcBef>
        <a:buFont typeface="Arial" pitchFamily="34" charset="0"/>
        <a:buChar char="»"/>
        <a:defRPr sz="9800" kern="1200">
          <a:solidFill>
            <a:schemeClr val="tx1"/>
          </a:solidFill>
          <a:latin typeface="+mn-lt"/>
          <a:ea typeface="+mn-ea"/>
          <a:cs typeface="+mn-cs"/>
        </a:defRPr>
      </a:lvl5pPr>
      <a:lvl6pPr marL="12067632" indent="-1097057" algn="l" defTabSz="4388229" rtl="0" eaLnBrk="1" latinLnBrk="0" hangingPunct="1">
        <a:spcBef>
          <a:spcPct val="20000"/>
        </a:spcBef>
        <a:buFont typeface="Arial" pitchFamily="34" charset="0"/>
        <a:buChar char="•"/>
        <a:defRPr sz="9800" kern="1200">
          <a:solidFill>
            <a:schemeClr val="tx1"/>
          </a:solidFill>
          <a:latin typeface="+mn-lt"/>
          <a:ea typeface="+mn-ea"/>
          <a:cs typeface="+mn-cs"/>
        </a:defRPr>
      </a:lvl6pPr>
      <a:lvl7pPr marL="14261747" indent="-1097057" algn="l" defTabSz="4388229" rtl="0" eaLnBrk="1" latinLnBrk="0" hangingPunct="1">
        <a:spcBef>
          <a:spcPct val="20000"/>
        </a:spcBef>
        <a:buFont typeface="Arial" pitchFamily="34" charset="0"/>
        <a:buChar char="•"/>
        <a:defRPr sz="9800" kern="1200">
          <a:solidFill>
            <a:schemeClr val="tx1"/>
          </a:solidFill>
          <a:latin typeface="+mn-lt"/>
          <a:ea typeface="+mn-ea"/>
          <a:cs typeface="+mn-cs"/>
        </a:defRPr>
      </a:lvl7pPr>
      <a:lvl8pPr marL="16455864" indent="-1097057" algn="l" defTabSz="4388229" rtl="0" eaLnBrk="1" latinLnBrk="0" hangingPunct="1">
        <a:spcBef>
          <a:spcPct val="20000"/>
        </a:spcBef>
        <a:buFont typeface="Arial" pitchFamily="34" charset="0"/>
        <a:buChar char="•"/>
        <a:defRPr sz="9800" kern="1200">
          <a:solidFill>
            <a:schemeClr val="tx1"/>
          </a:solidFill>
          <a:latin typeface="+mn-lt"/>
          <a:ea typeface="+mn-ea"/>
          <a:cs typeface="+mn-cs"/>
        </a:defRPr>
      </a:lvl8pPr>
      <a:lvl9pPr marL="18649978" indent="-1097057" algn="l" defTabSz="4388229" rtl="0" eaLnBrk="1" latinLnBrk="0" hangingPunct="1">
        <a:spcBef>
          <a:spcPct val="20000"/>
        </a:spcBef>
        <a:buFont typeface="Arial" pitchFamily="34" charset="0"/>
        <a:buChar char="•"/>
        <a:defRPr sz="9800" kern="1200">
          <a:solidFill>
            <a:schemeClr val="tx1"/>
          </a:solidFill>
          <a:latin typeface="+mn-lt"/>
          <a:ea typeface="+mn-ea"/>
          <a:cs typeface="+mn-cs"/>
        </a:defRPr>
      </a:lvl9pPr>
    </p:bodyStyle>
    <p:otherStyle>
      <a:defPPr>
        <a:defRPr lang="en-US"/>
      </a:defPPr>
      <a:lvl1pPr marL="0" algn="l" defTabSz="4388229" rtl="0" eaLnBrk="1" latinLnBrk="0" hangingPunct="1">
        <a:defRPr sz="8700" kern="1200">
          <a:solidFill>
            <a:schemeClr val="tx1"/>
          </a:solidFill>
          <a:latin typeface="+mn-lt"/>
          <a:ea typeface="+mn-ea"/>
          <a:cs typeface="+mn-cs"/>
        </a:defRPr>
      </a:lvl1pPr>
      <a:lvl2pPr marL="2194114" algn="l" defTabSz="4388229" rtl="0" eaLnBrk="1" latinLnBrk="0" hangingPunct="1">
        <a:defRPr sz="8700" kern="1200">
          <a:solidFill>
            <a:schemeClr val="tx1"/>
          </a:solidFill>
          <a:latin typeface="+mn-lt"/>
          <a:ea typeface="+mn-ea"/>
          <a:cs typeface="+mn-cs"/>
        </a:defRPr>
      </a:lvl2pPr>
      <a:lvl3pPr marL="4388229" algn="l" defTabSz="4388229" rtl="0" eaLnBrk="1" latinLnBrk="0" hangingPunct="1">
        <a:defRPr sz="8700" kern="1200">
          <a:solidFill>
            <a:schemeClr val="tx1"/>
          </a:solidFill>
          <a:latin typeface="+mn-lt"/>
          <a:ea typeface="+mn-ea"/>
          <a:cs typeface="+mn-cs"/>
        </a:defRPr>
      </a:lvl3pPr>
      <a:lvl4pPr marL="6582345" algn="l" defTabSz="4388229" rtl="0" eaLnBrk="1" latinLnBrk="0" hangingPunct="1">
        <a:defRPr sz="8700" kern="1200">
          <a:solidFill>
            <a:schemeClr val="tx1"/>
          </a:solidFill>
          <a:latin typeface="+mn-lt"/>
          <a:ea typeface="+mn-ea"/>
          <a:cs typeface="+mn-cs"/>
        </a:defRPr>
      </a:lvl4pPr>
      <a:lvl5pPr marL="8776461" algn="l" defTabSz="4388229" rtl="0" eaLnBrk="1" latinLnBrk="0" hangingPunct="1">
        <a:defRPr sz="8700" kern="1200">
          <a:solidFill>
            <a:schemeClr val="tx1"/>
          </a:solidFill>
          <a:latin typeface="+mn-lt"/>
          <a:ea typeface="+mn-ea"/>
          <a:cs typeface="+mn-cs"/>
        </a:defRPr>
      </a:lvl5pPr>
      <a:lvl6pPr marL="10970575" algn="l" defTabSz="4388229" rtl="0" eaLnBrk="1" latinLnBrk="0" hangingPunct="1">
        <a:defRPr sz="8700" kern="1200">
          <a:solidFill>
            <a:schemeClr val="tx1"/>
          </a:solidFill>
          <a:latin typeface="+mn-lt"/>
          <a:ea typeface="+mn-ea"/>
          <a:cs typeface="+mn-cs"/>
        </a:defRPr>
      </a:lvl6pPr>
      <a:lvl7pPr marL="13164689" algn="l" defTabSz="4388229" rtl="0" eaLnBrk="1" latinLnBrk="0" hangingPunct="1">
        <a:defRPr sz="8700" kern="1200">
          <a:solidFill>
            <a:schemeClr val="tx1"/>
          </a:solidFill>
          <a:latin typeface="+mn-lt"/>
          <a:ea typeface="+mn-ea"/>
          <a:cs typeface="+mn-cs"/>
        </a:defRPr>
      </a:lvl7pPr>
      <a:lvl8pPr marL="15358804" algn="l" defTabSz="4388229" rtl="0" eaLnBrk="1" latinLnBrk="0" hangingPunct="1">
        <a:defRPr sz="8700" kern="1200">
          <a:solidFill>
            <a:schemeClr val="tx1"/>
          </a:solidFill>
          <a:latin typeface="+mn-lt"/>
          <a:ea typeface="+mn-ea"/>
          <a:cs typeface="+mn-cs"/>
        </a:defRPr>
      </a:lvl8pPr>
      <a:lvl9pPr marL="17552921" algn="l" defTabSz="4388229"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diagramData" Target="../diagrams/data1.xml"/><Relationship Id="rId12"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BlueDream\Desktop\IMG_20131203_0014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7102" y="25320910"/>
            <a:ext cx="10001793" cy="4363086"/>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33366195" y="5380930"/>
            <a:ext cx="10089914" cy="3508637"/>
          </a:xfrm>
          <a:prstGeom prst="rect">
            <a:avLst/>
          </a:prstGeom>
          <a:noFill/>
        </p:spPr>
        <p:txBody>
          <a:bodyPr wrap="square" lIns="91423" tIns="45712" rIns="91423" bIns="45712" rtlCol="0">
            <a:spAutoFit/>
          </a:bodyPr>
          <a:lstStyle/>
          <a:p>
            <a:r>
              <a:rPr lang="zh-TW" altLang="en-US" sz="3700" dirty="0">
                <a:ea typeface="標楷體" pitchFamily="65" charset="-120"/>
              </a:rPr>
              <a:t>　　現在大多數的超商已經改為電子紙本發票，這類的發票很多</a:t>
            </a:r>
            <a:r>
              <a:rPr lang="en-US" altLang="zh-TW" sz="3700" dirty="0">
                <a:ea typeface="標楷體" pitchFamily="65" charset="-120"/>
              </a:rPr>
              <a:t>App</a:t>
            </a:r>
            <a:r>
              <a:rPr lang="zh-TW" altLang="en-US" sz="3700" dirty="0">
                <a:ea typeface="標楷體" pitchFamily="65" charset="-120"/>
              </a:rPr>
              <a:t>已經可以透過</a:t>
            </a:r>
            <a:r>
              <a:rPr lang="en-US" altLang="zh-TW" sz="3700" dirty="0" err="1">
                <a:ea typeface="標楷體" pitchFamily="65" charset="-120"/>
              </a:rPr>
              <a:t>QRCode</a:t>
            </a:r>
            <a:r>
              <a:rPr lang="zh-TW" altLang="en-US" sz="3700" dirty="0">
                <a:ea typeface="標楷體" pitchFamily="65" charset="-120"/>
              </a:rPr>
              <a:t>掃描或條碼來實現程式對獎，傳統發票以及電子紙本發票，都脫離不了一張一張掃描的麻煩，</a:t>
            </a:r>
            <a:r>
              <a:rPr lang="zh-TW" altLang="en-US" sz="3700" b="1" dirty="0">
                <a:ea typeface="標楷體" pitchFamily="65" charset="-120"/>
              </a:rPr>
              <a:t>此作品的獨特性在於只要拍攝一段翻閱發票的影片，就可以完成自動對獎，適合大量發票的對獎。</a:t>
            </a:r>
            <a:endParaRPr lang="en-US" sz="3700" b="1" dirty="0">
              <a:solidFill>
                <a:schemeClr val="tx1">
                  <a:lumMod val="65000"/>
                  <a:lumOff val="35000"/>
                </a:schemeClr>
              </a:solidFill>
              <a:ea typeface="標楷體" pitchFamily="65" charset="-120"/>
              <a:cs typeface="Arial" pitchFamily="34" charset="0"/>
            </a:endParaRPr>
          </a:p>
        </p:txBody>
      </p:sp>
      <p:sp>
        <p:nvSpPr>
          <p:cNvPr id="45" name="Rectangle 44"/>
          <p:cNvSpPr/>
          <p:nvPr/>
        </p:nvSpPr>
        <p:spPr>
          <a:xfrm>
            <a:off x="0" y="-19049"/>
            <a:ext cx="43891200" cy="4419599"/>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endParaRPr lang="en-US" sz="11500" dirty="0">
              <a:ea typeface="標楷體" pitchFamily="65" charset="-120"/>
            </a:endParaRPr>
          </a:p>
        </p:txBody>
      </p:sp>
      <p:sp>
        <p:nvSpPr>
          <p:cNvPr id="46" name="TextBox 45"/>
          <p:cNvSpPr txBox="1"/>
          <p:nvPr/>
        </p:nvSpPr>
        <p:spPr>
          <a:xfrm>
            <a:off x="811971" y="11066255"/>
            <a:ext cx="9652001" cy="830998"/>
          </a:xfrm>
          <a:prstGeom prst="rect">
            <a:avLst/>
          </a:prstGeom>
          <a:noFill/>
        </p:spPr>
        <p:txBody>
          <a:bodyPr wrap="square" lIns="91423" tIns="45712" rIns="91423" bIns="45712" rtlCol="0">
            <a:spAutoFit/>
          </a:bodyPr>
          <a:lstStyle/>
          <a:p>
            <a:r>
              <a:rPr lang="zh-TW" altLang="en-US" sz="4700" b="1" dirty="0">
                <a:solidFill>
                  <a:schemeClr val="accent5">
                    <a:lumMod val="75000"/>
                  </a:schemeClr>
                </a:solidFill>
                <a:ea typeface="標楷體" pitchFamily="65" charset="-120"/>
                <a:cs typeface="Arial" pitchFamily="34" charset="0"/>
              </a:rPr>
              <a:t>簡介</a:t>
            </a:r>
            <a:endParaRPr lang="en-US" sz="4700" b="1" dirty="0">
              <a:solidFill>
                <a:schemeClr val="accent5">
                  <a:lumMod val="75000"/>
                </a:schemeClr>
              </a:solidFill>
              <a:ea typeface="標楷體" pitchFamily="65" charset="-120"/>
              <a:cs typeface="Arial" pitchFamily="34" charset="0"/>
            </a:endParaRPr>
          </a:p>
        </p:txBody>
      </p:sp>
      <p:sp>
        <p:nvSpPr>
          <p:cNvPr id="47" name="TextBox 46"/>
          <p:cNvSpPr txBox="1"/>
          <p:nvPr/>
        </p:nvSpPr>
        <p:spPr>
          <a:xfrm>
            <a:off x="811971" y="11841107"/>
            <a:ext cx="10109199" cy="20457035"/>
          </a:xfrm>
          <a:prstGeom prst="rect">
            <a:avLst/>
          </a:prstGeom>
          <a:noFill/>
        </p:spPr>
        <p:txBody>
          <a:bodyPr wrap="square" lIns="91423" tIns="45712" rIns="91423" bIns="45712" rtlCol="0">
            <a:spAutoFit/>
          </a:bodyPr>
          <a:lstStyle/>
          <a:p>
            <a:r>
              <a:rPr lang="en-US" altLang="zh-TW" sz="4700" b="1" dirty="0">
                <a:ea typeface="標楷體" pitchFamily="65" charset="-120"/>
                <a:cs typeface="Arial" pitchFamily="34" charset="0"/>
              </a:rPr>
              <a:t>1.</a:t>
            </a:r>
            <a:r>
              <a:rPr lang="zh-TW" altLang="en-US" sz="4700" b="1" dirty="0">
                <a:ea typeface="標楷體" pitchFamily="65" charset="-120"/>
                <a:cs typeface="Arial" pitchFamily="34" charset="0"/>
              </a:rPr>
              <a:t>動機</a:t>
            </a:r>
            <a:endParaRPr lang="en-US" altLang="zh-TW" sz="4700" b="1" dirty="0">
              <a:ea typeface="標楷體" pitchFamily="65" charset="-120"/>
              <a:cs typeface="Arial" pitchFamily="34" charset="0"/>
            </a:endParaRPr>
          </a:p>
          <a:p>
            <a:r>
              <a:rPr lang="zh-TW" altLang="en-US" sz="3700" dirty="0">
                <a:ea typeface="標楷體" pitchFamily="65" charset="-120"/>
              </a:rPr>
              <a:t>　　看見慈善機構擺設路邊商店的發票勸募箱，裡頭有數千數百張的發票，當統一發票開獎時，有大量的發票需要對獎時，僅由少數人來做對獎的動作不僅費力又費時，而人類是透過眼睛來感受顏色進而辨識圖案，但是人眼會疲勞，長時間維持同樣的視角焦距更會造成身體上和眼睛的不適及疲勞，為了解決這個問題，我們製作了能即時辨識影像的此作品。</a:t>
            </a:r>
            <a:endParaRPr lang="en-US" altLang="zh-TW" sz="3700" dirty="0">
              <a:ea typeface="標楷體" pitchFamily="65" charset="-120"/>
            </a:endParaRPr>
          </a:p>
          <a:p>
            <a:endParaRPr lang="en-US" altLang="zh-TW" sz="3700" dirty="0">
              <a:ea typeface="標楷體" pitchFamily="65" charset="-120"/>
            </a:endParaRPr>
          </a:p>
          <a:p>
            <a:r>
              <a:rPr lang="en-US" altLang="zh-TW" sz="4700" b="1" dirty="0">
                <a:ea typeface="標楷體" pitchFamily="65" charset="-120"/>
                <a:cs typeface="Arial" pitchFamily="34" charset="0"/>
              </a:rPr>
              <a:t>2.</a:t>
            </a:r>
            <a:r>
              <a:rPr lang="zh-TW" altLang="en-US" sz="4700" b="1" dirty="0">
                <a:ea typeface="標楷體" pitchFamily="65" charset="-120"/>
                <a:cs typeface="Arial" pitchFamily="34" charset="0"/>
              </a:rPr>
              <a:t>使用方式</a:t>
            </a:r>
            <a:endParaRPr lang="en-US" altLang="zh-TW" sz="4700" b="1" dirty="0">
              <a:ea typeface="標楷體" pitchFamily="65" charset="-120"/>
              <a:cs typeface="Arial" pitchFamily="34" charset="0"/>
            </a:endParaRPr>
          </a:p>
          <a:p>
            <a:endParaRPr lang="en-US" altLang="zh-TW" sz="4700" b="1" dirty="0">
              <a:ea typeface="標楷體" pitchFamily="65" charset="-120"/>
              <a:cs typeface="Arial" pitchFamily="34" charset="0"/>
            </a:endParaRPr>
          </a:p>
          <a:p>
            <a:r>
              <a:rPr lang="zh-TW" altLang="en-US" sz="3700" dirty="0">
                <a:ea typeface="標楷體" pitchFamily="65" charset="-120"/>
              </a:rPr>
              <a:t>　</a:t>
            </a:r>
            <a:endParaRPr lang="en-US" altLang="zh-TW" sz="3700" dirty="0">
              <a:ea typeface="標楷體" pitchFamily="65" charset="-120"/>
            </a:endParaRPr>
          </a:p>
          <a:p>
            <a:endParaRPr lang="en-US" altLang="zh-TW" sz="3700" dirty="0">
              <a:ea typeface="標楷體" pitchFamily="65" charset="-120"/>
            </a:endParaRPr>
          </a:p>
          <a:p>
            <a:endParaRPr lang="en-US" altLang="zh-TW" sz="3700" dirty="0">
              <a:ea typeface="標楷體" pitchFamily="65" charset="-120"/>
            </a:endParaRPr>
          </a:p>
          <a:p>
            <a:endParaRPr lang="en-US" altLang="zh-TW" sz="3700" dirty="0">
              <a:ea typeface="標楷體" pitchFamily="65" charset="-120"/>
            </a:endParaRPr>
          </a:p>
          <a:p>
            <a:endParaRPr lang="en-US" altLang="zh-TW" sz="3700" dirty="0">
              <a:ea typeface="標楷體" pitchFamily="65" charset="-120"/>
            </a:endParaRPr>
          </a:p>
          <a:p>
            <a:endParaRPr lang="en-US" altLang="zh-TW" sz="3700" dirty="0">
              <a:ea typeface="標楷體" pitchFamily="65" charset="-120"/>
            </a:endParaRPr>
          </a:p>
          <a:p>
            <a:pPr algn="ctr"/>
            <a:endParaRPr lang="en-US" altLang="zh-TW" sz="3700" dirty="0">
              <a:ea typeface="標楷體" pitchFamily="65" charset="-120"/>
            </a:endParaRPr>
          </a:p>
          <a:p>
            <a:pPr algn="ctr"/>
            <a:endParaRPr lang="en-US" altLang="zh-TW" sz="3700" dirty="0">
              <a:ea typeface="標楷體" pitchFamily="65" charset="-120"/>
            </a:endParaRPr>
          </a:p>
          <a:p>
            <a:pPr algn="ctr"/>
            <a:endParaRPr lang="en-US" altLang="zh-TW" sz="3700" b="1" dirty="0">
              <a:ea typeface="標楷體" pitchFamily="65" charset="-120"/>
            </a:endParaRPr>
          </a:p>
          <a:p>
            <a:pPr algn="ctr"/>
            <a:r>
              <a:rPr lang="zh-TW" altLang="en-US" sz="3700" b="1" dirty="0">
                <a:ea typeface="標楷體" pitchFamily="65" charset="-120"/>
              </a:rPr>
              <a:t>圖</a:t>
            </a:r>
            <a:r>
              <a:rPr lang="zh-TW" altLang="zh-TW" sz="3700" dirty="0">
                <a:ea typeface="標楷體" pitchFamily="65" charset="-120"/>
              </a:rPr>
              <a:t>一</a:t>
            </a:r>
            <a:r>
              <a:rPr lang="zh-TW" altLang="en-US" sz="3700" b="1" dirty="0">
                <a:ea typeface="標楷體" pitchFamily="65" charset="-120"/>
              </a:rPr>
              <a:t>、裝置架設圖</a:t>
            </a:r>
            <a:endParaRPr lang="en-US" altLang="zh-TW" sz="3700" b="1" dirty="0">
              <a:ea typeface="標楷體" pitchFamily="65" charset="-120"/>
            </a:endParaRPr>
          </a:p>
          <a:p>
            <a:endParaRPr lang="en-US" altLang="zh-TW" sz="3700" dirty="0">
              <a:ea typeface="標楷體" pitchFamily="65" charset="-120"/>
            </a:endParaRPr>
          </a:p>
          <a:p>
            <a:pPr algn="just"/>
            <a:r>
              <a:rPr lang="zh-TW" altLang="en-US" sz="3700" dirty="0">
                <a:ea typeface="標楷體" pitchFamily="65" charset="-120"/>
              </a:rPr>
              <a:t>　　本作品是即時發票視訊分析，首先必須拍攝翻取發票的影片，如圖一所示，攝影機可以是</a:t>
            </a:r>
            <a:r>
              <a:rPr lang="en-US" altLang="zh-TW" sz="3700" dirty="0" err="1">
                <a:ea typeface="標楷體" pitchFamily="65" charset="-120"/>
              </a:rPr>
              <a:t>WebCam</a:t>
            </a:r>
            <a:r>
              <a:rPr lang="zh-TW" altLang="en-US" sz="3700" dirty="0">
                <a:ea typeface="標楷體" pitchFamily="65" charset="-120"/>
              </a:rPr>
              <a:t>或者是具有攝影功能的產品，將影片輸入至電腦處理、將模糊不勘的影像過濾，只處理最感興趣的中獎數字區域，並且切割出能否中獎的八位數字，最後進行數字的辨識。</a:t>
            </a:r>
            <a:endParaRPr lang="en-US" altLang="zh-TW" sz="3700" dirty="0">
              <a:ea typeface="標楷體" pitchFamily="65" charset="-120"/>
            </a:endParaRPr>
          </a:p>
          <a:p>
            <a:endParaRPr lang="en-US" altLang="zh-TW" sz="3700" dirty="0">
              <a:ea typeface="標楷體" pitchFamily="65" charset="-120"/>
            </a:endParaRPr>
          </a:p>
          <a:p>
            <a:r>
              <a:rPr lang="en-US" altLang="zh-TW" sz="4700" b="1" dirty="0">
                <a:ea typeface="標楷體" pitchFamily="65" charset="-120"/>
                <a:cs typeface="Arial" pitchFamily="34" charset="0"/>
              </a:rPr>
              <a:t>3.</a:t>
            </a:r>
            <a:r>
              <a:rPr lang="zh-TW" altLang="en-US" sz="4700" b="1" dirty="0">
                <a:ea typeface="標楷體" pitchFamily="65" charset="-120"/>
                <a:cs typeface="Arial" pitchFamily="34" charset="0"/>
              </a:rPr>
              <a:t>系統功能條列</a:t>
            </a:r>
            <a:endParaRPr lang="en-US" altLang="zh-TW" sz="4700" b="1" dirty="0">
              <a:ea typeface="標楷體" pitchFamily="65" charset="-120"/>
              <a:cs typeface="Arial" pitchFamily="34" charset="0"/>
            </a:endParaRPr>
          </a:p>
          <a:p>
            <a:pPr marL="742815" indent="-742815">
              <a:buFont typeface="Wingdings" pitchFamily="2" charset="2"/>
              <a:buAutoNum type="circleNumWdWhitePlain"/>
            </a:pPr>
            <a:r>
              <a:rPr lang="zh-TW" altLang="en-US" sz="3700" dirty="0">
                <a:ea typeface="標楷體" pitchFamily="65" charset="-120"/>
                <a:cs typeface="Arial" pitchFamily="34" charset="0"/>
              </a:rPr>
              <a:t>及時發票視訊拍攝</a:t>
            </a:r>
            <a:endParaRPr lang="en-US" altLang="zh-TW" sz="3700" dirty="0">
              <a:ea typeface="標楷體" pitchFamily="65" charset="-120"/>
              <a:cs typeface="Arial" pitchFamily="34" charset="0"/>
            </a:endParaRPr>
          </a:p>
          <a:p>
            <a:pPr marL="742815" indent="-742815">
              <a:buFont typeface="Wingdings" pitchFamily="2" charset="2"/>
              <a:buAutoNum type="circleNumWdWhitePlain"/>
            </a:pPr>
            <a:r>
              <a:rPr lang="zh-TW" altLang="en-US" sz="3700" dirty="0">
                <a:ea typeface="標楷體" pitchFamily="65" charset="-120"/>
                <a:cs typeface="Arial" pitchFamily="34" charset="0"/>
              </a:rPr>
              <a:t>穩定的發票影像數字區域定位</a:t>
            </a:r>
            <a:endParaRPr lang="en-US" altLang="zh-TW" sz="3700" dirty="0">
              <a:ea typeface="標楷體" pitchFamily="65" charset="-120"/>
              <a:cs typeface="Arial" pitchFamily="34" charset="0"/>
            </a:endParaRPr>
          </a:p>
          <a:p>
            <a:pPr marL="742815" indent="-742815">
              <a:buFont typeface="Wingdings" pitchFamily="2" charset="2"/>
              <a:buAutoNum type="circleNumWdWhitePlain"/>
            </a:pPr>
            <a:r>
              <a:rPr lang="zh-TW" altLang="en-US" sz="3700" dirty="0">
                <a:ea typeface="標楷體" pitchFamily="65" charset="-120"/>
                <a:cs typeface="Arial" pitchFamily="34" charset="0"/>
              </a:rPr>
              <a:t>發票數字切割與二值化</a:t>
            </a:r>
            <a:endParaRPr lang="en-US" altLang="zh-TW" sz="3700" dirty="0">
              <a:ea typeface="標楷體" pitchFamily="65" charset="-120"/>
              <a:cs typeface="Arial" pitchFamily="34" charset="0"/>
            </a:endParaRPr>
          </a:p>
          <a:p>
            <a:pPr marL="742815" indent="-742815">
              <a:buFont typeface="Wingdings" pitchFamily="2" charset="2"/>
              <a:buAutoNum type="circleNumWdWhitePlain"/>
            </a:pPr>
            <a:r>
              <a:rPr lang="zh-TW" altLang="en-US" sz="3700" dirty="0">
                <a:ea typeface="標楷體" pitchFamily="65" charset="-120"/>
                <a:cs typeface="Arial" pitchFamily="34" charset="0"/>
              </a:rPr>
              <a:t>發票數字辨識（未完成）</a:t>
            </a:r>
            <a:endParaRPr lang="en-US" altLang="zh-TW" sz="3700" dirty="0">
              <a:ea typeface="標楷體" pitchFamily="65" charset="-120"/>
              <a:cs typeface="Arial" pitchFamily="34" charset="0"/>
            </a:endParaRPr>
          </a:p>
        </p:txBody>
      </p:sp>
      <p:sp>
        <p:nvSpPr>
          <p:cNvPr id="48" name="TextBox 47"/>
          <p:cNvSpPr txBox="1"/>
          <p:nvPr/>
        </p:nvSpPr>
        <p:spPr>
          <a:xfrm>
            <a:off x="11074403" y="4823800"/>
            <a:ext cx="9652001" cy="830998"/>
          </a:xfrm>
          <a:prstGeom prst="rect">
            <a:avLst/>
          </a:prstGeom>
          <a:noFill/>
        </p:spPr>
        <p:txBody>
          <a:bodyPr wrap="square" lIns="91423" tIns="45712" rIns="91423" bIns="45712" rtlCol="0">
            <a:spAutoFit/>
          </a:bodyPr>
          <a:lstStyle/>
          <a:p>
            <a:r>
              <a:rPr lang="zh-TW" altLang="en-US" sz="4700" b="1" dirty="0">
                <a:solidFill>
                  <a:schemeClr val="accent5">
                    <a:lumMod val="75000"/>
                  </a:schemeClr>
                </a:solidFill>
                <a:ea typeface="標楷體" pitchFamily="65" charset="-120"/>
                <a:cs typeface="Arial" pitchFamily="34" charset="0"/>
              </a:rPr>
              <a:t>研究方法</a:t>
            </a:r>
            <a:endParaRPr lang="en-US" sz="4700" b="1" dirty="0">
              <a:solidFill>
                <a:schemeClr val="accent5">
                  <a:lumMod val="75000"/>
                </a:schemeClr>
              </a:solidFill>
              <a:ea typeface="標楷體" pitchFamily="65" charset="-120"/>
              <a:cs typeface="Arial" pitchFamily="34" charset="0"/>
            </a:endParaRPr>
          </a:p>
        </p:txBody>
      </p:sp>
      <p:sp>
        <p:nvSpPr>
          <p:cNvPr id="50" name="TextBox 49"/>
          <p:cNvSpPr txBox="1"/>
          <p:nvPr/>
        </p:nvSpPr>
        <p:spPr>
          <a:xfrm>
            <a:off x="11175207" y="13859975"/>
            <a:ext cx="10965963" cy="2939250"/>
          </a:xfrm>
          <a:prstGeom prst="rect">
            <a:avLst/>
          </a:prstGeom>
          <a:noFill/>
        </p:spPr>
        <p:txBody>
          <a:bodyPr wrap="square" lIns="91423" tIns="45712" rIns="91423" bIns="45712" rtlCol="0">
            <a:spAutoFit/>
          </a:bodyPr>
          <a:lstStyle/>
          <a:p>
            <a:r>
              <a:rPr lang="zh-TW" altLang="en-US" sz="3700" dirty="0">
                <a:ea typeface="標楷體" pitchFamily="65" charset="-120"/>
              </a:rPr>
              <a:t>　　</a:t>
            </a:r>
            <a:r>
              <a:rPr lang="zh-TW" altLang="zh-TW" sz="3700" dirty="0">
                <a:ea typeface="標楷體" pitchFamily="65" charset="-120"/>
              </a:rPr>
              <a:t>由於輸入是由攝像頭輸入一影片來做數字辨識，為了提高處理速度，必須過濾掉人為操控而造成的攝像頭的移動、攝像頭的失焦、</a:t>
            </a:r>
            <a:r>
              <a:rPr lang="zh-TW" altLang="en-US" sz="3700" dirty="0">
                <a:ea typeface="標楷體" pitchFamily="65" charset="-120"/>
              </a:rPr>
              <a:t>發票翻頁中、</a:t>
            </a:r>
            <a:r>
              <a:rPr lang="zh-TW" altLang="zh-TW" sz="3700" dirty="0">
                <a:ea typeface="標楷體" pitchFamily="65" charset="-120"/>
              </a:rPr>
              <a:t>因光源的問題</a:t>
            </a:r>
            <a:r>
              <a:rPr lang="zh-TW" altLang="en-US" sz="3700" dirty="0">
                <a:ea typeface="標楷體" pitchFamily="65" charset="-120"/>
              </a:rPr>
              <a:t>等</a:t>
            </a:r>
            <a:r>
              <a:rPr lang="zh-TW" altLang="zh-TW" sz="3700" dirty="0">
                <a:ea typeface="標楷體" pitchFamily="65" charset="-120"/>
              </a:rPr>
              <a:t>產生的模糊而不易辨識的畫面</a:t>
            </a:r>
            <a:r>
              <a:rPr lang="zh-TW" altLang="en-US" sz="3700" dirty="0">
                <a:ea typeface="標楷體" pitchFamily="65" charset="-120"/>
              </a:rPr>
              <a:t>如圖三</a:t>
            </a:r>
            <a:r>
              <a:rPr lang="zh-TW" altLang="zh-TW" sz="3700" dirty="0">
                <a:ea typeface="標楷體" pitchFamily="65" charset="-120"/>
              </a:rPr>
              <a:t>，如此一來只要</a:t>
            </a:r>
            <a:r>
              <a:rPr lang="zh-TW" altLang="en-US" sz="3700" dirty="0">
                <a:ea typeface="標楷體" pitchFamily="65" charset="-120"/>
              </a:rPr>
              <a:t>處理</a:t>
            </a:r>
            <a:r>
              <a:rPr lang="zh-TW" altLang="zh-TW" sz="3700" dirty="0">
                <a:ea typeface="標楷體" pitchFamily="65" charset="-120"/>
              </a:rPr>
              <a:t>數字清晰的</a:t>
            </a:r>
            <a:r>
              <a:rPr lang="zh-TW" altLang="en-US" sz="3700" dirty="0">
                <a:ea typeface="標楷體" pitchFamily="65" charset="-120"/>
              </a:rPr>
              <a:t>影像</a:t>
            </a:r>
            <a:r>
              <a:rPr lang="zh-TW" altLang="zh-TW" sz="3700" dirty="0">
                <a:ea typeface="標楷體" pitchFamily="65" charset="-120"/>
              </a:rPr>
              <a:t>即可。</a:t>
            </a:r>
            <a:r>
              <a:rPr lang="en-US" altLang="zh-TW" sz="3700" dirty="0">
                <a:ea typeface="標楷體" pitchFamily="65" charset="-120"/>
              </a:rPr>
              <a:t> </a:t>
            </a:r>
            <a:endParaRPr lang="en-US" sz="3700" dirty="0">
              <a:ea typeface="標楷體" pitchFamily="65" charset="-120"/>
              <a:cs typeface="Arial" pitchFamily="34" charset="0"/>
            </a:endParaRPr>
          </a:p>
        </p:txBody>
      </p:sp>
      <p:sp>
        <p:nvSpPr>
          <p:cNvPr id="51" name="TextBox 50"/>
          <p:cNvSpPr txBox="1"/>
          <p:nvPr/>
        </p:nvSpPr>
        <p:spPr>
          <a:xfrm>
            <a:off x="22517101" y="23926801"/>
            <a:ext cx="9652001" cy="830998"/>
          </a:xfrm>
          <a:prstGeom prst="rect">
            <a:avLst/>
          </a:prstGeom>
          <a:noFill/>
        </p:spPr>
        <p:txBody>
          <a:bodyPr wrap="square" lIns="91423" tIns="45712" rIns="91423" bIns="45712" rtlCol="0">
            <a:spAutoFit/>
          </a:bodyPr>
          <a:lstStyle/>
          <a:p>
            <a:r>
              <a:rPr lang="zh-TW" altLang="en-US" sz="4700" b="1" dirty="0">
                <a:solidFill>
                  <a:schemeClr val="accent5">
                    <a:lumMod val="75000"/>
                  </a:schemeClr>
                </a:solidFill>
                <a:ea typeface="標楷體" pitchFamily="65" charset="-120"/>
                <a:cs typeface="Arial" pitchFamily="34" charset="0"/>
              </a:rPr>
              <a:t>作品獨特性</a:t>
            </a:r>
            <a:endParaRPr lang="en-US" sz="4700" b="1" dirty="0">
              <a:solidFill>
                <a:schemeClr val="accent5">
                  <a:lumMod val="75000"/>
                </a:schemeClr>
              </a:solidFill>
              <a:ea typeface="標楷體" pitchFamily="65" charset="-120"/>
              <a:cs typeface="Arial" pitchFamily="34" charset="0"/>
            </a:endParaRPr>
          </a:p>
        </p:txBody>
      </p:sp>
      <p:sp>
        <p:nvSpPr>
          <p:cNvPr id="64" name="TextBox 63"/>
          <p:cNvSpPr txBox="1"/>
          <p:nvPr/>
        </p:nvSpPr>
        <p:spPr>
          <a:xfrm>
            <a:off x="33581140" y="12479281"/>
            <a:ext cx="9652001" cy="830998"/>
          </a:xfrm>
          <a:prstGeom prst="rect">
            <a:avLst/>
          </a:prstGeom>
          <a:noFill/>
        </p:spPr>
        <p:txBody>
          <a:bodyPr wrap="square" lIns="91423" tIns="45712" rIns="91423" bIns="45712" rtlCol="0">
            <a:spAutoFit/>
          </a:bodyPr>
          <a:lstStyle/>
          <a:p>
            <a:r>
              <a:rPr lang="zh-TW" altLang="en-US" sz="4700" b="1" dirty="0">
                <a:solidFill>
                  <a:schemeClr val="accent5">
                    <a:lumMod val="75000"/>
                  </a:schemeClr>
                </a:solidFill>
                <a:ea typeface="標楷體" pitchFamily="65" charset="-120"/>
                <a:cs typeface="Arial" pitchFamily="34" charset="0"/>
              </a:rPr>
              <a:t>成果</a:t>
            </a:r>
            <a:endParaRPr lang="en-US" sz="4700" b="1" dirty="0">
              <a:solidFill>
                <a:schemeClr val="accent5">
                  <a:lumMod val="75000"/>
                </a:schemeClr>
              </a:solidFill>
              <a:ea typeface="標楷體" pitchFamily="65" charset="-120"/>
              <a:cs typeface="Arial" pitchFamily="34" charset="0"/>
            </a:endParaRPr>
          </a:p>
        </p:txBody>
      </p:sp>
      <p:sp>
        <p:nvSpPr>
          <p:cNvPr id="65" name="TextBox 64"/>
          <p:cNvSpPr txBox="1"/>
          <p:nvPr/>
        </p:nvSpPr>
        <p:spPr>
          <a:xfrm>
            <a:off x="22517102" y="29975938"/>
            <a:ext cx="10093113" cy="661703"/>
          </a:xfrm>
          <a:prstGeom prst="rect">
            <a:avLst/>
          </a:prstGeom>
          <a:noFill/>
        </p:spPr>
        <p:txBody>
          <a:bodyPr wrap="square" lIns="91423" tIns="45712" rIns="91423" bIns="45712" rtlCol="0">
            <a:spAutoFit/>
          </a:bodyPr>
          <a:lstStyle/>
          <a:p>
            <a:pPr algn="ctr"/>
            <a:r>
              <a:rPr lang="zh-TW" altLang="en-US" sz="3700" b="1" dirty="0">
                <a:ea typeface="標楷體" pitchFamily="65" charset="-120"/>
                <a:cs typeface="Arial" pitchFamily="34" charset="0"/>
              </a:rPr>
              <a:t>圖六、傳統發票及電子紙本發票</a:t>
            </a:r>
            <a:endParaRPr lang="en-US" sz="3700" b="1" dirty="0">
              <a:ea typeface="標楷體" pitchFamily="65" charset="-120"/>
              <a:cs typeface="Arial" pitchFamily="34" charset="0"/>
            </a:endParaRPr>
          </a:p>
        </p:txBody>
      </p:sp>
      <p:sp>
        <p:nvSpPr>
          <p:cNvPr id="70" name="TextBox 69"/>
          <p:cNvSpPr txBox="1"/>
          <p:nvPr/>
        </p:nvSpPr>
        <p:spPr>
          <a:xfrm>
            <a:off x="33097711" y="27250942"/>
            <a:ext cx="9652001" cy="830998"/>
          </a:xfrm>
          <a:prstGeom prst="rect">
            <a:avLst/>
          </a:prstGeom>
          <a:noFill/>
        </p:spPr>
        <p:txBody>
          <a:bodyPr wrap="square" lIns="91423" tIns="45712" rIns="91423" bIns="45712" rtlCol="0">
            <a:spAutoFit/>
          </a:bodyPr>
          <a:lstStyle/>
          <a:p>
            <a:r>
              <a:rPr lang="zh-TW" altLang="en-US" sz="4700" b="1" dirty="0">
                <a:solidFill>
                  <a:srgbClr val="0070C0"/>
                </a:solidFill>
                <a:ea typeface="標楷體" pitchFamily="65" charset="-120"/>
                <a:cs typeface="Arial" pitchFamily="34" charset="0"/>
              </a:rPr>
              <a:t>結語</a:t>
            </a:r>
            <a:endParaRPr lang="en-US" sz="4100" b="1" dirty="0">
              <a:solidFill>
                <a:srgbClr val="0070C0"/>
              </a:solidFill>
              <a:ea typeface="標楷體" pitchFamily="65" charset="-120"/>
              <a:cs typeface="Arial" pitchFamily="34" charset="0"/>
            </a:endParaRPr>
          </a:p>
        </p:txBody>
      </p:sp>
      <p:sp>
        <p:nvSpPr>
          <p:cNvPr id="71" name="TextBox 70"/>
          <p:cNvSpPr txBox="1"/>
          <p:nvPr/>
        </p:nvSpPr>
        <p:spPr>
          <a:xfrm>
            <a:off x="33299402" y="28313944"/>
            <a:ext cx="9652001" cy="2369863"/>
          </a:xfrm>
          <a:prstGeom prst="rect">
            <a:avLst/>
          </a:prstGeom>
          <a:noFill/>
        </p:spPr>
        <p:txBody>
          <a:bodyPr wrap="square" lIns="91423" tIns="45712" rIns="91423" bIns="45712" rtlCol="0">
            <a:spAutoFit/>
          </a:bodyPr>
          <a:lstStyle/>
          <a:p>
            <a:r>
              <a:rPr lang="zh-TW" altLang="en-US" sz="3700" dirty="0">
                <a:ea typeface="標楷體" pitchFamily="65" charset="-120"/>
              </a:rPr>
              <a:t>　本研究計畫之目前只進行一個學期左右，已經克服了區域數字切割的主要難題，未來將會完成較為簡易的數字辨識，並且將整個平台移植到</a:t>
            </a:r>
            <a:r>
              <a:rPr lang="en-US" altLang="zh-TW" sz="3700" dirty="0">
                <a:ea typeface="標楷體" pitchFamily="65" charset="-120"/>
              </a:rPr>
              <a:t>Android</a:t>
            </a:r>
            <a:r>
              <a:rPr lang="zh-TW" altLang="en-US" sz="3700" dirty="0">
                <a:ea typeface="標楷體" pitchFamily="65" charset="-120"/>
              </a:rPr>
              <a:t>平台上以期達到更加普及的使用。</a:t>
            </a:r>
            <a:endParaRPr lang="en-US" sz="3700" dirty="0">
              <a:ea typeface="標楷體" pitchFamily="65" charset="-120"/>
              <a:cs typeface="Arial" pitchFamily="34" charset="0"/>
            </a:endParaRPr>
          </a:p>
        </p:txBody>
      </p:sp>
      <p:sp>
        <p:nvSpPr>
          <p:cNvPr id="72" name="Rectangle 71"/>
          <p:cNvSpPr/>
          <p:nvPr/>
        </p:nvSpPr>
        <p:spPr>
          <a:xfrm>
            <a:off x="0" y="32478132"/>
            <a:ext cx="43891200" cy="270933"/>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endParaRPr lang="en-US" sz="11500" dirty="0">
              <a:ea typeface="標楷體" pitchFamily="65" charset="-120"/>
            </a:endParaRPr>
          </a:p>
        </p:txBody>
      </p:sp>
      <p:sp>
        <p:nvSpPr>
          <p:cNvPr id="73" name="Text Placeholder 5"/>
          <p:cNvSpPr>
            <a:spLocks noGrp="1"/>
          </p:cNvSpPr>
          <p:nvPr>
            <p:ph type="body" sz="quarter" idx="10"/>
          </p:nvPr>
        </p:nvSpPr>
        <p:spPr>
          <a:xfrm>
            <a:off x="1808224" y="-32655"/>
            <a:ext cx="40274754" cy="1861457"/>
          </a:xfrm>
        </p:spPr>
        <p:txBody>
          <a:bodyPr>
            <a:noAutofit/>
          </a:bodyPr>
          <a:lstStyle/>
          <a:p>
            <a:r>
              <a:rPr lang="zh-TW" altLang="en-US" sz="9600" i="0" dirty="0">
                <a:ea typeface="標楷體" pitchFamily="65" charset="-120"/>
              </a:rPr>
              <a:t>收銀機發票視訊分析</a:t>
            </a:r>
            <a:endParaRPr lang="en-US" sz="4700" i="0" dirty="0">
              <a:ea typeface="標楷體" pitchFamily="65" charset="-120"/>
            </a:endParaRPr>
          </a:p>
        </p:txBody>
      </p:sp>
      <p:sp>
        <p:nvSpPr>
          <p:cNvPr id="74" name="Text Placeholder 10"/>
          <p:cNvSpPr>
            <a:spLocks noGrp="1"/>
          </p:cNvSpPr>
          <p:nvPr>
            <p:ph type="body" sz="quarter" idx="11"/>
          </p:nvPr>
        </p:nvSpPr>
        <p:spPr>
          <a:xfrm>
            <a:off x="2037850" y="1905002"/>
            <a:ext cx="40274754" cy="2465612"/>
          </a:xfrm>
        </p:spPr>
        <p:txBody>
          <a:bodyPr>
            <a:noAutofit/>
          </a:bodyPr>
          <a:lstStyle/>
          <a:p>
            <a:pPr algn="ctr"/>
            <a:r>
              <a:rPr lang="en-US" altLang="zh-TW" sz="5400" dirty="0">
                <a:solidFill>
                  <a:schemeClr val="bg1"/>
                </a:solidFill>
                <a:ea typeface="標楷體" pitchFamily="65" charset="-120"/>
              </a:rPr>
              <a:t>9A0G0050</a:t>
            </a:r>
            <a:r>
              <a:rPr lang="zh-TW" altLang="en-US" sz="5400" dirty="0">
                <a:solidFill>
                  <a:srgbClr val="FFFFFF"/>
                </a:solidFill>
                <a:latin typeface="Calibri" charset="0"/>
                <a:ea typeface="標楷體" pitchFamily="65" charset="-120"/>
              </a:rPr>
              <a:t>夜資工四甲</a:t>
            </a:r>
            <a:r>
              <a:rPr lang="zh-TW" altLang="en-US" sz="5400" dirty="0">
                <a:solidFill>
                  <a:schemeClr val="bg1"/>
                </a:solidFill>
                <a:ea typeface="標楷體" pitchFamily="65" charset="-120"/>
              </a:rPr>
              <a:t>姚品宏</a:t>
            </a:r>
            <a:r>
              <a:rPr lang="en-US" altLang="zh-TW" sz="5400" dirty="0">
                <a:solidFill>
                  <a:schemeClr val="bg1"/>
                </a:solidFill>
                <a:ea typeface="標楷體" pitchFamily="65" charset="-120"/>
              </a:rPr>
              <a:t>, 498G0104</a:t>
            </a:r>
            <a:r>
              <a:rPr lang="zh-TW" altLang="en-US" sz="5400" dirty="0">
                <a:solidFill>
                  <a:schemeClr val="bg1"/>
                </a:solidFill>
                <a:ea typeface="標楷體" pitchFamily="65" charset="-120"/>
              </a:rPr>
              <a:t>資工延修郭志慶</a:t>
            </a:r>
            <a:endParaRPr lang="en-US" altLang="zh-TW" sz="5400" dirty="0">
              <a:solidFill>
                <a:schemeClr val="bg1"/>
              </a:solidFill>
              <a:ea typeface="標楷體" pitchFamily="65" charset="-120"/>
            </a:endParaRPr>
          </a:p>
          <a:p>
            <a:pPr algn="ctr"/>
            <a:r>
              <a:rPr lang="zh-TW" altLang="en-US" sz="4100" dirty="0">
                <a:solidFill>
                  <a:schemeClr val="bg1"/>
                </a:solidFill>
                <a:ea typeface="標楷體" pitchFamily="65" charset="-120"/>
              </a:rPr>
              <a:t> 指導老師  林泓宏　席家年</a:t>
            </a:r>
            <a:endParaRPr lang="en-US" altLang="zh-TW" sz="4100" dirty="0">
              <a:solidFill>
                <a:schemeClr val="bg1"/>
              </a:solidFill>
              <a:ea typeface="標楷體" pitchFamily="65" charset="-120"/>
            </a:endParaRPr>
          </a:p>
          <a:p>
            <a:pPr algn="ctr"/>
            <a:r>
              <a:rPr lang="en-US" altLang="zh-TW" sz="4100" dirty="0">
                <a:solidFill>
                  <a:schemeClr val="bg1"/>
                </a:solidFill>
                <a:ea typeface="標楷體" pitchFamily="65" charset="-120"/>
              </a:rPr>
              <a:t>Department of Computer Science and Information Engineering, </a:t>
            </a:r>
            <a:r>
              <a:rPr lang="en-US" sz="4100" dirty="0">
                <a:solidFill>
                  <a:schemeClr val="bg1"/>
                </a:solidFill>
                <a:ea typeface="標楷體" pitchFamily="65" charset="-120"/>
              </a:rPr>
              <a:t>Southern Taiwan University of Science and Technology</a:t>
            </a:r>
          </a:p>
        </p:txBody>
      </p:sp>
      <p:sp>
        <p:nvSpPr>
          <p:cNvPr id="29" name="TextBox 50"/>
          <p:cNvSpPr txBox="1"/>
          <p:nvPr/>
        </p:nvSpPr>
        <p:spPr>
          <a:xfrm>
            <a:off x="33585151" y="9038336"/>
            <a:ext cx="9652001" cy="830998"/>
          </a:xfrm>
          <a:prstGeom prst="rect">
            <a:avLst/>
          </a:prstGeom>
          <a:noFill/>
        </p:spPr>
        <p:txBody>
          <a:bodyPr wrap="square" lIns="91423" tIns="45712" rIns="91423" bIns="45712" rtlCol="0">
            <a:spAutoFit/>
          </a:bodyPr>
          <a:lstStyle/>
          <a:p>
            <a:r>
              <a:rPr lang="zh-TW" altLang="en-US" sz="4700" b="1" dirty="0">
                <a:solidFill>
                  <a:schemeClr val="accent5">
                    <a:lumMod val="75000"/>
                  </a:schemeClr>
                </a:solidFill>
                <a:ea typeface="標楷體" pitchFamily="65" charset="-120"/>
                <a:cs typeface="Arial" pitchFamily="34" charset="0"/>
              </a:rPr>
              <a:t>作品實用性</a:t>
            </a:r>
            <a:endParaRPr lang="en-US" sz="4700" b="1" dirty="0">
              <a:solidFill>
                <a:schemeClr val="accent5">
                  <a:lumMod val="75000"/>
                </a:schemeClr>
              </a:solidFill>
              <a:ea typeface="標楷體" pitchFamily="65" charset="-120"/>
              <a:cs typeface="Arial" pitchFamily="34" charset="0"/>
            </a:endParaRPr>
          </a:p>
        </p:txBody>
      </p:sp>
      <p:sp>
        <p:nvSpPr>
          <p:cNvPr id="31" name="TextBox 55"/>
          <p:cNvSpPr txBox="1"/>
          <p:nvPr/>
        </p:nvSpPr>
        <p:spPr>
          <a:xfrm>
            <a:off x="33585151" y="10166016"/>
            <a:ext cx="10406900" cy="1800477"/>
          </a:xfrm>
          <a:prstGeom prst="rect">
            <a:avLst/>
          </a:prstGeom>
          <a:noFill/>
        </p:spPr>
        <p:txBody>
          <a:bodyPr wrap="square" lIns="91423" tIns="45712" rIns="91423" bIns="45712" rtlCol="0">
            <a:spAutoFit/>
          </a:bodyPr>
          <a:lstStyle/>
          <a:p>
            <a:r>
              <a:rPr lang="zh-TW" altLang="en-US" sz="3700" dirty="0">
                <a:ea typeface="標楷體" pitchFamily="65" charset="-120"/>
              </a:rPr>
              <a:t>　　透過程式系統來辨識並存入資料庫內，當開獎時只需輸入中獎號碼即可自動對獎，不但省時也省力</a:t>
            </a:r>
            <a:r>
              <a:rPr lang="zh-TW" altLang="zh-TW" sz="3700" dirty="0">
                <a:ea typeface="標楷體" pitchFamily="65" charset="-120"/>
              </a:rPr>
              <a:t>。</a:t>
            </a:r>
            <a:endParaRPr lang="en-US" sz="3700" dirty="0">
              <a:solidFill>
                <a:schemeClr val="tx1">
                  <a:lumMod val="65000"/>
                  <a:lumOff val="35000"/>
                </a:schemeClr>
              </a:solidFill>
              <a:ea typeface="標楷體" pitchFamily="65" charset="-120"/>
              <a:cs typeface="Arial" pitchFamily="34" charset="0"/>
            </a:endParaRPr>
          </a:p>
        </p:txBody>
      </p:sp>
      <p:sp>
        <p:nvSpPr>
          <p:cNvPr id="33" name="TextBox 56"/>
          <p:cNvSpPr txBox="1"/>
          <p:nvPr/>
        </p:nvSpPr>
        <p:spPr>
          <a:xfrm>
            <a:off x="739361" y="4823801"/>
            <a:ext cx="9652001" cy="830998"/>
          </a:xfrm>
          <a:prstGeom prst="rect">
            <a:avLst/>
          </a:prstGeom>
          <a:noFill/>
        </p:spPr>
        <p:txBody>
          <a:bodyPr wrap="square" lIns="91423" tIns="45712" rIns="91423" bIns="45712" rtlCol="0">
            <a:spAutoFit/>
          </a:bodyPr>
          <a:lstStyle/>
          <a:p>
            <a:r>
              <a:rPr lang="zh-TW" altLang="en-US" sz="4700" b="1" dirty="0">
                <a:solidFill>
                  <a:schemeClr val="accent5">
                    <a:lumMod val="75000"/>
                  </a:schemeClr>
                </a:solidFill>
                <a:ea typeface="標楷體" pitchFamily="65" charset="-120"/>
                <a:cs typeface="Arial" pitchFamily="34" charset="0"/>
              </a:rPr>
              <a:t>摘要</a:t>
            </a:r>
            <a:r>
              <a:rPr lang="en-US" sz="4700" b="1" dirty="0">
                <a:solidFill>
                  <a:schemeClr val="accent5">
                    <a:lumMod val="75000"/>
                  </a:schemeClr>
                </a:solidFill>
                <a:ea typeface="標楷體" pitchFamily="65" charset="-120"/>
                <a:cs typeface="Arial" pitchFamily="34" charset="0"/>
              </a:rPr>
              <a:t> </a:t>
            </a:r>
          </a:p>
        </p:txBody>
      </p:sp>
      <p:sp>
        <p:nvSpPr>
          <p:cNvPr id="35" name="TextBox 57"/>
          <p:cNvSpPr txBox="1"/>
          <p:nvPr/>
        </p:nvSpPr>
        <p:spPr>
          <a:xfrm>
            <a:off x="811972" y="5690157"/>
            <a:ext cx="9880599" cy="5940072"/>
          </a:xfrm>
          <a:prstGeom prst="rect">
            <a:avLst/>
          </a:prstGeom>
          <a:noFill/>
        </p:spPr>
        <p:txBody>
          <a:bodyPr wrap="square" lIns="91423" tIns="45712" rIns="91423" bIns="45712" rtlCol="0">
            <a:spAutoFit/>
          </a:bodyPr>
          <a:lstStyle/>
          <a:p>
            <a:pPr algn="just">
              <a:spcAft>
                <a:spcPts val="1200"/>
              </a:spcAft>
            </a:pPr>
            <a:r>
              <a:rPr lang="zh-TW" altLang="en-US" sz="3700" dirty="0">
                <a:ea typeface="標楷體" pitchFamily="65" charset="-120"/>
              </a:rPr>
              <a:t>　　社福團體在路邊、商店，擺設勸募發票的箱子裏頭有大量的發票，這麼多的發票對起獎來很是頭痛，此作品能拍攝即時發票視訊，並且對發票影像即時進行模糊過濾、數字區域定位、發票切割數字以及發票數字辨識，實現快速且正確的自動對獎。</a:t>
            </a:r>
            <a:endParaRPr lang="en-US" altLang="zh-TW" sz="3700" dirty="0">
              <a:ea typeface="標楷體" pitchFamily="65" charset="-120"/>
            </a:endParaRPr>
          </a:p>
          <a:p>
            <a:r>
              <a:rPr lang="zh-TW" altLang="en-US" sz="3700" dirty="0">
                <a:ea typeface="標楷體" pitchFamily="65" charset="-120"/>
              </a:rPr>
              <a:t>　　目前本專題已可以正確地切割的數字區塊，數字辨識的區域尚未完成。</a:t>
            </a:r>
            <a:endParaRPr lang="en-US" altLang="zh-TW" sz="3700" dirty="0">
              <a:ea typeface="標楷體" pitchFamily="65" charset="-120"/>
            </a:endParaRPr>
          </a:p>
          <a:p>
            <a:endParaRPr lang="en-US" sz="3700" dirty="0">
              <a:solidFill>
                <a:schemeClr val="tx1">
                  <a:lumMod val="65000"/>
                  <a:lumOff val="35000"/>
                </a:schemeClr>
              </a:solidFill>
              <a:ea typeface="標楷體" pitchFamily="65" charset="-120"/>
              <a:cs typeface="Arial" pitchFamily="34" charset="0"/>
            </a:endParaRPr>
          </a:p>
          <a:p>
            <a:endParaRPr lang="en-US" sz="3700" dirty="0">
              <a:solidFill>
                <a:schemeClr val="tx1">
                  <a:lumMod val="65000"/>
                  <a:lumOff val="35000"/>
                </a:schemeClr>
              </a:solidFill>
              <a:ea typeface="標楷體" pitchFamily="65" charset="-120"/>
              <a:cs typeface="Arial" pitchFamily="34" charset="0"/>
            </a:endParaRPr>
          </a:p>
        </p:txBody>
      </p:sp>
      <p:sp>
        <p:nvSpPr>
          <p:cNvPr id="42" name="TextBox 66"/>
          <p:cNvSpPr txBox="1"/>
          <p:nvPr/>
        </p:nvSpPr>
        <p:spPr>
          <a:xfrm>
            <a:off x="11310115" y="28081940"/>
            <a:ext cx="9864727" cy="661703"/>
          </a:xfrm>
          <a:prstGeom prst="rect">
            <a:avLst/>
          </a:prstGeom>
          <a:noFill/>
        </p:spPr>
        <p:txBody>
          <a:bodyPr wrap="square" lIns="91423" tIns="45712" rIns="91423" bIns="45712" rtlCol="0">
            <a:spAutoFit/>
          </a:bodyPr>
          <a:lstStyle/>
          <a:p>
            <a:pPr algn="ctr"/>
            <a:r>
              <a:rPr lang="zh-TW" altLang="en-US" sz="3700" b="1" dirty="0">
                <a:ea typeface="標楷體" pitchFamily="65" charset="-120"/>
                <a:cs typeface="Arial" pitchFamily="34" charset="0"/>
              </a:rPr>
              <a:t>圖四、數字區塊定位示意圖</a:t>
            </a:r>
            <a:endParaRPr lang="en-US" sz="3700" b="1" dirty="0">
              <a:ea typeface="標楷體" pitchFamily="65" charset="-120"/>
              <a:cs typeface="Arial" pitchFamily="34" charset="0"/>
            </a:endParaRPr>
          </a:p>
        </p:txBody>
      </p:sp>
      <p:sp>
        <p:nvSpPr>
          <p:cNvPr id="40" name="TextBox 66"/>
          <p:cNvSpPr txBox="1"/>
          <p:nvPr/>
        </p:nvSpPr>
        <p:spPr>
          <a:xfrm>
            <a:off x="10919670" y="20982207"/>
            <a:ext cx="10348383" cy="661703"/>
          </a:xfrm>
          <a:prstGeom prst="rect">
            <a:avLst/>
          </a:prstGeom>
          <a:noFill/>
        </p:spPr>
        <p:txBody>
          <a:bodyPr wrap="square" lIns="91423" tIns="45712" rIns="91423" bIns="45712" rtlCol="0">
            <a:spAutoFit/>
          </a:bodyPr>
          <a:lstStyle/>
          <a:p>
            <a:pPr algn="ctr" fontAlgn="b"/>
            <a:r>
              <a:rPr lang="zh-TW" altLang="en-US" sz="3700" b="1" dirty="0">
                <a:ea typeface="標楷體" pitchFamily="65" charset="-120"/>
              </a:rPr>
              <a:t>圖三、視訊影片中發票翻頁狀態</a:t>
            </a:r>
            <a:endParaRPr lang="zh-TW" altLang="zh-TW" sz="3700" b="1" dirty="0">
              <a:ea typeface="標楷體" pitchFamily="65" charset="-120"/>
            </a:endParaRPr>
          </a:p>
        </p:txBody>
      </p:sp>
      <p:grpSp>
        <p:nvGrpSpPr>
          <p:cNvPr id="30" name="Group 15"/>
          <p:cNvGrpSpPr>
            <a:grpSpLocks/>
          </p:cNvGrpSpPr>
          <p:nvPr/>
        </p:nvGrpSpPr>
        <p:grpSpPr bwMode="auto">
          <a:xfrm>
            <a:off x="11656485" y="24342299"/>
            <a:ext cx="9679517" cy="3532637"/>
            <a:chOff x="6294" y="5994"/>
            <a:chExt cx="4800" cy="1745"/>
          </a:xfrm>
        </p:grpSpPr>
        <p:pic>
          <p:nvPicPr>
            <p:cNvPr id="3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 y="5994"/>
              <a:ext cx="2280" cy="1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0" y="5994"/>
              <a:ext cx="2354" cy="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字方塊 2"/>
          <p:cNvSpPr txBox="1"/>
          <p:nvPr/>
        </p:nvSpPr>
        <p:spPr>
          <a:xfrm>
            <a:off x="11370658" y="28956002"/>
            <a:ext cx="10098351" cy="5216797"/>
          </a:xfrm>
          <a:prstGeom prst="rect">
            <a:avLst/>
          </a:prstGeom>
          <a:noFill/>
        </p:spPr>
        <p:txBody>
          <a:bodyPr wrap="square" lIns="91423" tIns="45712" rIns="91423" bIns="45712" rtlCol="0">
            <a:spAutoFit/>
          </a:bodyPr>
          <a:lstStyle/>
          <a:p>
            <a:r>
              <a:rPr lang="zh-TW" altLang="en-US" sz="3700" dirty="0">
                <a:ea typeface="標楷體" pitchFamily="65" charset="-120"/>
              </a:rPr>
              <a:t>　　在發票影像處理中，</a:t>
            </a:r>
            <a:r>
              <a:rPr lang="zh-TW" altLang="en-US" sz="3700" dirty="0" smtClean="0">
                <a:ea typeface="標楷體" pitchFamily="65" charset="-120"/>
              </a:rPr>
              <a:t>主要感興趣</a:t>
            </a:r>
            <a:r>
              <a:rPr lang="zh-TW" altLang="en-US" sz="3700" dirty="0">
                <a:ea typeface="標楷體" pitchFamily="65" charset="-120"/>
              </a:rPr>
              <a:t>的是針對八個是否中獎的數字部分，在影像上，每一張發票對於數字部分的位置通常是非固定的，所以要設定一個動態選取框架，框住這八個發票數字、如圖</a:t>
            </a:r>
            <a:r>
              <a:rPr lang="zh-TW" altLang="en-US" sz="3700" dirty="0" smtClean="0">
                <a:ea typeface="標楷體" pitchFamily="65" charset="-120"/>
              </a:rPr>
              <a:t>四白色框架為靜態框架、藍色</a:t>
            </a:r>
            <a:r>
              <a:rPr lang="zh-TW" altLang="en-US" sz="3700" dirty="0">
                <a:ea typeface="標楷體" pitchFamily="65" charset="-120"/>
              </a:rPr>
              <a:t>框架為定位結果</a:t>
            </a:r>
            <a:r>
              <a:rPr lang="zh-TW" altLang="zh-TW" sz="3700" dirty="0">
                <a:ea typeface="標楷體" pitchFamily="65" charset="-120"/>
              </a:rPr>
              <a:t>。</a:t>
            </a:r>
            <a:endParaRPr lang="en-US" altLang="zh-TW" sz="3700" dirty="0">
              <a:ea typeface="標楷體" pitchFamily="65" charset="-120"/>
            </a:endParaRPr>
          </a:p>
          <a:p>
            <a:endParaRPr lang="en-US" altLang="zh-TW" sz="3700" dirty="0">
              <a:ea typeface="標楷體" pitchFamily="65" charset="-120"/>
            </a:endParaRPr>
          </a:p>
          <a:p>
            <a:endParaRPr lang="en-US" altLang="zh-TW" sz="3700" dirty="0">
              <a:ea typeface="標楷體" pitchFamily="65" charset="-120"/>
            </a:endParaRPr>
          </a:p>
          <a:p>
            <a:endParaRPr lang="en-US" altLang="zh-TW" sz="3700" dirty="0">
              <a:ea typeface="標楷體" pitchFamily="65" charset="-120"/>
            </a:endParaRPr>
          </a:p>
          <a:p>
            <a:endParaRPr lang="en-US" altLang="zh-TW" sz="3700" dirty="0">
              <a:ea typeface="標楷體" pitchFamily="65" charset="-120"/>
            </a:endParaRPr>
          </a:p>
        </p:txBody>
      </p:sp>
      <p:sp>
        <p:nvSpPr>
          <p:cNvPr id="5" name="文字方塊 4"/>
          <p:cNvSpPr txBox="1"/>
          <p:nvPr/>
        </p:nvSpPr>
        <p:spPr>
          <a:xfrm>
            <a:off x="22669613" y="18135601"/>
            <a:ext cx="10114793" cy="3508637"/>
          </a:xfrm>
          <a:prstGeom prst="rect">
            <a:avLst/>
          </a:prstGeom>
          <a:noFill/>
        </p:spPr>
        <p:txBody>
          <a:bodyPr wrap="square" lIns="91423" tIns="45712" rIns="91423" bIns="45712" rtlCol="0">
            <a:spAutoFit/>
          </a:bodyPr>
          <a:lstStyle/>
          <a:p>
            <a:r>
              <a:rPr lang="zh-TW" altLang="en-US" sz="3700" dirty="0">
                <a:ea typeface="標楷體" pitchFamily="65" charset="-120"/>
              </a:rPr>
              <a:t>　　動態框架選定後，影像上只要判斷動態框架內容即可，所以重新辨識原始影像如圖五，</a:t>
            </a:r>
            <a:r>
              <a:rPr lang="zh-TW" altLang="zh-TW" sz="3700" dirty="0">
                <a:ea typeface="標楷體" pitchFamily="65" charset="-120"/>
              </a:rPr>
              <a:t>經過二值化後其中有些雜訊</a:t>
            </a:r>
            <a:r>
              <a:rPr lang="en-US" altLang="zh-TW" sz="3700" dirty="0">
                <a:ea typeface="標楷體" pitchFamily="65" charset="-120"/>
              </a:rPr>
              <a:t>(</a:t>
            </a:r>
            <a:r>
              <a:rPr lang="zh-TW" altLang="zh-TW" sz="3700" dirty="0">
                <a:ea typeface="標楷體" pitchFamily="65" charset="-120"/>
              </a:rPr>
              <a:t>即不是數字部分的</a:t>
            </a:r>
            <a:r>
              <a:rPr lang="en-US" altLang="zh-TW" sz="3700" dirty="0">
                <a:ea typeface="標楷體" pitchFamily="65" charset="-120"/>
              </a:rPr>
              <a:t>)</a:t>
            </a:r>
            <a:r>
              <a:rPr lang="zh-TW" altLang="zh-TW" sz="3700" dirty="0">
                <a:ea typeface="標楷體" pitchFamily="65" charset="-120"/>
              </a:rPr>
              <a:t> 還是</a:t>
            </a:r>
            <a:r>
              <a:rPr lang="zh-TW" altLang="en-US" sz="3700" dirty="0">
                <a:ea typeface="標楷體" pitchFamily="65" charset="-120"/>
              </a:rPr>
              <a:t>無法排除</a:t>
            </a:r>
            <a:r>
              <a:rPr lang="zh-TW" altLang="zh-TW" sz="3700" dirty="0">
                <a:ea typeface="標楷體" pitchFamily="65" charset="-120"/>
              </a:rPr>
              <a:t>，因此要以</a:t>
            </a:r>
            <a:r>
              <a:rPr lang="en-US" altLang="zh-TW" sz="3700" dirty="0">
                <a:ea typeface="標楷體" pitchFamily="65" charset="-120"/>
              </a:rPr>
              <a:t>Y</a:t>
            </a:r>
            <a:r>
              <a:rPr lang="zh-TW" altLang="zh-TW" sz="3700" dirty="0">
                <a:ea typeface="標楷體" pitchFamily="65" charset="-120"/>
              </a:rPr>
              <a:t>軸上的投影量判斷排除上、下非數字區域，再從</a:t>
            </a:r>
            <a:r>
              <a:rPr lang="en-US" altLang="zh-TW" sz="3700" dirty="0">
                <a:ea typeface="標楷體" pitchFamily="65" charset="-120"/>
              </a:rPr>
              <a:t>X</a:t>
            </a:r>
            <a:r>
              <a:rPr lang="zh-TW" altLang="zh-TW" sz="3700" dirty="0">
                <a:ea typeface="標楷體" pitchFamily="65" charset="-120"/>
              </a:rPr>
              <a:t>軸上投影量切割成八個數字區塊</a:t>
            </a:r>
            <a:r>
              <a:rPr lang="zh-TW" altLang="en-US" sz="3700" dirty="0">
                <a:ea typeface="標楷體" pitchFamily="65" charset="-120"/>
              </a:rPr>
              <a:t>。</a:t>
            </a:r>
          </a:p>
        </p:txBody>
      </p:sp>
      <p:pic>
        <p:nvPicPr>
          <p:cNvPr id="36" name="圖片 35"/>
          <p:cNvPicPr/>
          <p:nvPr/>
        </p:nvPicPr>
        <p:blipFill rotWithShape="1">
          <a:blip r:embed="rId6" cstate="print">
            <a:extLst>
              <a:ext uri="{28A0092B-C50C-407E-A947-70E740481C1C}">
                <a14:useLocalDpi xmlns:a14="http://schemas.microsoft.com/office/drawing/2010/main" val="0"/>
              </a:ext>
            </a:extLst>
          </a:blip>
          <a:srcRect b="50000"/>
          <a:stretch/>
        </p:blipFill>
        <p:spPr bwMode="auto">
          <a:xfrm>
            <a:off x="23041967" y="13542638"/>
            <a:ext cx="9742438" cy="3157601"/>
          </a:xfrm>
          <a:prstGeom prst="rect">
            <a:avLst/>
          </a:prstGeom>
          <a:noFill/>
          <a:ln>
            <a:noFill/>
          </a:ln>
        </p:spPr>
      </p:pic>
      <p:sp>
        <p:nvSpPr>
          <p:cNvPr id="7" name="文字方塊 6"/>
          <p:cNvSpPr txBox="1"/>
          <p:nvPr/>
        </p:nvSpPr>
        <p:spPr>
          <a:xfrm>
            <a:off x="22784022" y="17023406"/>
            <a:ext cx="9885971" cy="661703"/>
          </a:xfrm>
          <a:prstGeom prst="rect">
            <a:avLst/>
          </a:prstGeom>
          <a:noFill/>
        </p:spPr>
        <p:txBody>
          <a:bodyPr wrap="square" lIns="91423" tIns="45712" rIns="91423" bIns="45712" rtlCol="0">
            <a:spAutoFit/>
          </a:bodyPr>
          <a:lstStyle/>
          <a:p>
            <a:pPr algn="ctr"/>
            <a:r>
              <a:rPr lang="zh-TW" altLang="en-US" sz="3700" b="1" dirty="0">
                <a:ea typeface="標楷體" pitchFamily="65" charset="-120"/>
              </a:rPr>
              <a:t>圖五、發票數字切割</a:t>
            </a:r>
          </a:p>
        </p:txBody>
      </p:sp>
      <p:graphicFrame>
        <p:nvGraphicFramePr>
          <p:cNvPr id="38" name="資料庫圖表 37"/>
          <p:cNvGraphicFramePr>
            <a:graphicFrameLocks/>
          </p:cNvGraphicFramePr>
          <p:nvPr>
            <p:extLst>
              <p:ext uri="{D42A27DB-BD31-4B8C-83A1-F6EECF244321}">
                <p14:modId xmlns:p14="http://schemas.microsoft.com/office/powerpoint/2010/main" val="2727469688"/>
              </p:ext>
            </p:extLst>
          </p:nvPr>
        </p:nvGraphicFramePr>
        <p:xfrm>
          <a:off x="11147627" y="6164811"/>
          <a:ext cx="10631523" cy="65780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1" name="Picture 2" descr="E:\專題\Data\20130410發票對獎裝置設定\IMG_2941.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13668" y="18904852"/>
            <a:ext cx="8305799" cy="48010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a:graphicFrameLocks noGrp="1"/>
          </p:cNvGraphicFramePr>
          <p:nvPr>
            <p:extLst>
              <p:ext uri="{D42A27DB-BD31-4B8C-83A1-F6EECF244321}">
                <p14:modId xmlns:p14="http://schemas.microsoft.com/office/powerpoint/2010/main" val="2344225959"/>
              </p:ext>
            </p:extLst>
          </p:nvPr>
        </p:nvGraphicFramePr>
        <p:xfrm>
          <a:off x="33585151" y="14017935"/>
          <a:ext cx="9258300" cy="2207005"/>
        </p:xfrm>
        <a:graphic>
          <a:graphicData uri="http://schemas.openxmlformats.org/drawingml/2006/table">
            <a:tbl>
              <a:tblPr firstRow="1" firstCol="1" lastRow="1" lastCol="1" bandRow="1" bandCol="1">
                <a:tableStyleId>{3C2FFA5D-87B4-456A-9821-1D502468CF0F}</a:tableStyleId>
              </a:tblPr>
              <a:tblGrid>
                <a:gridCol w="2971800"/>
                <a:gridCol w="2971800"/>
                <a:gridCol w="3314700"/>
              </a:tblGrid>
              <a:tr h="1524000">
                <a:tc>
                  <a:txBody>
                    <a:bodyPr/>
                    <a:lstStyle/>
                    <a:p>
                      <a:pPr algn="ctr">
                        <a:spcAft>
                          <a:spcPts val="0"/>
                        </a:spcAft>
                      </a:pPr>
                      <a:r>
                        <a:rPr lang="zh-TW" sz="3600" kern="100" dirty="0">
                          <a:effectLst/>
                        </a:rPr>
                        <a:t>發票總數</a:t>
                      </a:r>
                      <a:endParaRPr lang="zh-TW" sz="3600" kern="100" dirty="0">
                        <a:effectLst/>
                        <a:latin typeface="Times New Roman"/>
                        <a:ea typeface="新細明體"/>
                      </a:endParaRPr>
                    </a:p>
                  </a:txBody>
                  <a:tcPr marL="68580" marR="68580" marT="0" marB="0"/>
                </a:tc>
                <a:tc>
                  <a:txBody>
                    <a:bodyPr/>
                    <a:lstStyle/>
                    <a:p>
                      <a:pPr algn="ctr">
                        <a:spcAft>
                          <a:spcPts val="0"/>
                        </a:spcAft>
                      </a:pPr>
                      <a:r>
                        <a:rPr lang="zh-TW" sz="3600" kern="100" dirty="0">
                          <a:effectLst/>
                        </a:rPr>
                        <a:t>有效發票號碼切割影像張數</a:t>
                      </a:r>
                      <a:endParaRPr lang="zh-TW" sz="3600" kern="100" dirty="0">
                        <a:effectLst/>
                        <a:latin typeface="Times New Roman"/>
                        <a:ea typeface="新細明體"/>
                      </a:endParaRPr>
                    </a:p>
                  </a:txBody>
                  <a:tcPr marL="68580" marR="68580" marT="0" marB="0"/>
                </a:tc>
                <a:tc>
                  <a:txBody>
                    <a:bodyPr/>
                    <a:lstStyle/>
                    <a:p>
                      <a:pPr algn="ctr">
                        <a:spcAft>
                          <a:spcPts val="0"/>
                        </a:spcAft>
                      </a:pPr>
                      <a:r>
                        <a:rPr lang="zh-TW" sz="3600" kern="100" dirty="0">
                          <a:effectLst/>
                        </a:rPr>
                        <a:t>有效數字影像切割率</a:t>
                      </a:r>
                      <a:endParaRPr lang="zh-TW" sz="3600" kern="100" dirty="0">
                        <a:effectLst/>
                        <a:latin typeface="Times New Roman"/>
                        <a:ea typeface="新細明體"/>
                      </a:endParaRPr>
                    </a:p>
                  </a:txBody>
                  <a:tcPr marL="68580" marR="68580" marT="0" marB="0"/>
                </a:tc>
              </a:tr>
              <a:tr h="683005">
                <a:tc>
                  <a:txBody>
                    <a:bodyPr/>
                    <a:lstStyle/>
                    <a:p>
                      <a:pPr algn="ctr">
                        <a:spcAft>
                          <a:spcPts val="0"/>
                        </a:spcAft>
                      </a:pPr>
                      <a:r>
                        <a:rPr lang="en-US" sz="3700" kern="100" dirty="0">
                          <a:effectLst/>
                        </a:rPr>
                        <a:t>692</a:t>
                      </a:r>
                      <a:endParaRPr lang="zh-TW" sz="3700" kern="100" dirty="0">
                        <a:effectLst/>
                        <a:latin typeface="Times New Roman"/>
                        <a:ea typeface="新細明體"/>
                      </a:endParaRPr>
                    </a:p>
                  </a:txBody>
                  <a:tcPr marL="68580" marR="68580" marT="0" marB="0"/>
                </a:tc>
                <a:tc>
                  <a:txBody>
                    <a:bodyPr/>
                    <a:lstStyle/>
                    <a:p>
                      <a:pPr algn="ctr">
                        <a:spcAft>
                          <a:spcPts val="0"/>
                        </a:spcAft>
                      </a:pPr>
                      <a:r>
                        <a:rPr lang="en-US" sz="3700" kern="100" dirty="0">
                          <a:effectLst/>
                        </a:rPr>
                        <a:t>677</a:t>
                      </a:r>
                      <a:endParaRPr lang="zh-TW" sz="3700" kern="100" dirty="0">
                        <a:effectLst/>
                        <a:latin typeface="Times New Roman"/>
                        <a:ea typeface="新細明體"/>
                      </a:endParaRPr>
                    </a:p>
                  </a:txBody>
                  <a:tcPr marL="68580" marR="68580" marT="0" marB="0"/>
                </a:tc>
                <a:tc>
                  <a:txBody>
                    <a:bodyPr/>
                    <a:lstStyle/>
                    <a:p>
                      <a:pPr algn="ctr">
                        <a:spcAft>
                          <a:spcPts val="0"/>
                        </a:spcAft>
                      </a:pPr>
                      <a:r>
                        <a:rPr lang="en-US" altLang="zh-TW" sz="3700" kern="1200" dirty="0" smtClean="0">
                          <a:effectLst/>
                        </a:rPr>
                        <a:t>97.8%</a:t>
                      </a:r>
                      <a:endParaRPr lang="zh-TW" sz="3700" kern="100" dirty="0">
                        <a:effectLst/>
                        <a:latin typeface="+mn-lt"/>
                        <a:ea typeface="標楷體" pitchFamily="65" charset="-120"/>
                      </a:endParaRPr>
                    </a:p>
                  </a:txBody>
                  <a:tcPr marL="68580" marR="68580" marT="0" marB="0"/>
                </a:tc>
              </a:tr>
            </a:tbl>
          </a:graphicData>
        </a:graphic>
      </p:graphicFrame>
      <p:pic>
        <p:nvPicPr>
          <p:cNvPr id="1025" name="Picture 1" descr="C:\Users\BlueDream\Desktop\28.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800000">
            <a:off x="11370658" y="17346572"/>
            <a:ext cx="9385448" cy="349567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22424908" y="21951567"/>
            <a:ext cx="9836387" cy="1800477"/>
          </a:xfrm>
          <a:prstGeom prst="rect">
            <a:avLst/>
          </a:prstGeom>
          <a:noFill/>
        </p:spPr>
        <p:txBody>
          <a:bodyPr wrap="square" lIns="91423" tIns="45712" rIns="91423" bIns="45712" rtlCol="0">
            <a:spAutoFit/>
          </a:bodyPr>
          <a:lstStyle/>
          <a:p>
            <a:r>
              <a:rPr lang="zh-TW" altLang="en-US" sz="3700" dirty="0">
                <a:ea typeface="標楷體" pitchFamily="65" charset="-120"/>
              </a:rPr>
              <a:t>　　因本專題為延修生專題題目從暑假至今僅進行了一個學期的專題製作，故發票數字辨識的成果尚未達成。</a:t>
            </a:r>
          </a:p>
        </p:txBody>
      </p:sp>
      <p:sp>
        <p:nvSpPr>
          <p:cNvPr id="8" name="文字方塊 7"/>
          <p:cNvSpPr txBox="1"/>
          <p:nvPr/>
        </p:nvSpPr>
        <p:spPr>
          <a:xfrm>
            <a:off x="34801413" y="16999750"/>
            <a:ext cx="6827476" cy="661703"/>
          </a:xfrm>
          <a:prstGeom prst="rect">
            <a:avLst/>
          </a:prstGeom>
          <a:noFill/>
        </p:spPr>
        <p:txBody>
          <a:bodyPr wrap="none" lIns="91423" tIns="45712" rIns="91423" bIns="45712" rtlCol="0">
            <a:spAutoFit/>
          </a:bodyPr>
          <a:lstStyle/>
          <a:p>
            <a:r>
              <a:rPr lang="zh-TW" altLang="en-US" sz="3700" b="1" dirty="0">
                <a:ea typeface="標楷體" pitchFamily="65" charset="-120"/>
              </a:rPr>
              <a:t>表一、數字區塊切割正確率統計</a:t>
            </a:r>
          </a:p>
        </p:txBody>
      </p:sp>
      <p:sp>
        <p:nvSpPr>
          <p:cNvPr id="37" name="Rectangle 47"/>
          <p:cNvSpPr>
            <a:spLocks noChangeArrowheads="1"/>
          </p:cNvSpPr>
          <p:nvPr/>
        </p:nvSpPr>
        <p:spPr bwMode="auto">
          <a:xfrm>
            <a:off x="33158170" y="18199770"/>
            <a:ext cx="10113963" cy="137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84" tIns="44992" rIns="89984" bIns="44992"/>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細明體" pitchFamily="49" charset="-12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細明體" pitchFamily="49" charset="-12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細明體" pitchFamily="49" charset="-12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細明體" pitchFamily="49" charset="-12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細明體" pitchFamily="49" charset="-12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細明體" pitchFamily="49" charset="-12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細明體" pitchFamily="49" charset="-12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細明體" pitchFamily="49" charset="-12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細明體" pitchFamily="49" charset="-120"/>
              </a:defRPr>
            </a:lvl9pPr>
          </a:lstStyle>
          <a:p>
            <a:pPr hangingPunct="1">
              <a:lnSpc>
                <a:spcPct val="100000"/>
              </a:lnSpc>
            </a:pPr>
            <a:r>
              <a:rPr lang="zh-TW" altLang="en-US" sz="3700" dirty="0">
                <a:latin typeface="+mn-lt"/>
                <a:ea typeface="標楷體" pitchFamily="65" charset="-120"/>
              </a:rPr>
              <a:t>       首先，拍攝翻取發票的一段影片，接著利用發票分析程式擷取出圖片後，判斷此圖片是否為清晰圖片或模糊圖片，我們只處理清晰圖片。</a:t>
            </a:r>
          </a:p>
          <a:p>
            <a:pPr hangingPunct="1">
              <a:lnSpc>
                <a:spcPct val="100000"/>
              </a:lnSpc>
            </a:pPr>
            <a:endParaRPr lang="zh-TW" altLang="en-US" sz="3700" dirty="0">
              <a:latin typeface="+mn-lt"/>
              <a:ea typeface="標楷體" pitchFamily="65" charset="-120"/>
            </a:endParaRPr>
          </a:p>
          <a:p>
            <a:pPr hangingPunct="1">
              <a:lnSpc>
                <a:spcPct val="100000"/>
              </a:lnSpc>
            </a:pPr>
            <a:r>
              <a:rPr lang="zh-TW" altLang="en-US" sz="3700" dirty="0">
                <a:latin typeface="+mn-lt"/>
                <a:ea typeface="標楷體" pitchFamily="65" charset="-120"/>
              </a:rPr>
              <a:t>       如果是清晰圖片，透過人眼判斷程式是否能正確地切割出八個數字區塊，假如其中有某個數字區域切割有誤，那錯誤張數就累加一次；假如八個數字區塊都能正常清楚地顯示出來，則正確張數就累加一次。</a:t>
            </a:r>
          </a:p>
          <a:p>
            <a:pPr hangingPunct="1">
              <a:lnSpc>
                <a:spcPct val="100000"/>
              </a:lnSpc>
            </a:pPr>
            <a:endParaRPr lang="zh-TW" altLang="en-US" sz="3700" dirty="0">
              <a:latin typeface="+mn-lt"/>
              <a:ea typeface="標楷體" pitchFamily="65" charset="-120"/>
            </a:endParaRPr>
          </a:p>
          <a:p>
            <a:r>
              <a:rPr lang="zh-TW" altLang="en-US" sz="3700" dirty="0">
                <a:latin typeface="+mn-lt"/>
                <a:ea typeface="標楷體" pitchFamily="65" charset="-120"/>
              </a:rPr>
              <a:t>       我們測試的發票影片總擷取的張數為</a:t>
            </a:r>
            <a:r>
              <a:rPr lang="en-US" altLang="zh-TW" sz="3700" dirty="0">
                <a:latin typeface="+mn-lt"/>
                <a:ea typeface="標楷體" pitchFamily="65" charset="-120"/>
              </a:rPr>
              <a:t>894</a:t>
            </a:r>
            <a:r>
              <a:rPr lang="zh-TW" altLang="en-US" sz="3700" dirty="0">
                <a:latin typeface="+mn-lt"/>
                <a:ea typeface="標楷體" pitchFamily="65" charset="-120"/>
              </a:rPr>
              <a:t>張，排除翻頁的張數</a:t>
            </a:r>
            <a:r>
              <a:rPr lang="en-US" altLang="zh-TW" sz="3700" dirty="0">
                <a:latin typeface="+mn-lt"/>
                <a:ea typeface="標楷體" pitchFamily="65" charset="-120"/>
              </a:rPr>
              <a:t>140</a:t>
            </a:r>
            <a:r>
              <a:rPr lang="zh-TW" altLang="en-US" sz="3700" dirty="0">
                <a:latin typeface="+mn-lt"/>
                <a:ea typeface="標楷體" pitchFamily="65" charset="-120"/>
              </a:rPr>
              <a:t>張、空白影像張數</a:t>
            </a:r>
            <a:r>
              <a:rPr lang="en-US" altLang="zh-TW" sz="3700" dirty="0">
                <a:latin typeface="+mn-lt"/>
                <a:ea typeface="標楷體" pitchFamily="65" charset="-120"/>
              </a:rPr>
              <a:t>62</a:t>
            </a:r>
            <a:r>
              <a:rPr lang="zh-TW" altLang="en-US" sz="3700" dirty="0">
                <a:latin typeface="+mn-lt"/>
                <a:ea typeface="標楷體" pitchFamily="65" charset="-120"/>
              </a:rPr>
              <a:t>張，發票總數應為</a:t>
            </a:r>
            <a:r>
              <a:rPr lang="en-US" altLang="zh-TW" sz="3700" dirty="0">
                <a:latin typeface="+mn-lt"/>
                <a:ea typeface="標楷體" pitchFamily="65" charset="-120"/>
              </a:rPr>
              <a:t>692</a:t>
            </a:r>
            <a:r>
              <a:rPr lang="zh-TW" altLang="en-US" sz="3700" dirty="0">
                <a:latin typeface="+mn-lt"/>
                <a:ea typeface="標楷體" pitchFamily="65" charset="-120"/>
              </a:rPr>
              <a:t>張，扣除影像誤判情況有</a:t>
            </a:r>
            <a:r>
              <a:rPr lang="en-US" altLang="zh-TW" sz="3700" dirty="0">
                <a:latin typeface="+mn-lt"/>
                <a:ea typeface="標楷體" pitchFamily="65" charset="-120"/>
              </a:rPr>
              <a:t>15</a:t>
            </a:r>
            <a:r>
              <a:rPr lang="zh-TW" altLang="en-US" sz="3700" dirty="0">
                <a:latin typeface="+mn-lt"/>
                <a:ea typeface="標楷體" pitchFamily="65" charset="-120"/>
              </a:rPr>
              <a:t>張，所以</a:t>
            </a:r>
            <a:r>
              <a:rPr lang="zh-TW" altLang="zh-TW" sz="3700" kern="100" dirty="0">
                <a:latin typeface="標楷體" panose="03000509000000000000" pitchFamily="65" charset="-120"/>
                <a:ea typeface="標楷體" panose="03000509000000000000" pitchFamily="65" charset="-120"/>
              </a:rPr>
              <a:t>有效發票號碼切割影像張</a:t>
            </a:r>
            <a:r>
              <a:rPr lang="zh-TW" altLang="en-US" sz="3700" kern="100" dirty="0">
                <a:latin typeface="標楷體" panose="03000509000000000000" pitchFamily="65" charset="-120"/>
                <a:ea typeface="標楷體" panose="03000509000000000000" pitchFamily="65" charset="-120"/>
              </a:rPr>
              <a:t>數</a:t>
            </a:r>
            <a:r>
              <a:rPr lang="zh-TW" altLang="en-US" sz="3700" dirty="0">
                <a:latin typeface="+mn-lt"/>
                <a:ea typeface="標楷體" pitchFamily="65" charset="-120"/>
              </a:rPr>
              <a:t>為</a:t>
            </a:r>
            <a:r>
              <a:rPr lang="en-US" altLang="zh-TW" sz="3700" dirty="0">
                <a:latin typeface="+mn-lt"/>
                <a:ea typeface="標楷體" pitchFamily="65" charset="-120"/>
              </a:rPr>
              <a:t>677</a:t>
            </a:r>
            <a:r>
              <a:rPr lang="zh-TW" altLang="en-US" sz="3700" dirty="0">
                <a:latin typeface="+mn-lt"/>
                <a:ea typeface="標楷體" pitchFamily="65" charset="-120"/>
              </a:rPr>
              <a:t>張， </a:t>
            </a:r>
            <a:r>
              <a:rPr lang="en-US" altLang="zh-TW" sz="3700" dirty="0" err="1">
                <a:latin typeface="+mn-lt"/>
                <a:ea typeface="標楷體" pitchFamily="65" charset="-120"/>
              </a:rPr>
              <a:t>有效</a:t>
            </a:r>
            <a:r>
              <a:rPr lang="zh-TW" altLang="en-US" sz="3700" dirty="0">
                <a:latin typeface="+mn-lt"/>
                <a:ea typeface="標楷體" pitchFamily="65" charset="-120"/>
              </a:rPr>
              <a:t>數字影像</a:t>
            </a:r>
            <a:r>
              <a:rPr lang="en-US" altLang="zh-TW" sz="3700" dirty="0" err="1">
                <a:latin typeface="+mn-lt"/>
                <a:ea typeface="標楷體" pitchFamily="65" charset="-120"/>
              </a:rPr>
              <a:t>切割</a:t>
            </a:r>
            <a:r>
              <a:rPr lang="zh-TW" altLang="en-US" sz="3700" dirty="0">
                <a:latin typeface="+mn-lt"/>
                <a:ea typeface="標楷體" pitchFamily="65" charset="-120"/>
              </a:rPr>
              <a:t>率為</a:t>
            </a:r>
            <a:r>
              <a:rPr lang="en-US" altLang="zh-TW" sz="3700" dirty="0">
                <a:latin typeface="+mn-lt"/>
                <a:ea typeface="標楷體" pitchFamily="65" charset="-120"/>
              </a:rPr>
              <a:t>97.8%</a:t>
            </a:r>
            <a:r>
              <a:rPr lang="zh-TW" altLang="en-US" sz="3700" dirty="0">
                <a:latin typeface="+mn-lt"/>
                <a:ea typeface="標楷體" pitchFamily="65" charset="-120"/>
              </a:rPr>
              <a:t>。</a:t>
            </a:r>
          </a:p>
        </p:txBody>
      </p:sp>
      <p:sp>
        <p:nvSpPr>
          <p:cNvPr id="10" name="文字方塊 9"/>
          <p:cNvSpPr txBox="1"/>
          <p:nvPr/>
        </p:nvSpPr>
        <p:spPr>
          <a:xfrm>
            <a:off x="22784024" y="5225041"/>
            <a:ext cx="10000383" cy="7494343"/>
          </a:xfrm>
          <a:prstGeom prst="rect">
            <a:avLst/>
          </a:prstGeom>
          <a:noFill/>
        </p:spPr>
        <p:txBody>
          <a:bodyPr wrap="square" lIns="91423" tIns="45712" rIns="91423" bIns="45712" rtlCol="0">
            <a:spAutoFit/>
          </a:bodyPr>
          <a:lstStyle/>
          <a:p>
            <a:pPr marL="742815" indent="-742815">
              <a:buFont typeface="+mj-lt"/>
              <a:buAutoNum type="arabicPeriod"/>
            </a:pPr>
            <a:r>
              <a:rPr lang="zh-TW" altLang="en-US" sz="3700" dirty="0">
                <a:ea typeface="標楷體" panose="03000509000000000000" pitchFamily="65" charset="-120"/>
              </a:rPr>
              <a:t>計算水平方向每行的最低亮度分布：</a:t>
            </a:r>
            <a:endParaRPr lang="zh-TW" altLang="zh-TW" sz="3700" dirty="0">
              <a:ea typeface="標楷體" panose="03000509000000000000" pitchFamily="65" charset="-120"/>
            </a:endParaRPr>
          </a:p>
          <a:p>
            <a:r>
              <a:rPr lang="zh-TW" altLang="en-US" sz="3700" dirty="0">
                <a:ea typeface="標楷體" panose="03000509000000000000" pitchFamily="65" charset="-120"/>
              </a:rPr>
              <a:t>　　</a:t>
            </a:r>
            <a:r>
              <a:rPr lang="zh-TW" altLang="en-US" sz="3700" dirty="0" smtClean="0">
                <a:ea typeface="標楷體" panose="03000509000000000000" pitchFamily="65" charset="-120"/>
              </a:rPr>
              <a:t>在</a:t>
            </a:r>
            <a:r>
              <a:rPr lang="zh-TW" altLang="zh-TW" sz="3700" dirty="0" smtClean="0">
                <a:ea typeface="標楷體" panose="03000509000000000000" pitchFamily="65" charset="-120"/>
              </a:rPr>
              <a:t>影像</a:t>
            </a:r>
            <a:r>
              <a:rPr lang="zh-TW" altLang="zh-TW" sz="3700" dirty="0">
                <a:ea typeface="標楷體" panose="03000509000000000000" pitchFamily="65" charset="-120"/>
              </a:rPr>
              <a:t>上每</a:t>
            </a:r>
            <a:r>
              <a:rPr lang="zh-TW" altLang="zh-TW" sz="3700" dirty="0" smtClean="0">
                <a:ea typeface="標楷體" panose="03000509000000000000" pitchFamily="65" charset="-120"/>
              </a:rPr>
              <a:t>個</a:t>
            </a:r>
            <a:r>
              <a:rPr lang="zh-TW" altLang="en-US" sz="3700" dirty="0" smtClean="0">
                <a:ea typeface="標楷體" panose="03000509000000000000" pitchFamily="65" charset="-120"/>
              </a:rPr>
              <a:t>像素值中</a:t>
            </a:r>
            <a:r>
              <a:rPr lang="zh-TW" altLang="zh-TW" sz="3700" dirty="0" smtClean="0">
                <a:ea typeface="標楷體" panose="03000509000000000000" pitchFamily="65" charset="-120"/>
              </a:rPr>
              <a:t>，</a:t>
            </a:r>
            <a:r>
              <a:rPr lang="zh-TW" altLang="zh-TW" sz="3700" dirty="0">
                <a:ea typeface="標楷體" panose="03000509000000000000" pitchFamily="65" charset="-120"/>
              </a:rPr>
              <a:t>取出亮度值</a:t>
            </a:r>
            <a:r>
              <a:rPr lang="en-US" altLang="zh-TW" sz="3700" dirty="0">
                <a:ea typeface="標楷體" panose="03000509000000000000" pitchFamily="65" charset="-120"/>
              </a:rPr>
              <a:t>(Y</a:t>
            </a:r>
            <a:r>
              <a:rPr lang="en-US" altLang="zh-TW" sz="3700" dirty="0" smtClean="0">
                <a:ea typeface="標楷體" panose="03000509000000000000" pitchFamily="65" charset="-120"/>
              </a:rPr>
              <a:t>)</a:t>
            </a:r>
            <a:r>
              <a:rPr lang="zh-TW" altLang="zh-TW" sz="3700" dirty="0" smtClean="0">
                <a:ea typeface="標楷體" panose="03000509000000000000" pitchFamily="65" charset="-120"/>
              </a:rPr>
              <a:t>，</a:t>
            </a:r>
            <a:r>
              <a:rPr lang="zh-TW" altLang="zh-TW" sz="3700" dirty="0">
                <a:ea typeface="標楷體" panose="03000509000000000000" pitchFamily="65" charset="-120"/>
              </a:rPr>
              <a:t>如果</a:t>
            </a:r>
            <a:r>
              <a:rPr lang="zh-TW" altLang="zh-TW" sz="3700" dirty="0" smtClean="0">
                <a:ea typeface="標楷體" panose="03000509000000000000" pitchFamily="65" charset="-120"/>
              </a:rPr>
              <a:t>小於</a:t>
            </a:r>
            <a:r>
              <a:rPr lang="zh-TW" altLang="en-US" sz="3700" dirty="0" smtClean="0">
                <a:ea typeface="標楷體" panose="03000509000000000000" pitchFamily="65" charset="-120"/>
              </a:rPr>
              <a:t>靜態</a:t>
            </a:r>
            <a:r>
              <a:rPr lang="zh-TW" altLang="en-US" sz="3700" dirty="0">
                <a:ea typeface="標楷體" panose="03000509000000000000" pitchFamily="65" charset="-120"/>
              </a:rPr>
              <a:t>框</a:t>
            </a:r>
            <a:r>
              <a:rPr lang="zh-TW" altLang="en-US" sz="3700" dirty="0" smtClean="0">
                <a:ea typeface="標楷體" panose="03000509000000000000" pitchFamily="65" charset="-120"/>
              </a:rPr>
              <a:t>內像素點的亮度總和之平均</a:t>
            </a:r>
            <a:r>
              <a:rPr lang="zh-TW" altLang="zh-TW" sz="3700" dirty="0" smtClean="0">
                <a:ea typeface="標楷體" panose="03000509000000000000" pitchFamily="65" charset="-120"/>
              </a:rPr>
              <a:t>時，</a:t>
            </a:r>
            <a:r>
              <a:rPr lang="zh-TW" altLang="en-US" sz="3700" dirty="0" smtClean="0">
                <a:ea typeface="標楷體" panose="03000509000000000000" pitchFamily="65" charset="-120"/>
              </a:rPr>
              <a:t>則在垂直軸上的每個</a:t>
            </a:r>
            <a:r>
              <a:rPr lang="zh-TW" altLang="en-US" sz="3700" dirty="0">
                <a:ea typeface="標楷體" panose="03000509000000000000" pitchFamily="65" charset="-120"/>
              </a:rPr>
              <a:t>像素值</a:t>
            </a:r>
            <a:r>
              <a:rPr lang="zh-TW" altLang="en-US" sz="3700" dirty="0" smtClean="0">
                <a:ea typeface="標楷體" panose="03000509000000000000" pitchFamily="65" charset="-120"/>
              </a:rPr>
              <a:t>中</a:t>
            </a:r>
            <a:r>
              <a:rPr lang="zh-TW" altLang="zh-TW" sz="3700" dirty="0" smtClean="0">
                <a:ea typeface="標楷體" panose="03000509000000000000" pitchFamily="65" charset="-120"/>
              </a:rPr>
              <a:t>，</a:t>
            </a:r>
            <a:r>
              <a:rPr lang="zh-TW" altLang="en-US" sz="3700" dirty="0" smtClean="0">
                <a:ea typeface="標楷體" panose="03000509000000000000" pitchFamily="65" charset="-120"/>
              </a:rPr>
              <a:t>取出最小亮度值之座標點</a:t>
            </a:r>
            <a:r>
              <a:rPr lang="zh-TW" altLang="zh-TW" sz="3700" dirty="0" smtClean="0">
                <a:ea typeface="標楷體" panose="03000509000000000000" pitchFamily="65" charset="-120"/>
              </a:rPr>
              <a:t>，</a:t>
            </a:r>
            <a:r>
              <a:rPr lang="zh-TW" altLang="en-US" sz="3700" dirty="0" smtClean="0">
                <a:ea typeface="標楷體" panose="03000509000000000000" pitchFamily="65" charset="-120"/>
              </a:rPr>
              <a:t>將這些座標</a:t>
            </a:r>
            <a:r>
              <a:rPr lang="zh-TW" altLang="zh-TW" sz="3700" dirty="0" smtClean="0">
                <a:ea typeface="標楷體" panose="03000509000000000000" pitchFamily="65" charset="-120"/>
              </a:rPr>
              <a:t>點</a:t>
            </a:r>
            <a:r>
              <a:rPr lang="zh-TW" altLang="zh-TW" sz="3700" dirty="0">
                <a:ea typeface="標楷體" panose="03000509000000000000" pitchFamily="65" charset="-120"/>
              </a:rPr>
              <a:t>連結在</a:t>
            </a:r>
            <a:r>
              <a:rPr lang="zh-TW" altLang="zh-TW" sz="3700" dirty="0" smtClean="0">
                <a:ea typeface="標楷體" panose="03000509000000000000" pitchFamily="65" charset="-120"/>
              </a:rPr>
              <a:t>一起</a:t>
            </a:r>
            <a:r>
              <a:rPr lang="zh-TW" altLang="en-US" sz="3700" dirty="0">
                <a:ea typeface="標楷體" panose="03000509000000000000" pitchFamily="65" charset="-120"/>
              </a:rPr>
              <a:t>，產生折線</a:t>
            </a:r>
            <a:r>
              <a:rPr lang="zh-TW" altLang="en-US" sz="3700" dirty="0" smtClean="0">
                <a:ea typeface="標楷體" panose="03000509000000000000" pitchFamily="65" charset="-120"/>
              </a:rPr>
              <a:t>圖，</a:t>
            </a:r>
            <a:r>
              <a:rPr lang="zh-TW" altLang="en-US" sz="3700" b="1" dirty="0" smtClean="0">
                <a:ea typeface="標楷體" panose="03000509000000000000" pitchFamily="65" charset="-120"/>
              </a:rPr>
              <a:t>如圖四右側紫色線段</a:t>
            </a:r>
            <a:r>
              <a:rPr lang="zh-TW" altLang="en-US" sz="3700" dirty="0" smtClean="0">
                <a:ea typeface="標楷體" panose="03000509000000000000" pitchFamily="65" charset="-120"/>
              </a:rPr>
              <a:t>。</a:t>
            </a:r>
            <a:endParaRPr lang="en-US" altLang="zh-TW" sz="3700" dirty="0">
              <a:ea typeface="標楷體" panose="03000509000000000000" pitchFamily="65" charset="-120"/>
            </a:endParaRPr>
          </a:p>
          <a:p>
            <a:endParaRPr lang="en-US" altLang="zh-TW" sz="3700" dirty="0">
              <a:ea typeface="標楷體" panose="03000509000000000000" pitchFamily="65" charset="-120"/>
            </a:endParaRPr>
          </a:p>
          <a:p>
            <a:pPr marL="742815" indent="-742815">
              <a:buAutoNum type="arabicPeriod" startAt="2"/>
            </a:pPr>
            <a:r>
              <a:rPr lang="zh-TW" altLang="en-US" sz="3700" dirty="0">
                <a:ea typeface="標楷體" panose="03000509000000000000" pitchFamily="65" charset="-120"/>
              </a:rPr>
              <a:t>計算垂直方向投影量：</a:t>
            </a:r>
            <a:endParaRPr lang="en-US" altLang="zh-TW" sz="3700" dirty="0">
              <a:ea typeface="標楷體" panose="03000509000000000000" pitchFamily="65" charset="-120"/>
            </a:endParaRPr>
          </a:p>
          <a:p>
            <a:r>
              <a:rPr lang="en-US" altLang="zh-TW" sz="3700" dirty="0">
                <a:ea typeface="標楷體" panose="03000509000000000000" pitchFamily="65" charset="-120"/>
              </a:rPr>
              <a:t> </a:t>
            </a:r>
            <a:r>
              <a:rPr lang="zh-TW" altLang="en-US" sz="3700" dirty="0">
                <a:ea typeface="標楷體" panose="03000509000000000000" pitchFamily="65" charset="-120"/>
              </a:rPr>
              <a:t>　　</a:t>
            </a:r>
            <a:r>
              <a:rPr lang="zh-TW" altLang="en-US" sz="3700" dirty="0" smtClean="0">
                <a:ea typeface="標楷體" panose="03000509000000000000" pitchFamily="65" charset="-120"/>
              </a:rPr>
              <a:t>在垂直軸上像素</a:t>
            </a:r>
            <a:r>
              <a:rPr lang="zh-TW" altLang="en-US" sz="3700" dirty="0">
                <a:ea typeface="標楷體" panose="03000509000000000000" pitchFamily="65" charset="-120"/>
              </a:rPr>
              <a:t>值</a:t>
            </a:r>
            <a:r>
              <a:rPr lang="zh-TW" altLang="en-US" sz="3700" dirty="0" smtClean="0">
                <a:ea typeface="標楷體" panose="03000509000000000000" pitchFamily="65" charset="-120"/>
              </a:rPr>
              <a:t>的亮度與靜態框內像素點的亮度總和之平均做比較，如果小於此值</a:t>
            </a:r>
            <a:r>
              <a:rPr lang="zh-TW" altLang="en-US" sz="3700" smtClean="0">
                <a:ea typeface="標楷體" panose="03000509000000000000" pitchFamily="65" charset="-120"/>
              </a:rPr>
              <a:t>則</a:t>
            </a:r>
            <a:r>
              <a:rPr lang="zh-TW" altLang="en-US" sz="3700" smtClean="0">
                <a:ea typeface="標楷體" panose="03000509000000000000" pitchFamily="65" charset="-120"/>
              </a:rPr>
              <a:t>在</a:t>
            </a:r>
            <a:r>
              <a:rPr lang="zh-TW" altLang="en-US" sz="3700">
                <a:ea typeface="標楷體" panose="03000509000000000000" pitchFamily="65" charset="-120"/>
              </a:rPr>
              <a:t>此</a:t>
            </a:r>
            <a:r>
              <a:rPr lang="zh-TW" altLang="en-US" sz="3700" smtClean="0">
                <a:ea typeface="標楷體" panose="03000509000000000000" pitchFamily="65" charset="-120"/>
              </a:rPr>
              <a:t>座標</a:t>
            </a:r>
            <a:r>
              <a:rPr lang="zh-TW" altLang="en-US" sz="3700" dirty="0">
                <a:ea typeface="標楷體" panose="03000509000000000000" pitchFamily="65" charset="-120"/>
              </a:rPr>
              <a:t>上</a:t>
            </a:r>
            <a:r>
              <a:rPr lang="zh-TW" altLang="en-US" sz="3700" dirty="0" smtClean="0">
                <a:ea typeface="標楷體" panose="03000509000000000000" pitchFamily="65" charset="-120"/>
              </a:rPr>
              <a:t>的</a:t>
            </a:r>
            <a:r>
              <a:rPr lang="zh-TW" altLang="en-US" sz="3700" dirty="0">
                <a:ea typeface="標楷體" panose="03000509000000000000" pitchFamily="65" charset="-120"/>
              </a:rPr>
              <a:t>水平</a:t>
            </a:r>
            <a:r>
              <a:rPr lang="zh-TW" altLang="en-US" sz="3700" dirty="0" smtClean="0">
                <a:ea typeface="標楷體" panose="03000509000000000000" pitchFamily="65" charset="-120"/>
              </a:rPr>
              <a:t>軸上面做累加的動作，最後將</a:t>
            </a:r>
            <a:r>
              <a:rPr lang="zh-TW" altLang="en-US" sz="3700" dirty="0">
                <a:ea typeface="標楷體" panose="03000509000000000000" pitchFamily="65" charset="-120"/>
              </a:rPr>
              <a:t>這些座標</a:t>
            </a:r>
            <a:r>
              <a:rPr lang="zh-TW" altLang="zh-TW" sz="3700" dirty="0">
                <a:ea typeface="標楷體" panose="03000509000000000000" pitchFamily="65" charset="-120"/>
              </a:rPr>
              <a:t>點連結在一起</a:t>
            </a:r>
            <a:r>
              <a:rPr lang="zh-TW" altLang="en-US" sz="3700" dirty="0">
                <a:ea typeface="標楷體" panose="03000509000000000000" pitchFamily="65" charset="-120"/>
              </a:rPr>
              <a:t>，產生折線</a:t>
            </a:r>
            <a:r>
              <a:rPr lang="zh-TW" altLang="en-US" sz="3700" dirty="0" smtClean="0">
                <a:ea typeface="標楷體" panose="03000509000000000000" pitchFamily="65" charset="-120"/>
              </a:rPr>
              <a:t>圖</a:t>
            </a:r>
            <a:r>
              <a:rPr lang="zh-TW" altLang="en-US" sz="3700" dirty="0">
                <a:ea typeface="標楷體" panose="03000509000000000000" pitchFamily="65" charset="-120"/>
              </a:rPr>
              <a:t>，</a:t>
            </a:r>
            <a:r>
              <a:rPr lang="zh-TW" altLang="en-US" sz="3700" b="1" dirty="0" smtClean="0">
                <a:ea typeface="標楷體" panose="03000509000000000000" pitchFamily="65" charset="-120"/>
              </a:rPr>
              <a:t>如圖四右側黃色線段</a:t>
            </a:r>
            <a:r>
              <a:rPr lang="zh-TW" altLang="en-US" sz="3700" dirty="0">
                <a:ea typeface="標楷體" panose="03000509000000000000" pitchFamily="65" charset="-120"/>
              </a:rPr>
              <a:t>。</a:t>
            </a:r>
          </a:p>
        </p:txBody>
      </p:sp>
      <p:sp>
        <p:nvSpPr>
          <p:cNvPr id="9" name="文字方塊 8"/>
          <p:cNvSpPr txBox="1"/>
          <p:nvPr/>
        </p:nvSpPr>
        <p:spPr>
          <a:xfrm>
            <a:off x="11147629" y="12894779"/>
            <a:ext cx="10797973" cy="661703"/>
          </a:xfrm>
          <a:prstGeom prst="rect">
            <a:avLst/>
          </a:prstGeom>
          <a:noFill/>
        </p:spPr>
        <p:txBody>
          <a:bodyPr wrap="square" lIns="91423" tIns="45712" rIns="91423" bIns="45712" rtlCol="0">
            <a:spAutoFit/>
          </a:bodyPr>
          <a:lstStyle/>
          <a:p>
            <a:pPr algn="ctr"/>
            <a:r>
              <a:rPr lang="zh-TW" altLang="en-US" sz="3700" b="1" dirty="0">
                <a:latin typeface="標楷體" panose="03000509000000000000" pitchFamily="65" charset="-120"/>
                <a:ea typeface="標楷體" panose="03000509000000000000" pitchFamily="65" charset="-120"/>
              </a:rPr>
              <a:t>圖二、視訊發票分析流程圖</a:t>
            </a:r>
          </a:p>
        </p:txBody>
      </p:sp>
      <p:sp>
        <p:nvSpPr>
          <p:cNvPr id="11" name="文字方塊 10"/>
          <p:cNvSpPr txBox="1"/>
          <p:nvPr/>
        </p:nvSpPr>
        <p:spPr>
          <a:xfrm>
            <a:off x="11401136" y="21717000"/>
            <a:ext cx="9866915" cy="2939250"/>
          </a:xfrm>
          <a:prstGeom prst="rect">
            <a:avLst/>
          </a:prstGeom>
          <a:noFill/>
        </p:spPr>
        <p:txBody>
          <a:bodyPr wrap="square" lIns="91423" tIns="45712" rIns="91423" bIns="45712" rtlCol="0">
            <a:spAutoFit/>
          </a:bodyPr>
          <a:lstStyle/>
          <a:p>
            <a:r>
              <a:rPr lang="zh-TW" altLang="en-US" sz="3700" dirty="0">
                <a:latin typeface="標楷體" panose="03000509000000000000" pitchFamily="65" charset="-120"/>
                <a:ea typeface="標楷體" panose="03000509000000000000" pitchFamily="65" charset="-120"/>
              </a:rPr>
              <a:t>　將區域內的灰階值總和做前後張相減，因為是影片切割成若干照片，如果有模糊的狀態那麼其中的灰階值會相差巨大，用以求出有巨大變化的相隔照片。</a:t>
            </a:r>
          </a:p>
          <a:p>
            <a:endParaRPr lang="zh-TW" altLang="en-US" sz="37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97827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297</Words>
  <Application>Microsoft Office PowerPoint</Application>
  <PresentationFormat>自訂</PresentationFormat>
  <Paragraphs>74</Paragraphs>
  <Slides>1</Slides>
  <Notes>1</Notes>
  <HiddenSlides>0</HiddenSlides>
  <MMClips>0</MMClips>
  <ScaleCrop>false</ScaleCrop>
  <HeadingPairs>
    <vt:vector size="4" baseType="variant">
      <vt:variant>
        <vt:lpstr>佈景主題</vt:lpstr>
      </vt:variant>
      <vt:variant>
        <vt:i4>1</vt:i4>
      </vt:variant>
      <vt:variant>
        <vt:lpstr>投影片標題</vt:lpstr>
      </vt:variant>
      <vt:variant>
        <vt:i4>1</vt:i4>
      </vt:variant>
    </vt:vector>
  </HeadingPairs>
  <TitlesOfParts>
    <vt:vector size="2" baseType="lpstr">
      <vt:lpstr>Office Theme</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洪偉翔</cp:lastModifiedBy>
  <cp:revision>72</cp:revision>
  <cp:lastPrinted>2012-08-02T18:03:39Z</cp:lastPrinted>
  <dcterms:created xsi:type="dcterms:W3CDTF">2012-07-31T20:28:00Z</dcterms:created>
  <dcterms:modified xsi:type="dcterms:W3CDTF">2013-12-04T11:31:10Z</dcterms:modified>
  <cp:category>scientific poster template</cp:category>
</cp:coreProperties>
</file>