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9"/>
  </p:notesMasterIdLst>
  <p:sldIdLst>
    <p:sldId id="1864" r:id="rId5"/>
    <p:sldId id="1866" r:id="rId6"/>
    <p:sldId id="1846" r:id="rId7"/>
    <p:sldId id="1845" r:id="rId8"/>
    <p:sldId id="1849" r:id="rId9"/>
    <p:sldId id="1865" r:id="rId10"/>
    <p:sldId id="1859" r:id="rId11"/>
    <p:sldId id="1848" r:id="rId12"/>
    <p:sldId id="1867" r:id="rId13"/>
    <p:sldId id="1868" r:id="rId14"/>
    <p:sldId id="1872" r:id="rId15"/>
    <p:sldId id="1869" r:id="rId16"/>
    <p:sldId id="1858" r:id="rId17"/>
    <p:sldId id="1871"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3578AF"/>
    <a:srgbClr val="FFFFFF"/>
    <a:srgbClr val="C4C4C4"/>
    <a:srgbClr val="7C8CAD"/>
    <a:srgbClr val="838383"/>
    <a:srgbClr val="E23042"/>
    <a:srgbClr val="FE4387"/>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24" autoAdjust="0"/>
  </p:normalViewPr>
  <p:slideViewPr>
    <p:cSldViewPr snapToGrid="0">
      <p:cViewPr varScale="1">
        <p:scale>
          <a:sx n="75" d="100"/>
          <a:sy n="75" d="100"/>
        </p:scale>
        <p:origin x="902" y="48"/>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C3956F-3790-4E15-AA05-DFD8058DF052}" type="doc">
      <dgm:prSet loTypeId="urn:microsoft.com/office/officeart/2005/8/layout/vList2" loCatId="list" qsTypeId="urn:microsoft.com/office/officeart/2005/8/quickstyle/3d1" qsCatId="3D" csTypeId="urn:microsoft.com/office/officeart/2005/8/colors/accent2_2" csCatId="accent2" phldr="1"/>
      <dgm:spPr/>
      <dgm:t>
        <a:bodyPr/>
        <a:lstStyle/>
        <a:p>
          <a:endParaRPr lang="en-IN"/>
        </a:p>
      </dgm:t>
    </dgm:pt>
    <dgm:pt modelId="{B4325203-C5B0-4DDA-8204-493658202ADB}">
      <dgm:prSet phldrT="[Text]"/>
      <dgm:spPr/>
      <dgm:t>
        <a:bodyPr/>
        <a:lstStyle/>
        <a:p>
          <a:r>
            <a:rPr lang="en-US" b="0" dirty="0"/>
            <a:t>Invoice Volume per Account Executive</a:t>
          </a:r>
          <a:endParaRPr lang="en-IN" b="0" dirty="0"/>
        </a:p>
      </dgm:t>
    </dgm:pt>
    <dgm:pt modelId="{91069F83-F7FA-4182-A292-D3D86D17FA0F}" type="parTrans" cxnId="{96C890FB-B27E-4697-A734-215F3113C87C}">
      <dgm:prSet/>
      <dgm:spPr/>
      <dgm:t>
        <a:bodyPr/>
        <a:lstStyle/>
        <a:p>
          <a:endParaRPr lang="en-IN"/>
        </a:p>
      </dgm:t>
    </dgm:pt>
    <dgm:pt modelId="{662A46A1-FD82-4AF3-BB28-F67F4DFC0899}" type="sibTrans" cxnId="{96C890FB-B27E-4697-A734-215F3113C87C}">
      <dgm:prSet/>
      <dgm:spPr/>
      <dgm:t>
        <a:bodyPr/>
        <a:lstStyle/>
        <a:p>
          <a:endParaRPr lang="en-IN"/>
        </a:p>
      </dgm:t>
    </dgm:pt>
    <dgm:pt modelId="{704D9A09-1F71-4EFE-B4C0-BFBDBA0DF414}">
      <dgm:prSet phldrT="[Text]"/>
      <dgm:spPr/>
      <dgm:t>
        <a:bodyPr/>
        <a:lstStyle/>
        <a:p>
          <a:r>
            <a:rPr lang="en-IN" b="0" dirty="0"/>
            <a:t>Year-over-Year Meeting Count</a:t>
          </a:r>
        </a:p>
      </dgm:t>
    </dgm:pt>
    <dgm:pt modelId="{68A3FB39-839E-4C06-8305-908318586A5F}" type="parTrans" cxnId="{BC610AB6-471B-4DB0-A1D8-A530FA3BC81D}">
      <dgm:prSet/>
      <dgm:spPr/>
      <dgm:t>
        <a:bodyPr/>
        <a:lstStyle/>
        <a:p>
          <a:endParaRPr lang="en-IN"/>
        </a:p>
      </dgm:t>
    </dgm:pt>
    <dgm:pt modelId="{75242CAE-53B3-40A5-ACE6-1BA989856CF6}" type="sibTrans" cxnId="{BC610AB6-471B-4DB0-A1D8-A530FA3BC81D}">
      <dgm:prSet/>
      <dgm:spPr/>
      <dgm:t>
        <a:bodyPr/>
        <a:lstStyle/>
        <a:p>
          <a:endParaRPr lang="en-IN"/>
        </a:p>
      </dgm:t>
    </dgm:pt>
    <dgm:pt modelId="{FBF99FE0-1B04-4D5C-A67B-50515FD68732}">
      <dgm:prSet phldrT="[Text]"/>
      <dgm:spPr/>
      <dgm:t>
        <a:bodyPr/>
        <a:lstStyle/>
        <a:p>
          <a:r>
            <a:rPr lang="en-US" b="0" dirty="0"/>
            <a:t>Target vs. Achievement for Income Classes</a:t>
          </a:r>
        </a:p>
      </dgm:t>
    </dgm:pt>
    <dgm:pt modelId="{85D8A6CF-31DC-45AC-8B72-F8F55F6405BA}" type="parTrans" cxnId="{81B42DFA-BB64-4159-B4B9-CA905546AAB0}">
      <dgm:prSet/>
      <dgm:spPr/>
      <dgm:t>
        <a:bodyPr/>
        <a:lstStyle/>
        <a:p>
          <a:endParaRPr lang="en-IN"/>
        </a:p>
      </dgm:t>
    </dgm:pt>
    <dgm:pt modelId="{03AAE101-B63D-41B9-BADE-FC7E4915E888}" type="sibTrans" cxnId="{81B42DFA-BB64-4159-B4B9-CA905546AAB0}">
      <dgm:prSet/>
      <dgm:spPr/>
      <dgm:t>
        <a:bodyPr/>
        <a:lstStyle/>
        <a:p>
          <a:endParaRPr lang="en-IN"/>
        </a:p>
      </dgm:t>
    </dgm:pt>
    <dgm:pt modelId="{8E455714-1B01-4735-B947-C71586978CD0}">
      <dgm:prSet phldrT="[Text]"/>
      <dgm:spPr/>
      <dgm:t>
        <a:bodyPr/>
        <a:lstStyle/>
        <a:p>
          <a:r>
            <a:rPr lang="en-US" b="0" dirty="0"/>
            <a:t>Opportunity Funnel by Revenue Stage</a:t>
          </a:r>
        </a:p>
      </dgm:t>
    </dgm:pt>
    <dgm:pt modelId="{E9DBFC81-B15C-4B4A-A4C8-0F51BFB66C59}" type="parTrans" cxnId="{2E13CB98-B8E0-47EE-97C5-794655693E5C}">
      <dgm:prSet/>
      <dgm:spPr/>
      <dgm:t>
        <a:bodyPr/>
        <a:lstStyle/>
        <a:p>
          <a:endParaRPr lang="en-IN"/>
        </a:p>
      </dgm:t>
    </dgm:pt>
    <dgm:pt modelId="{D1DB9171-440E-4FEC-8E27-964A02B3C022}" type="sibTrans" cxnId="{2E13CB98-B8E0-47EE-97C5-794655693E5C}">
      <dgm:prSet/>
      <dgm:spPr/>
      <dgm:t>
        <a:bodyPr/>
        <a:lstStyle/>
        <a:p>
          <a:endParaRPr lang="en-IN"/>
        </a:p>
      </dgm:t>
    </dgm:pt>
    <dgm:pt modelId="{7F57ED97-B9E6-4D65-8D0D-905FAD601D98}">
      <dgm:prSet phldrT="[Text]"/>
      <dgm:spPr/>
      <dgm:t>
        <a:bodyPr/>
        <a:lstStyle/>
        <a:p>
          <a:r>
            <a:rPr lang="en-IN" b="0"/>
            <a:t>Meetings by Account Executive</a:t>
          </a:r>
          <a:endParaRPr lang="en-US" b="0" dirty="0"/>
        </a:p>
      </dgm:t>
    </dgm:pt>
    <dgm:pt modelId="{9119EA6C-F8D4-4817-AF09-63DC433EC914}" type="parTrans" cxnId="{684150D5-141C-4718-AC75-8B7D3EAF96AF}">
      <dgm:prSet/>
      <dgm:spPr/>
      <dgm:t>
        <a:bodyPr/>
        <a:lstStyle/>
        <a:p>
          <a:endParaRPr lang="en-IN"/>
        </a:p>
      </dgm:t>
    </dgm:pt>
    <dgm:pt modelId="{FFE17CC9-B7F0-45B8-A77E-55EC8DAB8DBC}" type="sibTrans" cxnId="{684150D5-141C-4718-AC75-8B7D3EAF96AF}">
      <dgm:prSet/>
      <dgm:spPr/>
      <dgm:t>
        <a:bodyPr/>
        <a:lstStyle/>
        <a:p>
          <a:endParaRPr lang="en-IN"/>
        </a:p>
      </dgm:t>
    </dgm:pt>
    <dgm:pt modelId="{088A4AE7-1F16-45C7-85CC-B3866A2FB7BB}">
      <dgm:prSet phldrT="[Text]"/>
      <dgm:spPr/>
      <dgm:t>
        <a:bodyPr/>
        <a:lstStyle/>
        <a:p>
          <a:r>
            <a:rPr lang="en-IN" b="0" dirty="0"/>
            <a:t>Top Open Opportunities</a:t>
          </a:r>
          <a:endParaRPr lang="en-US" b="0" dirty="0"/>
        </a:p>
      </dgm:t>
    </dgm:pt>
    <dgm:pt modelId="{6E6AAE41-16B6-48A9-998D-C05364B62CAF}" type="parTrans" cxnId="{9C0EE5AE-C6FC-4575-BCE6-9E3CA3CAF137}">
      <dgm:prSet/>
      <dgm:spPr/>
      <dgm:t>
        <a:bodyPr/>
        <a:lstStyle/>
        <a:p>
          <a:endParaRPr lang="en-IN"/>
        </a:p>
      </dgm:t>
    </dgm:pt>
    <dgm:pt modelId="{DEFCCABF-D772-4A93-9289-D7B1295D09E0}" type="sibTrans" cxnId="{9C0EE5AE-C6FC-4575-BCE6-9E3CA3CAF137}">
      <dgm:prSet/>
      <dgm:spPr/>
      <dgm:t>
        <a:bodyPr/>
        <a:lstStyle/>
        <a:p>
          <a:endParaRPr lang="en-IN"/>
        </a:p>
      </dgm:t>
    </dgm:pt>
    <dgm:pt modelId="{2C6EC8E8-E811-482E-9233-D2BB56F9D960}" type="pres">
      <dgm:prSet presAssocID="{0CC3956F-3790-4E15-AA05-DFD8058DF052}" presName="linear" presStyleCnt="0">
        <dgm:presLayoutVars>
          <dgm:animLvl val="lvl"/>
          <dgm:resizeHandles val="exact"/>
        </dgm:presLayoutVars>
      </dgm:prSet>
      <dgm:spPr/>
    </dgm:pt>
    <dgm:pt modelId="{F0E6F2C0-448D-40C5-ADFD-01AB391AB3F2}" type="pres">
      <dgm:prSet presAssocID="{B4325203-C5B0-4DDA-8204-493658202ADB}" presName="parentText" presStyleLbl="node1" presStyleIdx="0" presStyleCnt="6">
        <dgm:presLayoutVars>
          <dgm:chMax val="0"/>
          <dgm:bulletEnabled val="1"/>
        </dgm:presLayoutVars>
      </dgm:prSet>
      <dgm:spPr/>
    </dgm:pt>
    <dgm:pt modelId="{31D61105-4962-43A8-8A6E-88E2B7DC6C15}" type="pres">
      <dgm:prSet presAssocID="{662A46A1-FD82-4AF3-BB28-F67F4DFC0899}" presName="spacer" presStyleCnt="0"/>
      <dgm:spPr/>
    </dgm:pt>
    <dgm:pt modelId="{9B05A8C3-ADE8-41E6-9FBB-EABE34E3AB40}" type="pres">
      <dgm:prSet presAssocID="{704D9A09-1F71-4EFE-B4C0-BFBDBA0DF414}" presName="parentText" presStyleLbl="node1" presStyleIdx="1" presStyleCnt="6">
        <dgm:presLayoutVars>
          <dgm:chMax val="0"/>
          <dgm:bulletEnabled val="1"/>
        </dgm:presLayoutVars>
      </dgm:prSet>
      <dgm:spPr/>
    </dgm:pt>
    <dgm:pt modelId="{2FDE8B61-59B3-4E55-A0DB-3E5452514ED8}" type="pres">
      <dgm:prSet presAssocID="{75242CAE-53B3-40A5-ACE6-1BA989856CF6}" presName="spacer" presStyleCnt="0"/>
      <dgm:spPr/>
    </dgm:pt>
    <dgm:pt modelId="{C81ABF63-B023-4C9F-BA53-1CF45F518AA5}" type="pres">
      <dgm:prSet presAssocID="{FBF99FE0-1B04-4D5C-A67B-50515FD68732}" presName="parentText" presStyleLbl="node1" presStyleIdx="2" presStyleCnt="6">
        <dgm:presLayoutVars>
          <dgm:chMax val="0"/>
          <dgm:bulletEnabled val="1"/>
        </dgm:presLayoutVars>
      </dgm:prSet>
      <dgm:spPr/>
    </dgm:pt>
    <dgm:pt modelId="{81AE8BD9-5049-4188-B121-9D807EE3AED1}" type="pres">
      <dgm:prSet presAssocID="{03AAE101-B63D-41B9-BADE-FC7E4915E888}" presName="spacer" presStyleCnt="0"/>
      <dgm:spPr/>
    </dgm:pt>
    <dgm:pt modelId="{1581443F-E218-4E55-9393-894BE148AA88}" type="pres">
      <dgm:prSet presAssocID="{8E455714-1B01-4735-B947-C71586978CD0}" presName="parentText" presStyleLbl="node1" presStyleIdx="3" presStyleCnt="6">
        <dgm:presLayoutVars>
          <dgm:chMax val="0"/>
          <dgm:bulletEnabled val="1"/>
        </dgm:presLayoutVars>
      </dgm:prSet>
      <dgm:spPr/>
    </dgm:pt>
    <dgm:pt modelId="{47A9261D-33EE-492E-9DC0-18F770E9C318}" type="pres">
      <dgm:prSet presAssocID="{D1DB9171-440E-4FEC-8E27-964A02B3C022}" presName="spacer" presStyleCnt="0"/>
      <dgm:spPr/>
    </dgm:pt>
    <dgm:pt modelId="{F12243F0-4972-4346-8876-E7904F7CDA89}" type="pres">
      <dgm:prSet presAssocID="{7F57ED97-B9E6-4D65-8D0D-905FAD601D98}" presName="parentText" presStyleLbl="node1" presStyleIdx="4" presStyleCnt="6">
        <dgm:presLayoutVars>
          <dgm:chMax val="0"/>
          <dgm:bulletEnabled val="1"/>
        </dgm:presLayoutVars>
      </dgm:prSet>
      <dgm:spPr/>
    </dgm:pt>
    <dgm:pt modelId="{16E26EE6-8AC3-4345-8492-FD8D27360B51}" type="pres">
      <dgm:prSet presAssocID="{FFE17CC9-B7F0-45B8-A77E-55EC8DAB8DBC}" presName="spacer" presStyleCnt="0"/>
      <dgm:spPr/>
    </dgm:pt>
    <dgm:pt modelId="{0E548800-8A1F-4D50-9459-37F746A797C5}" type="pres">
      <dgm:prSet presAssocID="{088A4AE7-1F16-45C7-85CC-B3866A2FB7BB}" presName="parentText" presStyleLbl="node1" presStyleIdx="5" presStyleCnt="6">
        <dgm:presLayoutVars>
          <dgm:chMax val="0"/>
          <dgm:bulletEnabled val="1"/>
        </dgm:presLayoutVars>
      </dgm:prSet>
      <dgm:spPr/>
    </dgm:pt>
  </dgm:ptLst>
  <dgm:cxnLst>
    <dgm:cxn modelId="{DA4B1932-B6B8-4D1B-B6E5-9D5306930BED}" type="presOf" srcId="{B4325203-C5B0-4DDA-8204-493658202ADB}" destId="{F0E6F2C0-448D-40C5-ADFD-01AB391AB3F2}" srcOrd="0" destOrd="0" presId="urn:microsoft.com/office/officeart/2005/8/layout/vList2"/>
    <dgm:cxn modelId="{2E13CB98-B8E0-47EE-97C5-794655693E5C}" srcId="{0CC3956F-3790-4E15-AA05-DFD8058DF052}" destId="{8E455714-1B01-4735-B947-C71586978CD0}" srcOrd="3" destOrd="0" parTransId="{E9DBFC81-B15C-4B4A-A4C8-0F51BFB66C59}" sibTransId="{D1DB9171-440E-4FEC-8E27-964A02B3C022}"/>
    <dgm:cxn modelId="{D940E2A5-1C19-41FD-815B-E9F2361C1AC7}" type="presOf" srcId="{088A4AE7-1F16-45C7-85CC-B3866A2FB7BB}" destId="{0E548800-8A1F-4D50-9459-37F746A797C5}" srcOrd="0" destOrd="0" presId="urn:microsoft.com/office/officeart/2005/8/layout/vList2"/>
    <dgm:cxn modelId="{9C0EE5AE-C6FC-4575-BCE6-9E3CA3CAF137}" srcId="{0CC3956F-3790-4E15-AA05-DFD8058DF052}" destId="{088A4AE7-1F16-45C7-85CC-B3866A2FB7BB}" srcOrd="5" destOrd="0" parTransId="{6E6AAE41-16B6-48A9-998D-C05364B62CAF}" sibTransId="{DEFCCABF-D772-4A93-9289-D7B1295D09E0}"/>
    <dgm:cxn modelId="{158C44B2-05B5-42E9-AE23-CC1A80910CAE}" type="presOf" srcId="{8E455714-1B01-4735-B947-C71586978CD0}" destId="{1581443F-E218-4E55-9393-894BE148AA88}" srcOrd="0" destOrd="0" presId="urn:microsoft.com/office/officeart/2005/8/layout/vList2"/>
    <dgm:cxn modelId="{BC610AB6-471B-4DB0-A1D8-A530FA3BC81D}" srcId="{0CC3956F-3790-4E15-AA05-DFD8058DF052}" destId="{704D9A09-1F71-4EFE-B4C0-BFBDBA0DF414}" srcOrd="1" destOrd="0" parTransId="{68A3FB39-839E-4C06-8305-908318586A5F}" sibTransId="{75242CAE-53B3-40A5-ACE6-1BA989856CF6}"/>
    <dgm:cxn modelId="{AF9458CA-2210-446F-8B31-F3811379F3A4}" type="presOf" srcId="{704D9A09-1F71-4EFE-B4C0-BFBDBA0DF414}" destId="{9B05A8C3-ADE8-41E6-9FBB-EABE34E3AB40}" srcOrd="0" destOrd="0" presId="urn:microsoft.com/office/officeart/2005/8/layout/vList2"/>
    <dgm:cxn modelId="{590231CC-6BBB-4F7E-9E6A-D039C1E83B78}" type="presOf" srcId="{0CC3956F-3790-4E15-AA05-DFD8058DF052}" destId="{2C6EC8E8-E811-482E-9233-D2BB56F9D960}" srcOrd="0" destOrd="0" presId="urn:microsoft.com/office/officeart/2005/8/layout/vList2"/>
    <dgm:cxn modelId="{684150D5-141C-4718-AC75-8B7D3EAF96AF}" srcId="{0CC3956F-3790-4E15-AA05-DFD8058DF052}" destId="{7F57ED97-B9E6-4D65-8D0D-905FAD601D98}" srcOrd="4" destOrd="0" parTransId="{9119EA6C-F8D4-4817-AF09-63DC433EC914}" sibTransId="{FFE17CC9-B7F0-45B8-A77E-55EC8DAB8DBC}"/>
    <dgm:cxn modelId="{E81434E2-29CF-4454-B9BE-204CFF58AA47}" type="presOf" srcId="{FBF99FE0-1B04-4D5C-A67B-50515FD68732}" destId="{C81ABF63-B023-4C9F-BA53-1CF45F518AA5}" srcOrd="0" destOrd="0" presId="urn:microsoft.com/office/officeart/2005/8/layout/vList2"/>
    <dgm:cxn modelId="{BB1A2DF7-0398-4341-8C8D-9C6533BA570D}" type="presOf" srcId="{7F57ED97-B9E6-4D65-8D0D-905FAD601D98}" destId="{F12243F0-4972-4346-8876-E7904F7CDA89}" srcOrd="0" destOrd="0" presId="urn:microsoft.com/office/officeart/2005/8/layout/vList2"/>
    <dgm:cxn modelId="{81B42DFA-BB64-4159-B4B9-CA905546AAB0}" srcId="{0CC3956F-3790-4E15-AA05-DFD8058DF052}" destId="{FBF99FE0-1B04-4D5C-A67B-50515FD68732}" srcOrd="2" destOrd="0" parTransId="{85D8A6CF-31DC-45AC-8B72-F8F55F6405BA}" sibTransId="{03AAE101-B63D-41B9-BADE-FC7E4915E888}"/>
    <dgm:cxn modelId="{96C890FB-B27E-4697-A734-215F3113C87C}" srcId="{0CC3956F-3790-4E15-AA05-DFD8058DF052}" destId="{B4325203-C5B0-4DDA-8204-493658202ADB}" srcOrd="0" destOrd="0" parTransId="{91069F83-F7FA-4182-A292-D3D86D17FA0F}" sibTransId="{662A46A1-FD82-4AF3-BB28-F67F4DFC0899}"/>
    <dgm:cxn modelId="{78A177BC-4728-47BB-8866-7CD6F37F7BC4}" type="presParOf" srcId="{2C6EC8E8-E811-482E-9233-D2BB56F9D960}" destId="{F0E6F2C0-448D-40C5-ADFD-01AB391AB3F2}" srcOrd="0" destOrd="0" presId="urn:microsoft.com/office/officeart/2005/8/layout/vList2"/>
    <dgm:cxn modelId="{2A315AE6-A203-43EF-99C8-CCB5EBEAF25C}" type="presParOf" srcId="{2C6EC8E8-E811-482E-9233-D2BB56F9D960}" destId="{31D61105-4962-43A8-8A6E-88E2B7DC6C15}" srcOrd="1" destOrd="0" presId="urn:microsoft.com/office/officeart/2005/8/layout/vList2"/>
    <dgm:cxn modelId="{FE5B4DB0-58E8-4909-B838-C0D687200F01}" type="presParOf" srcId="{2C6EC8E8-E811-482E-9233-D2BB56F9D960}" destId="{9B05A8C3-ADE8-41E6-9FBB-EABE34E3AB40}" srcOrd="2" destOrd="0" presId="urn:microsoft.com/office/officeart/2005/8/layout/vList2"/>
    <dgm:cxn modelId="{3C595E3F-8DDA-476E-8843-7ABF5B5C8722}" type="presParOf" srcId="{2C6EC8E8-E811-482E-9233-D2BB56F9D960}" destId="{2FDE8B61-59B3-4E55-A0DB-3E5452514ED8}" srcOrd="3" destOrd="0" presId="urn:microsoft.com/office/officeart/2005/8/layout/vList2"/>
    <dgm:cxn modelId="{0761BDC5-6952-449F-855D-677F2170DDC8}" type="presParOf" srcId="{2C6EC8E8-E811-482E-9233-D2BB56F9D960}" destId="{C81ABF63-B023-4C9F-BA53-1CF45F518AA5}" srcOrd="4" destOrd="0" presId="urn:microsoft.com/office/officeart/2005/8/layout/vList2"/>
    <dgm:cxn modelId="{8E06242A-C131-4ECA-AF5C-5969D03769BE}" type="presParOf" srcId="{2C6EC8E8-E811-482E-9233-D2BB56F9D960}" destId="{81AE8BD9-5049-4188-B121-9D807EE3AED1}" srcOrd="5" destOrd="0" presId="urn:microsoft.com/office/officeart/2005/8/layout/vList2"/>
    <dgm:cxn modelId="{BC145F04-1ADC-44F6-9A86-550134ABC03D}" type="presParOf" srcId="{2C6EC8E8-E811-482E-9233-D2BB56F9D960}" destId="{1581443F-E218-4E55-9393-894BE148AA88}" srcOrd="6" destOrd="0" presId="urn:microsoft.com/office/officeart/2005/8/layout/vList2"/>
    <dgm:cxn modelId="{231C4270-2E0D-4E60-870E-F55161C53BE9}" type="presParOf" srcId="{2C6EC8E8-E811-482E-9233-D2BB56F9D960}" destId="{47A9261D-33EE-492E-9DC0-18F770E9C318}" srcOrd="7" destOrd="0" presId="urn:microsoft.com/office/officeart/2005/8/layout/vList2"/>
    <dgm:cxn modelId="{17E0CD98-6CE4-4B04-ABF1-8574361A5D66}" type="presParOf" srcId="{2C6EC8E8-E811-482E-9233-D2BB56F9D960}" destId="{F12243F0-4972-4346-8876-E7904F7CDA89}" srcOrd="8" destOrd="0" presId="urn:microsoft.com/office/officeart/2005/8/layout/vList2"/>
    <dgm:cxn modelId="{43094090-D3B6-4EAD-8A1A-B7A788CF6FCE}" type="presParOf" srcId="{2C6EC8E8-E811-482E-9233-D2BB56F9D960}" destId="{16E26EE6-8AC3-4345-8492-FD8D27360B51}" srcOrd="9" destOrd="0" presId="urn:microsoft.com/office/officeart/2005/8/layout/vList2"/>
    <dgm:cxn modelId="{D7A6B18C-4329-4F92-B3BE-FE94A77966F9}" type="presParOf" srcId="{2C6EC8E8-E811-482E-9233-D2BB56F9D960}" destId="{0E548800-8A1F-4D50-9459-37F746A797C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3d2" qsCatId="3D" csTypeId="urn:microsoft.com/office/officeart/2005/8/colors/accent2_1" csCatId="accent2" phldr="1"/>
      <dgm:spPr/>
      <dgm:t>
        <a:bodyPr/>
        <a:lstStyle/>
        <a:p>
          <a:endParaRPr lang="en-US"/>
        </a:p>
      </dgm:t>
    </dgm:pt>
    <dgm:pt modelId="{A8C03FBB-4A75-4460-AEA6-DEAEB9C61496}">
      <dgm:prSet phldrT="[Text]" phldr="0" custT="1"/>
      <dgm:spPr/>
      <dgm:t>
        <a:bodyPr/>
        <a:lstStyle/>
        <a:p>
          <a:pPr>
            <a:defRPr b="1"/>
          </a:pPr>
          <a:r>
            <a:rPr lang="en-US" sz="2400" b="1" dirty="0">
              <a:solidFill>
                <a:srgbClr val="002060"/>
              </a:solidFill>
              <a:latin typeface="+mn-lt"/>
            </a:rPr>
            <a:t>2019</a:t>
          </a:r>
        </a:p>
      </dgm:t>
    </dgm:pt>
    <dgm:pt modelId="{4E972F7F-4B1B-47AA-A25B-1FFC561F1C76}" type="parTrans" cxnId="{D3D81948-D963-4D1E-AE16-9705EAF510FC}">
      <dgm:prSet/>
      <dgm:spPr/>
      <dgm:t>
        <a:bodyPr/>
        <a:lstStyle/>
        <a:p>
          <a:pPr algn="ctr"/>
          <a:endParaRPr lang="en-US" sz="1800">
            <a:latin typeface="+mn-lt"/>
          </a:endParaRPr>
        </a:p>
      </dgm:t>
    </dgm:pt>
    <dgm:pt modelId="{67361508-930A-4A23-8CFC-BB56DA645C3C}" type="sibTrans" cxnId="{D3D81948-D963-4D1E-AE16-9705EAF510FC}">
      <dgm:prSet/>
      <dgm:spPr/>
      <dgm:t>
        <a:bodyPr/>
        <a:lstStyle/>
        <a:p>
          <a:pPr algn="ctr"/>
          <a:endParaRPr lang="en-US" sz="1800">
            <a:latin typeface="+mn-lt"/>
          </a:endParaRPr>
        </a:p>
      </dgm:t>
    </dgm:pt>
    <dgm:pt modelId="{5E71F362-34DF-4EEC-92A3-0EFE450E05E4}">
      <dgm:prSet phldrT="[Text]" phldr="0" custT="1"/>
      <dgm:spPr/>
      <dgm:t>
        <a:bodyPr/>
        <a:lstStyle/>
        <a:p>
          <a:r>
            <a:rPr lang="en-US" sz="1800" b="1" dirty="0">
              <a:latin typeface="+mn-lt"/>
            </a:rPr>
            <a:t>3 Meetings</a:t>
          </a:r>
        </a:p>
      </dgm:t>
    </dgm:pt>
    <dgm:pt modelId="{8E5EE4D1-908E-455C-B8B3-281AD42DEC9A}" type="parTrans" cxnId="{B99CA6C9-28D1-4DDB-B8EC-AED73AD115CA}">
      <dgm:prSet/>
      <dgm:spPr/>
      <dgm:t>
        <a:bodyPr/>
        <a:lstStyle/>
        <a:p>
          <a:pPr algn="ctr"/>
          <a:endParaRPr lang="en-US" sz="1800">
            <a:latin typeface="+mn-lt"/>
          </a:endParaRPr>
        </a:p>
      </dgm:t>
    </dgm:pt>
    <dgm:pt modelId="{B208B24A-E9FD-40A9-B764-FB7C2B7ED8B9}" type="sibTrans" cxnId="{B99CA6C9-28D1-4DDB-B8EC-AED73AD115CA}">
      <dgm:prSet/>
      <dgm:spPr/>
      <dgm:t>
        <a:bodyPr/>
        <a:lstStyle/>
        <a:p>
          <a:pPr algn="ctr"/>
          <a:endParaRPr lang="en-US" sz="1800">
            <a:latin typeface="+mn-lt"/>
          </a:endParaRPr>
        </a:p>
      </dgm:t>
    </dgm:pt>
    <dgm:pt modelId="{91969DED-4CB8-4A14-A50B-3F7B848E46B5}">
      <dgm:prSet phldrT="[Text]" phldr="0" custT="1"/>
      <dgm:spPr/>
      <dgm:t>
        <a:bodyPr/>
        <a:lstStyle/>
        <a:p>
          <a:pPr>
            <a:defRPr b="1"/>
          </a:pPr>
          <a:r>
            <a:rPr lang="en-US" sz="2400" b="1" dirty="0">
              <a:solidFill>
                <a:srgbClr val="002060"/>
              </a:solidFill>
              <a:latin typeface="+mn-lt"/>
            </a:rPr>
            <a:t>2020</a:t>
          </a:r>
        </a:p>
      </dgm:t>
    </dgm:pt>
    <dgm:pt modelId="{441CD73D-85E1-42A6-BCF8-362A3247E2F3}" type="parTrans" cxnId="{537F2ED0-8BD0-4AD5-B60D-89B660EDA1AC}">
      <dgm:prSet/>
      <dgm:spPr/>
      <dgm:t>
        <a:bodyPr/>
        <a:lstStyle/>
        <a:p>
          <a:pPr algn="ctr"/>
          <a:endParaRPr lang="en-US" sz="1800">
            <a:latin typeface="+mn-lt"/>
          </a:endParaRPr>
        </a:p>
      </dgm:t>
    </dgm:pt>
    <dgm:pt modelId="{81CA8AA2-C0C3-4381-BA8B-413EDD578B83}" type="sibTrans" cxnId="{537F2ED0-8BD0-4AD5-B60D-89B660EDA1AC}">
      <dgm:prSet/>
      <dgm:spPr/>
      <dgm:t>
        <a:bodyPr/>
        <a:lstStyle/>
        <a:p>
          <a:pPr algn="ctr"/>
          <a:endParaRPr lang="en-US" sz="1800">
            <a:latin typeface="+mn-lt"/>
          </a:endParaRPr>
        </a:p>
      </dgm:t>
    </dgm:pt>
    <dgm:pt modelId="{8A04F340-E8E1-4146-9905-E7ADCAEAABD7}">
      <dgm:prSet phldrT="[Text]" phldr="0" custT="1"/>
      <dgm:spPr/>
      <dgm:t>
        <a:bodyPr/>
        <a:lstStyle/>
        <a:p>
          <a:r>
            <a:rPr lang="en-US" sz="1800" b="1" dirty="0">
              <a:latin typeface="+mn-lt"/>
            </a:rPr>
            <a:t>31 Meetings</a:t>
          </a:r>
        </a:p>
      </dgm:t>
    </dgm:pt>
    <dgm:pt modelId="{4EBD5EC2-45ED-4ED6-8376-97D155A911AE}" type="parTrans" cxnId="{E636BFFB-0404-4D4B-B3F0-C64FDFD9DDEF}">
      <dgm:prSet/>
      <dgm:spPr/>
      <dgm:t>
        <a:bodyPr/>
        <a:lstStyle/>
        <a:p>
          <a:pPr algn="ctr"/>
          <a:endParaRPr lang="en-US" sz="1800">
            <a:latin typeface="+mn-lt"/>
          </a:endParaRPr>
        </a:p>
      </dgm:t>
    </dgm:pt>
    <dgm:pt modelId="{F9CD2A04-6A34-4104-A971-391788B88F55}" type="sibTrans" cxnId="{E636BFFB-0404-4D4B-B3F0-C64FDFD9DDEF}">
      <dgm:prSet/>
      <dgm:spPr/>
      <dgm:t>
        <a:bodyPr/>
        <a:lstStyle/>
        <a:p>
          <a:pPr algn="ctr"/>
          <a:endParaRPr lang="en-US" sz="1800">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2">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2"/>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2"/>
      <dgm:spPr>
        <a:noFill/>
        <a:ln w="6350" cap="flat" cmpd="sng" algn="ctr">
          <a:solidFill>
            <a:schemeClr val="accent2">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2"/>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2">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2"/>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2"/>
      <dgm:spPr>
        <a:noFill/>
        <a:ln w="6350" cap="flat" cmpd="sng" algn="ctr">
          <a:solidFill>
            <a:schemeClr val="accent2">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2"/>
      <dgm:spPr/>
    </dgm:pt>
    <dgm:pt modelId="{C9B4B298-E04C-4317-856D-E345FE5EC64B}" type="pres">
      <dgm:prSet presAssocID="{91969DED-4CB8-4A14-A50B-3F7B848E46B5}" presName="EmptyPlaceHolder" presStyleCnt="0"/>
      <dgm:spPr/>
    </dgm:pt>
  </dgm:ptLst>
  <dgm:cxnLst>
    <dgm:cxn modelId="{64516513-C9B3-4B52-A434-6178ACAB3599}" type="presOf" srcId="{91969DED-4CB8-4A14-A50B-3F7B848E46B5}" destId="{60D0713D-AF69-4AF8-B071-F65622790886}" srcOrd="0" destOrd="0" presId="urn:microsoft.com/office/officeart/2016/7/layout/BasicTimeline"/>
    <dgm:cxn modelId="{D3D81948-D963-4D1E-AE16-9705EAF510FC}" srcId="{A66480AC-C0DE-4E5E-9ECD-9AE37E3FCB79}" destId="{A8C03FBB-4A75-4460-AEA6-DEAEB9C61496}" srcOrd="0" destOrd="0" parTransId="{4E972F7F-4B1B-47AA-A25B-1FFC561F1C76}" sibTransId="{67361508-930A-4A23-8CFC-BB56DA645C3C}"/>
    <dgm:cxn modelId="{E5C7B693-D4EE-4A4E-97D1-4621CA0D3E91}" type="presOf" srcId="{A8C03FBB-4A75-4460-AEA6-DEAEB9C61496}" destId="{FE5C7F33-9326-49FB-89A3-8A20163AD994}" srcOrd="0" destOrd="0" presId="urn:microsoft.com/office/officeart/2016/7/layout/BasicTimeline"/>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866F6E-A28E-4DAA-924E-15F9CFE5CF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935E674-2AB8-4B8A-9A0C-9F5D85F75D6C}">
      <dgm:prSet/>
      <dgm:spPr/>
      <dgm:t>
        <a:bodyPr/>
        <a:lstStyle/>
        <a:p>
          <a:pPr algn="ctr"/>
          <a:r>
            <a:rPr lang="en-IN" b="1"/>
            <a:t>Gilbert and Ketan Jain lead in total invoices generated.</a:t>
          </a:r>
          <a:endParaRPr lang="en-IN" b="1" dirty="0"/>
        </a:p>
      </dgm:t>
    </dgm:pt>
    <dgm:pt modelId="{961C9FEE-C322-4612-9C30-7214310BED5C}" type="parTrans" cxnId="{9B7B08C0-453B-4D47-A4DE-49828F106D1C}">
      <dgm:prSet/>
      <dgm:spPr/>
      <dgm:t>
        <a:bodyPr/>
        <a:lstStyle/>
        <a:p>
          <a:endParaRPr lang="en-IN"/>
        </a:p>
      </dgm:t>
    </dgm:pt>
    <dgm:pt modelId="{1287AFDE-8BE2-423A-9462-6B730EF69DA7}" type="sibTrans" cxnId="{9B7B08C0-453B-4D47-A4DE-49828F106D1C}">
      <dgm:prSet/>
      <dgm:spPr/>
      <dgm:t>
        <a:bodyPr/>
        <a:lstStyle/>
        <a:p>
          <a:endParaRPr lang="en-IN"/>
        </a:p>
      </dgm:t>
    </dgm:pt>
    <dgm:pt modelId="{F6A3E756-9174-4FBC-A3B8-CA6CD7E86D45}">
      <dgm:prSet/>
      <dgm:spPr/>
      <dgm:t>
        <a:bodyPr/>
        <a:lstStyle/>
        <a:p>
          <a:pPr algn="ctr"/>
          <a:r>
            <a:rPr lang="en-IN" b="1"/>
            <a:t>Abhinav Shivam and Vinay have the highest meeting activity in 2020.</a:t>
          </a:r>
          <a:endParaRPr lang="en-IN" b="1" dirty="0"/>
        </a:p>
      </dgm:t>
    </dgm:pt>
    <dgm:pt modelId="{79C657F3-ADC0-40C1-8823-52E573A90436}" type="parTrans" cxnId="{858DE201-0FDE-47ED-87A1-E66EB991667E}">
      <dgm:prSet/>
      <dgm:spPr/>
      <dgm:t>
        <a:bodyPr/>
        <a:lstStyle/>
        <a:p>
          <a:endParaRPr lang="en-IN"/>
        </a:p>
      </dgm:t>
    </dgm:pt>
    <dgm:pt modelId="{F8FF639F-1040-46B7-BBC3-537F94C74DD9}" type="sibTrans" cxnId="{858DE201-0FDE-47ED-87A1-E66EB991667E}">
      <dgm:prSet/>
      <dgm:spPr/>
      <dgm:t>
        <a:bodyPr/>
        <a:lstStyle/>
        <a:p>
          <a:endParaRPr lang="en-IN"/>
        </a:p>
      </dgm:t>
    </dgm:pt>
    <dgm:pt modelId="{E6FA0293-F280-4E04-821D-6C7B6564A3FB}">
      <dgm:prSet/>
      <dgm:spPr/>
      <dgm:t>
        <a:bodyPr/>
        <a:lstStyle/>
        <a:p>
          <a:pPr algn="ctr"/>
          <a:r>
            <a:rPr lang="en-IN" b="1"/>
            <a:t>The revenue funnel shows most revenue is in the Qualify stage (5.9M), dropping sharply in later stages.</a:t>
          </a:r>
          <a:endParaRPr lang="en-IN" b="1" dirty="0"/>
        </a:p>
      </dgm:t>
    </dgm:pt>
    <dgm:pt modelId="{0DFBCF80-124B-488C-A509-28B35B2BCAE4}" type="parTrans" cxnId="{70D7106C-F810-4341-B62A-E8F8CB18BE78}">
      <dgm:prSet/>
      <dgm:spPr/>
      <dgm:t>
        <a:bodyPr/>
        <a:lstStyle/>
        <a:p>
          <a:endParaRPr lang="en-IN"/>
        </a:p>
      </dgm:t>
    </dgm:pt>
    <dgm:pt modelId="{2A5E06FC-586D-413C-9BB9-CFFBC47BEF02}" type="sibTrans" cxnId="{70D7106C-F810-4341-B62A-E8F8CB18BE78}">
      <dgm:prSet/>
      <dgm:spPr/>
      <dgm:t>
        <a:bodyPr/>
        <a:lstStyle/>
        <a:p>
          <a:endParaRPr lang="en-IN"/>
        </a:p>
      </dgm:t>
    </dgm:pt>
    <dgm:pt modelId="{30C7FCF3-B300-46B0-8167-F1AE29A03674}">
      <dgm:prSet/>
      <dgm:spPr/>
      <dgm:t>
        <a:bodyPr/>
        <a:lstStyle/>
        <a:p>
          <a:pPr algn="ctr"/>
          <a:r>
            <a:rPr lang="en-IN" b="1"/>
            <a:t>Fire, DB - Mega Policy, and EL-Group Mediclaim are top revenue-generating opportunities.</a:t>
          </a:r>
          <a:endParaRPr lang="en-IN" b="1" dirty="0"/>
        </a:p>
      </dgm:t>
    </dgm:pt>
    <dgm:pt modelId="{A25B94C6-316E-4649-8FEB-F28AFB9652F3}" type="parTrans" cxnId="{8C56DF19-84A1-4706-B548-1DF179149230}">
      <dgm:prSet/>
      <dgm:spPr/>
      <dgm:t>
        <a:bodyPr/>
        <a:lstStyle/>
        <a:p>
          <a:endParaRPr lang="en-IN"/>
        </a:p>
      </dgm:t>
    </dgm:pt>
    <dgm:pt modelId="{3967CD55-EFD0-494E-BEB1-CAB4A29283C9}" type="sibTrans" cxnId="{8C56DF19-84A1-4706-B548-1DF179149230}">
      <dgm:prSet/>
      <dgm:spPr/>
      <dgm:t>
        <a:bodyPr/>
        <a:lstStyle/>
        <a:p>
          <a:endParaRPr lang="en-IN"/>
        </a:p>
      </dgm:t>
    </dgm:pt>
    <dgm:pt modelId="{297D91D7-356C-4F16-AD60-91F780E8CF1B}">
      <dgm:prSet/>
      <dgm:spPr/>
      <dgm:t>
        <a:bodyPr/>
        <a:lstStyle/>
        <a:p>
          <a:pPr algn="ctr"/>
          <a:r>
            <a:rPr lang="en-IN" b="1"/>
            <a:t>Employee Benefit and Fire dominate open opportunities.</a:t>
          </a:r>
          <a:endParaRPr lang="en-IN" b="1" dirty="0"/>
        </a:p>
      </dgm:t>
    </dgm:pt>
    <dgm:pt modelId="{3232AD32-748B-4312-8BB4-38601C9EB5CF}" type="parTrans" cxnId="{E480560B-C892-428D-A4AC-8411CFB86EA7}">
      <dgm:prSet/>
      <dgm:spPr/>
      <dgm:t>
        <a:bodyPr/>
        <a:lstStyle/>
        <a:p>
          <a:endParaRPr lang="en-IN"/>
        </a:p>
      </dgm:t>
    </dgm:pt>
    <dgm:pt modelId="{3177D70D-5089-4E5D-B937-7202D60EA3FE}" type="sibTrans" cxnId="{E480560B-C892-428D-A4AC-8411CFB86EA7}">
      <dgm:prSet/>
      <dgm:spPr/>
      <dgm:t>
        <a:bodyPr/>
        <a:lstStyle/>
        <a:p>
          <a:endParaRPr lang="en-IN"/>
        </a:p>
      </dgm:t>
    </dgm:pt>
    <dgm:pt modelId="{1051BA79-43A5-4C46-99EC-A83AD066C96C}">
      <dgm:prSet/>
      <dgm:spPr/>
      <dgm:t>
        <a:bodyPr/>
        <a:lstStyle/>
        <a:p>
          <a:pPr algn="ctr"/>
          <a:r>
            <a:rPr lang="en-IN" b="1" dirty="0"/>
            <a:t>The most frequent product group is Employee Benefit (30.61%), followed by DB-Mega Policy (26.53%)</a:t>
          </a:r>
        </a:p>
      </dgm:t>
    </dgm:pt>
    <dgm:pt modelId="{0F3CCD94-1ADA-43C6-B815-FAEA99B454DF}" type="parTrans" cxnId="{7871E80F-988D-4AA0-B558-0A95C7E0BEB4}">
      <dgm:prSet/>
      <dgm:spPr/>
      <dgm:t>
        <a:bodyPr/>
        <a:lstStyle/>
        <a:p>
          <a:endParaRPr lang="en-IN"/>
        </a:p>
      </dgm:t>
    </dgm:pt>
    <dgm:pt modelId="{439ABC79-D825-42C6-8835-E1036A7F3971}" type="sibTrans" cxnId="{7871E80F-988D-4AA0-B558-0A95C7E0BEB4}">
      <dgm:prSet/>
      <dgm:spPr/>
      <dgm:t>
        <a:bodyPr/>
        <a:lstStyle/>
        <a:p>
          <a:endParaRPr lang="en-IN"/>
        </a:p>
      </dgm:t>
    </dgm:pt>
    <dgm:pt modelId="{BF984647-3829-48E5-B476-BB8E22D24D39}">
      <dgm:prSet/>
      <dgm:spPr/>
      <dgm:t>
        <a:bodyPr/>
        <a:lstStyle/>
        <a:p>
          <a:pPr algn="ctr"/>
          <a:r>
            <a:rPr lang="en-IN" b="1"/>
            <a:t>New and Cross Sell segments are significantly under target.</a:t>
          </a:r>
          <a:endParaRPr lang="en-IN" b="1" dirty="0"/>
        </a:p>
      </dgm:t>
    </dgm:pt>
    <dgm:pt modelId="{1F7390E5-079E-4837-B715-8931E444D7F2}" type="sibTrans" cxnId="{4E40FDBE-806A-4F53-A377-A7BB2055CAB3}">
      <dgm:prSet/>
      <dgm:spPr/>
      <dgm:t>
        <a:bodyPr/>
        <a:lstStyle/>
        <a:p>
          <a:endParaRPr lang="en-IN"/>
        </a:p>
      </dgm:t>
    </dgm:pt>
    <dgm:pt modelId="{EC50EA89-18A3-4CDF-A98B-CBEC6983A337}" type="parTrans" cxnId="{4E40FDBE-806A-4F53-A377-A7BB2055CAB3}">
      <dgm:prSet/>
      <dgm:spPr/>
      <dgm:t>
        <a:bodyPr/>
        <a:lstStyle/>
        <a:p>
          <a:endParaRPr lang="en-IN"/>
        </a:p>
      </dgm:t>
    </dgm:pt>
    <dgm:pt modelId="{A51DFE34-24AC-4389-971C-42EFC080AD5E}">
      <dgm:prSet/>
      <dgm:spPr/>
      <dgm:t>
        <a:bodyPr/>
        <a:lstStyle/>
        <a:p>
          <a:pPr algn="ctr"/>
          <a:r>
            <a:rPr lang="en-IN" b="1" dirty="0"/>
            <a:t>Renewal is the strongest segment with highest achievement % (128.54%) and invoice % (58.35%).</a:t>
          </a:r>
        </a:p>
      </dgm:t>
    </dgm:pt>
    <dgm:pt modelId="{F0624889-60B9-4325-8368-C9861BC38B79}" type="sibTrans" cxnId="{CBDCEAF9-E3F4-45C3-ACCE-C9EAAB678E60}">
      <dgm:prSet/>
      <dgm:spPr/>
      <dgm:t>
        <a:bodyPr/>
        <a:lstStyle/>
        <a:p>
          <a:endParaRPr lang="en-IN"/>
        </a:p>
      </dgm:t>
    </dgm:pt>
    <dgm:pt modelId="{7D6C35ED-80E2-47B5-AF5F-99B5FBBCED8B}" type="parTrans" cxnId="{CBDCEAF9-E3F4-45C3-ACCE-C9EAAB678E60}">
      <dgm:prSet/>
      <dgm:spPr/>
      <dgm:t>
        <a:bodyPr/>
        <a:lstStyle/>
        <a:p>
          <a:endParaRPr lang="en-IN"/>
        </a:p>
      </dgm:t>
    </dgm:pt>
    <dgm:pt modelId="{EE647EBE-2008-4D20-B4CD-9227B6981D41}" type="pres">
      <dgm:prSet presAssocID="{15866F6E-A28E-4DAA-924E-15F9CFE5CF52}" presName="linear" presStyleCnt="0">
        <dgm:presLayoutVars>
          <dgm:animLvl val="lvl"/>
          <dgm:resizeHandles val="exact"/>
        </dgm:presLayoutVars>
      </dgm:prSet>
      <dgm:spPr/>
    </dgm:pt>
    <dgm:pt modelId="{824A64AE-7C3E-42CF-B121-9F5A4275C009}" type="pres">
      <dgm:prSet presAssocID="{A51DFE34-24AC-4389-971C-42EFC080AD5E}" presName="parentText" presStyleLbl="node1" presStyleIdx="0" presStyleCnt="8">
        <dgm:presLayoutVars>
          <dgm:chMax val="0"/>
          <dgm:bulletEnabled val="1"/>
        </dgm:presLayoutVars>
      </dgm:prSet>
      <dgm:spPr/>
    </dgm:pt>
    <dgm:pt modelId="{31142902-6F99-427B-A68E-61AD2A6168DC}" type="pres">
      <dgm:prSet presAssocID="{F0624889-60B9-4325-8368-C9861BC38B79}" presName="spacer" presStyleCnt="0"/>
      <dgm:spPr/>
    </dgm:pt>
    <dgm:pt modelId="{6F440423-DC86-4051-ADBB-536645448BDC}" type="pres">
      <dgm:prSet presAssocID="{BF984647-3829-48E5-B476-BB8E22D24D39}" presName="parentText" presStyleLbl="node1" presStyleIdx="1" presStyleCnt="8">
        <dgm:presLayoutVars>
          <dgm:chMax val="0"/>
          <dgm:bulletEnabled val="1"/>
        </dgm:presLayoutVars>
      </dgm:prSet>
      <dgm:spPr/>
    </dgm:pt>
    <dgm:pt modelId="{E23F30AF-EFE7-4617-A1F6-21E4E16D4356}" type="pres">
      <dgm:prSet presAssocID="{1F7390E5-079E-4837-B715-8931E444D7F2}" presName="spacer" presStyleCnt="0"/>
      <dgm:spPr/>
    </dgm:pt>
    <dgm:pt modelId="{A37921EC-C7ED-40AC-B333-AD563D809C2C}" type="pres">
      <dgm:prSet presAssocID="{6935E674-2AB8-4B8A-9A0C-9F5D85F75D6C}" presName="parentText" presStyleLbl="node1" presStyleIdx="2" presStyleCnt="8">
        <dgm:presLayoutVars>
          <dgm:chMax val="0"/>
          <dgm:bulletEnabled val="1"/>
        </dgm:presLayoutVars>
      </dgm:prSet>
      <dgm:spPr/>
    </dgm:pt>
    <dgm:pt modelId="{8193F114-5171-4032-8AB7-DA73B45968B1}" type="pres">
      <dgm:prSet presAssocID="{1287AFDE-8BE2-423A-9462-6B730EF69DA7}" presName="spacer" presStyleCnt="0"/>
      <dgm:spPr/>
    </dgm:pt>
    <dgm:pt modelId="{0463676F-D895-406A-ADCE-0C0129DE3727}" type="pres">
      <dgm:prSet presAssocID="{F6A3E756-9174-4FBC-A3B8-CA6CD7E86D45}" presName="parentText" presStyleLbl="node1" presStyleIdx="3" presStyleCnt="8">
        <dgm:presLayoutVars>
          <dgm:chMax val="0"/>
          <dgm:bulletEnabled val="1"/>
        </dgm:presLayoutVars>
      </dgm:prSet>
      <dgm:spPr/>
    </dgm:pt>
    <dgm:pt modelId="{B1A751A3-A834-41AA-87BA-EE789EE87991}" type="pres">
      <dgm:prSet presAssocID="{F8FF639F-1040-46B7-BBC3-537F94C74DD9}" presName="spacer" presStyleCnt="0"/>
      <dgm:spPr/>
    </dgm:pt>
    <dgm:pt modelId="{B9C1E4AE-5D81-4309-8014-1E338881E401}" type="pres">
      <dgm:prSet presAssocID="{E6FA0293-F280-4E04-821D-6C7B6564A3FB}" presName="parentText" presStyleLbl="node1" presStyleIdx="4" presStyleCnt="8">
        <dgm:presLayoutVars>
          <dgm:chMax val="0"/>
          <dgm:bulletEnabled val="1"/>
        </dgm:presLayoutVars>
      </dgm:prSet>
      <dgm:spPr/>
    </dgm:pt>
    <dgm:pt modelId="{D615303B-24AC-4F77-9708-C8079B5B7AF6}" type="pres">
      <dgm:prSet presAssocID="{2A5E06FC-586D-413C-9BB9-CFFBC47BEF02}" presName="spacer" presStyleCnt="0"/>
      <dgm:spPr/>
    </dgm:pt>
    <dgm:pt modelId="{529304D7-8800-4856-8BF2-DC4C53725B72}" type="pres">
      <dgm:prSet presAssocID="{30C7FCF3-B300-46B0-8167-F1AE29A03674}" presName="parentText" presStyleLbl="node1" presStyleIdx="5" presStyleCnt="8">
        <dgm:presLayoutVars>
          <dgm:chMax val="0"/>
          <dgm:bulletEnabled val="1"/>
        </dgm:presLayoutVars>
      </dgm:prSet>
      <dgm:spPr/>
    </dgm:pt>
    <dgm:pt modelId="{76D85CBA-61F5-49AD-BBE3-5ED7F8F02B0A}" type="pres">
      <dgm:prSet presAssocID="{3967CD55-EFD0-494E-BEB1-CAB4A29283C9}" presName="spacer" presStyleCnt="0"/>
      <dgm:spPr/>
    </dgm:pt>
    <dgm:pt modelId="{404EFB19-9E6E-49D7-B0CC-F8B0578CE101}" type="pres">
      <dgm:prSet presAssocID="{297D91D7-356C-4F16-AD60-91F780E8CF1B}" presName="parentText" presStyleLbl="node1" presStyleIdx="6" presStyleCnt="8">
        <dgm:presLayoutVars>
          <dgm:chMax val="0"/>
          <dgm:bulletEnabled val="1"/>
        </dgm:presLayoutVars>
      </dgm:prSet>
      <dgm:spPr/>
    </dgm:pt>
    <dgm:pt modelId="{EC7BC534-57CA-44B5-B80E-4B04AD08E81C}" type="pres">
      <dgm:prSet presAssocID="{3177D70D-5089-4E5D-B937-7202D60EA3FE}" presName="spacer" presStyleCnt="0"/>
      <dgm:spPr/>
    </dgm:pt>
    <dgm:pt modelId="{9B64FF0B-CF93-4D56-B35E-36636E2912E2}" type="pres">
      <dgm:prSet presAssocID="{1051BA79-43A5-4C46-99EC-A83AD066C96C}" presName="parentText" presStyleLbl="node1" presStyleIdx="7" presStyleCnt="8">
        <dgm:presLayoutVars>
          <dgm:chMax val="0"/>
          <dgm:bulletEnabled val="1"/>
        </dgm:presLayoutVars>
      </dgm:prSet>
      <dgm:spPr/>
    </dgm:pt>
  </dgm:ptLst>
  <dgm:cxnLst>
    <dgm:cxn modelId="{858DE201-0FDE-47ED-87A1-E66EB991667E}" srcId="{15866F6E-A28E-4DAA-924E-15F9CFE5CF52}" destId="{F6A3E756-9174-4FBC-A3B8-CA6CD7E86D45}" srcOrd="3" destOrd="0" parTransId="{79C657F3-ADC0-40C1-8823-52E573A90436}" sibTransId="{F8FF639F-1040-46B7-BBC3-537F94C74DD9}"/>
    <dgm:cxn modelId="{5B385103-0562-4A8B-AEBB-A9587EB87D2C}" type="presOf" srcId="{30C7FCF3-B300-46B0-8167-F1AE29A03674}" destId="{529304D7-8800-4856-8BF2-DC4C53725B72}" srcOrd="0" destOrd="0" presId="urn:microsoft.com/office/officeart/2005/8/layout/vList2"/>
    <dgm:cxn modelId="{E480560B-C892-428D-A4AC-8411CFB86EA7}" srcId="{15866F6E-A28E-4DAA-924E-15F9CFE5CF52}" destId="{297D91D7-356C-4F16-AD60-91F780E8CF1B}" srcOrd="6" destOrd="0" parTransId="{3232AD32-748B-4312-8BB4-38601C9EB5CF}" sibTransId="{3177D70D-5089-4E5D-B937-7202D60EA3FE}"/>
    <dgm:cxn modelId="{7871E80F-988D-4AA0-B558-0A95C7E0BEB4}" srcId="{15866F6E-A28E-4DAA-924E-15F9CFE5CF52}" destId="{1051BA79-43A5-4C46-99EC-A83AD066C96C}" srcOrd="7" destOrd="0" parTransId="{0F3CCD94-1ADA-43C6-B815-FAEA99B454DF}" sibTransId="{439ABC79-D825-42C6-8835-E1036A7F3971}"/>
    <dgm:cxn modelId="{DEC42010-0FC8-4B91-BE0A-749B315CE047}" type="presOf" srcId="{A51DFE34-24AC-4389-971C-42EFC080AD5E}" destId="{824A64AE-7C3E-42CF-B121-9F5A4275C009}" srcOrd="0" destOrd="0" presId="urn:microsoft.com/office/officeart/2005/8/layout/vList2"/>
    <dgm:cxn modelId="{8C56DF19-84A1-4706-B548-1DF179149230}" srcId="{15866F6E-A28E-4DAA-924E-15F9CFE5CF52}" destId="{30C7FCF3-B300-46B0-8167-F1AE29A03674}" srcOrd="5" destOrd="0" parTransId="{A25B94C6-316E-4649-8FEB-F28AFB9652F3}" sibTransId="{3967CD55-EFD0-494E-BEB1-CAB4A29283C9}"/>
    <dgm:cxn modelId="{17821E63-4309-4A4B-A106-CFAB81471FB5}" type="presOf" srcId="{F6A3E756-9174-4FBC-A3B8-CA6CD7E86D45}" destId="{0463676F-D895-406A-ADCE-0C0129DE3727}" srcOrd="0" destOrd="0" presId="urn:microsoft.com/office/officeart/2005/8/layout/vList2"/>
    <dgm:cxn modelId="{C174114A-36AB-4E1B-8F55-A46A4F0A930A}" type="presOf" srcId="{1051BA79-43A5-4C46-99EC-A83AD066C96C}" destId="{9B64FF0B-CF93-4D56-B35E-36636E2912E2}" srcOrd="0" destOrd="0" presId="urn:microsoft.com/office/officeart/2005/8/layout/vList2"/>
    <dgm:cxn modelId="{70D7106C-F810-4341-B62A-E8F8CB18BE78}" srcId="{15866F6E-A28E-4DAA-924E-15F9CFE5CF52}" destId="{E6FA0293-F280-4E04-821D-6C7B6564A3FB}" srcOrd="4" destOrd="0" parTransId="{0DFBCF80-124B-488C-A509-28B35B2BCAE4}" sibTransId="{2A5E06FC-586D-413C-9BB9-CFFBC47BEF02}"/>
    <dgm:cxn modelId="{F20C1A84-A5F4-4109-A7C5-ED9E5AF63BF1}" type="presOf" srcId="{E6FA0293-F280-4E04-821D-6C7B6564A3FB}" destId="{B9C1E4AE-5D81-4309-8014-1E338881E401}" srcOrd="0" destOrd="0" presId="urn:microsoft.com/office/officeart/2005/8/layout/vList2"/>
    <dgm:cxn modelId="{D9F20895-6F02-4F83-B8D5-CD2C9AAC7219}" type="presOf" srcId="{297D91D7-356C-4F16-AD60-91F780E8CF1B}" destId="{404EFB19-9E6E-49D7-B0CC-F8B0578CE101}" srcOrd="0" destOrd="0" presId="urn:microsoft.com/office/officeart/2005/8/layout/vList2"/>
    <dgm:cxn modelId="{4E40FDBE-806A-4F53-A377-A7BB2055CAB3}" srcId="{15866F6E-A28E-4DAA-924E-15F9CFE5CF52}" destId="{BF984647-3829-48E5-B476-BB8E22D24D39}" srcOrd="1" destOrd="0" parTransId="{EC50EA89-18A3-4CDF-A98B-CBEC6983A337}" sibTransId="{1F7390E5-079E-4837-B715-8931E444D7F2}"/>
    <dgm:cxn modelId="{9B7B08C0-453B-4D47-A4DE-49828F106D1C}" srcId="{15866F6E-A28E-4DAA-924E-15F9CFE5CF52}" destId="{6935E674-2AB8-4B8A-9A0C-9F5D85F75D6C}" srcOrd="2" destOrd="0" parTransId="{961C9FEE-C322-4612-9C30-7214310BED5C}" sibTransId="{1287AFDE-8BE2-423A-9462-6B730EF69DA7}"/>
    <dgm:cxn modelId="{E1688BD7-1D0B-4BD2-AC11-4A9B5D6BE2B9}" type="presOf" srcId="{BF984647-3829-48E5-B476-BB8E22D24D39}" destId="{6F440423-DC86-4051-ADBB-536645448BDC}" srcOrd="0" destOrd="0" presId="urn:microsoft.com/office/officeart/2005/8/layout/vList2"/>
    <dgm:cxn modelId="{C4DF8FDB-D50E-4C12-AE89-2E41435A071B}" type="presOf" srcId="{15866F6E-A28E-4DAA-924E-15F9CFE5CF52}" destId="{EE647EBE-2008-4D20-B4CD-9227B6981D41}" srcOrd="0" destOrd="0" presId="urn:microsoft.com/office/officeart/2005/8/layout/vList2"/>
    <dgm:cxn modelId="{CBDCEAF9-E3F4-45C3-ACCE-C9EAAB678E60}" srcId="{15866F6E-A28E-4DAA-924E-15F9CFE5CF52}" destId="{A51DFE34-24AC-4389-971C-42EFC080AD5E}" srcOrd="0" destOrd="0" parTransId="{7D6C35ED-80E2-47B5-AF5F-99B5FBBCED8B}" sibTransId="{F0624889-60B9-4325-8368-C9861BC38B79}"/>
    <dgm:cxn modelId="{FF4CE4FC-8D3B-40BA-8A33-D732E3EEEA36}" type="presOf" srcId="{6935E674-2AB8-4B8A-9A0C-9F5D85F75D6C}" destId="{A37921EC-C7ED-40AC-B333-AD563D809C2C}" srcOrd="0" destOrd="0" presId="urn:microsoft.com/office/officeart/2005/8/layout/vList2"/>
    <dgm:cxn modelId="{EB141D00-CDB0-46F6-9B9D-418A26D411DB}" type="presParOf" srcId="{EE647EBE-2008-4D20-B4CD-9227B6981D41}" destId="{824A64AE-7C3E-42CF-B121-9F5A4275C009}" srcOrd="0" destOrd="0" presId="urn:microsoft.com/office/officeart/2005/8/layout/vList2"/>
    <dgm:cxn modelId="{E2B488AB-3B4E-4915-BE6C-24F3F4E55FA0}" type="presParOf" srcId="{EE647EBE-2008-4D20-B4CD-9227B6981D41}" destId="{31142902-6F99-427B-A68E-61AD2A6168DC}" srcOrd="1" destOrd="0" presId="urn:microsoft.com/office/officeart/2005/8/layout/vList2"/>
    <dgm:cxn modelId="{E2052AF9-14D4-4937-987D-8B645D8CED6D}" type="presParOf" srcId="{EE647EBE-2008-4D20-B4CD-9227B6981D41}" destId="{6F440423-DC86-4051-ADBB-536645448BDC}" srcOrd="2" destOrd="0" presId="urn:microsoft.com/office/officeart/2005/8/layout/vList2"/>
    <dgm:cxn modelId="{131AE5B3-ADEF-4A07-951D-F2594DC07725}" type="presParOf" srcId="{EE647EBE-2008-4D20-B4CD-9227B6981D41}" destId="{E23F30AF-EFE7-4617-A1F6-21E4E16D4356}" srcOrd="3" destOrd="0" presId="urn:microsoft.com/office/officeart/2005/8/layout/vList2"/>
    <dgm:cxn modelId="{C2827B7F-CCF8-424B-9477-891A3A49A36B}" type="presParOf" srcId="{EE647EBE-2008-4D20-B4CD-9227B6981D41}" destId="{A37921EC-C7ED-40AC-B333-AD563D809C2C}" srcOrd="4" destOrd="0" presId="urn:microsoft.com/office/officeart/2005/8/layout/vList2"/>
    <dgm:cxn modelId="{439355C4-FE02-4A05-BFE2-D627D78B173C}" type="presParOf" srcId="{EE647EBE-2008-4D20-B4CD-9227B6981D41}" destId="{8193F114-5171-4032-8AB7-DA73B45968B1}" srcOrd="5" destOrd="0" presId="urn:microsoft.com/office/officeart/2005/8/layout/vList2"/>
    <dgm:cxn modelId="{ADC21546-104E-478A-B3E7-19BD04F6FBEA}" type="presParOf" srcId="{EE647EBE-2008-4D20-B4CD-9227B6981D41}" destId="{0463676F-D895-406A-ADCE-0C0129DE3727}" srcOrd="6" destOrd="0" presId="urn:microsoft.com/office/officeart/2005/8/layout/vList2"/>
    <dgm:cxn modelId="{16E6DD82-553A-4F79-B362-18E268777397}" type="presParOf" srcId="{EE647EBE-2008-4D20-B4CD-9227B6981D41}" destId="{B1A751A3-A834-41AA-87BA-EE789EE87991}" srcOrd="7" destOrd="0" presId="urn:microsoft.com/office/officeart/2005/8/layout/vList2"/>
    <dgm:cxn modelId="{7F564DE5-4013-4D26-B1C3-FF7EDC45B3D2}" type="presParOf" srcId="{EE647EBE-2008-4D20-B4CD-9227B6981D41}" destId="{B9C1E4AE-5D81-4309-8014-1E338881E401}" srcOrd="8" destOrd="0" presId="urn:microsoft.com/office/officeart/2005/8/layout/vList2"/>
    <dgm:cxn modelId="{B871F700-2BDE-400C-B08A-C556BEB84CCA}" type="presParOf" srcId="{EE647EBE-2008-4D20-B4CD-9227B6981D41}" destId="{D615303B-24AC-4F77-9708-C8079B5B7AF6}" srcOrd="9" destOrd="0" presId="urn:microsoft.com/office/officeart/2005/8/layout/vList2"/>
    <dgm:cxn modelId="{43B044DC-220A-4192-8AEF-2E3040C8266C}" type="presParOf" srcId="{EE647EBE-2008-4D20-B4CD-9227B6981D41}" destId="{529304D7-8800-4856-8BF2-DC4C53725B72}" srcOrd="10" destOrd="0" presId="urn:microsoft.com/office/officeart/2005/8/layout/vList2"/>
    <dgm:cxn modelId="{D6E23EEC-8F4E-4897-814A-81D0B0029DD3}" type="presParOf" srcId="{EE647EBE-2008-4D20-B4CD-9227B6981D41}" destId="{76D85CBA-61F5-49AD-BBE3-5ED7F8F02B0A}" srcOrd="11" destOrd="0" presId="urn:microsoft.com/office/officeart/2005/8/layout/vList2"/>
    <dgm:cxn modelId="{391A190F-146C-48DA-AA44-E0FE9E1600FA}" type="presParOf" srcId="{EE647EBE-2008-4D20-B4CD-9227B6981D41}" destId="{404EFB19-9E6E-49D7-B0CC-F8B0578CE101}" srcOrd="12" destOrd="0" presId="urn:microsoft.com/office/officeart/2005/8/layout/vList2"/>
    <dgm:cxn modelId="{10B19FF5-6617-416C-99D5-5D97CC402E85}" type="presParOf" srcId="{EE647EBE-2008-4D20-B4CD-9227B6981D41}" destId="{EC7BC534-57CA-44B5-B80E-4B04AD08E81C}" srcOrd="13" destOrd="0" presId="urn:microsoft.com/office/officeart/2005/8/layout/vList2"/>
    <dgm:cxn modelId="{6C3DCEB2-8A5A-40C4-9004-8643CDC35C53}" type="presParOf" srcId="{EE647EBE-2008-4D20-B4CD-9227B6981D41}" destId="{9B64FF0B-CF93-4D56-B35E-36636E2912E2}"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6F2C0-448D-40C5-ADFD-01AB391AB3F2}">
      <dsp:nvSpPr>
        <dsp:cNvPr id="0" name=""/>
        <dsp:cNvSpPr/>
      </dsp:nvSpPr>
      <dsp:spPr>
        <a:xfrm>
          <a:off x="0" y="592648"/>
          <a:ext cx="6476999" cy="6692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kern="1200" dirty="0"/>
            <a:t>Invoice Volume per Account Executive</a:t>
          </a:r>
          <a:endParaRPr lang="en-IN" sz="2600" b="0" kern="1200" dirty="0"/>
        </a:p>
      </dsp:txBody>
      <dsp:txXfrm>
        <a:off x="32670" y="625318"/>
        <a:ext cx="6411659" cy="603900"/>
      </dsp:txXfrm>
    </dsp:sp>
    <dsp:sp modelId="{9B05A8C3-ADE8-41E6-9FBB-EABE34E3AB40}">
      <dsp:nvSpPr>
        <dsp:cNvPr id="0" name=""/>
        <dsp:cNvSpPr/>
      </dsp:nvSpPr>
      <dsp:spPr>
        <a:xfrm>
          <a:off x="0" y="1336768"/>
          <a:ext cx="6476999" cy="6692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0" kern="1200" dirty="0"/>
            <a:t>Year-over-Year Meeting Count</a:t>
          </a:r>
        </a:p>
      </dsp:txBody>
      <dsp:txXfrm>
        <a:off x="32670" y="1369438"/>
        <a:ext cx="6411659" cy="603900"/>
      </dsp:txXfrm>
    </dsp:sp>
    <dsp:sp modelId="{C81ABF63-B023-4C9F-BA53-1CF45F518AA5}">
      <dsp:nvSpPr>
        <dsp:cNvPr id="0" name=""/>
        <dsp:cNvSpPr/>
      </dsp:nvSpPr>
      <dsp:spPr>
        <a:xfrm>
          <a:off x="0" y="2080888"/>
          <a:ext cx="6476999" cy="6692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kern="1200" dirty="0"/>
            <a:t>Target vs. Achievement for Income Classes</a:t>
          </a:r>
        </a:p>
      </dsp:txBody>
      <dsp:txXfrm>
        <a:off x="32670" y="2113558"/>
        <a:ext cx="6411659" cy="603900"/>
      </dsp:txXfrm>
    </dsp:sp>
    <dsp:sp modelId="{1581443F-E218-4E55-9393-894BE148AA88}">
      <dsp:nvSpPr>
        <dsp:cNvPr id="0" name=""/>
        <dsp:cNvSpPr/>
      </dsp:nvSpPr>
      <dsp:spPr>
        <a:xfrm>
          <a:off x="0" y="2825009"/>
          <a:ext cx="6476999" cy="6692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kern="1200" dirty="0"/>
            <a:t>Opportunity Funnel by Revenue Stage</a:t>
          </a:r>
        </a:p>
      </dsp:txBody>
      <dsp:txXfrm>
        <a:off x="32670" y="2857679"/>
        <a:ext cx="6411659" cy="603900"/>
      </dsp:txXfrm>
    </dsp:sp>
    <dsp:sp modelId="{F12243F0-4972-4346-8876-E7904F7CDA89}">
      <dsp:nvSpPr>
        <dsp:cNvPr id="0" name=""/>
        <dsp:cNvSpPr/>
      </dsp:nvSpPr>
      <dsp:spPr>
        <a:xfrm>
          <a:off x="0" y="3569128"/>
          <a:ext cx="6476999" cy="6692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0" kern="1200"/>
            <a:t>Meetings by Account Executive</a:t>
          </a:r>
          <a:endParaRPr lang="en-US" sz="2600" b="0" kern="1200" dirty="0"/>
        </a:p>
      </dsp:txBody>
      <dsp:txXfrm>
        <a:off x="32670" y="3601798"/>
        <a:ext cx="6411659" cy="603900"/>
      </dsp:txXfrm>
    </dsp:sp>
    <dsp:sp modelId="{0E548800-8A1F-4D50-9459-37F746A797C5}">
      <dsp:nvSpPr>
        <dsp:cNvPr id="0" name=""/>
        <dsp:cNvSpPr/>
      </dsp:nvSpPr>
      <dsp:spPr>
        <a:xfrm>
          <a:off x="0" y="4313249"/>
          <a:ext cx="6476999" cy="6692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0" kern="1200" dirty="0"/>
            <a:t>Top Open Opportunities</a:t>
          </a:r>
          <a:endParaRPr lang="en-US" sz="2600" b="0" kern="1200" dirty="0"/>
        </a:p>
      </dsp:txBody>
      <dsp:txXfrm>
        <a:off x="32670" y="4345919"/>
        <a:ext cx="6411659" cy="603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210468"/>
          <a:ext cx="3860544" cy="0"/>
        </a:xfrm>
        <a:prstGeom prst="line">
          <a:avLst/>
        </a:prstGeom>
        <a:solidFill>
          <a:schemeClr val="lt1">
            <a:alpha val="90000"/>
            <a:tint val="40000"/>
            <a:hueOff val="0"/>
            <a:satOff val="0"/>
            <a:lumOff val="0"/>
            <a:alphaOff val="0"/>
          </a:schemeClr>
        </a:solidFill>
        <a:ln w="6350" cap="flat" cmpd="sng" algn="ctr">
          <a:solidFill>
            <a:schemeClr val="accent2">
              <a:alpha val="90000"/>
              <a:hueOff val="0"/>
              <a:satOff val="0"/>
              <a:lumOff val="0"/>
              <a:alphaOff val="0"/>
            </a:schemeClr>
          </a:solidFill>
          <a:prstDash val="solid"/>
          <a:miter lim="800000"/>
          <a:tailEnd type="triangle" w="lg" len="lg"/>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sp>
    <dsp:sp modelId="{FE5C7F33-9326-49FB-89A3-8A20163AD994}">
      <dsp:nvSpPr>
        <dsp:cNvPr id="0" name=""/>
        <dsp:cNvSpPr/>
      </dsp:nvSpPr>
      <dsp:spPr>
        <a:xfrm>
          <a:off x="107522" y="1300043"/>
          <a:ext cx="1572568" cy="273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b="1" kern="1200" dirty="0">
              <a:solidFill>
                <a:srgbClr val="002060"/>
              </a:solidFill>
              <a:latin typeface="+mn-lt"/>
            </a:rPr>
            <a:t>2019</a:t>
          </a:r>
        </a:p>
      </dsp:txBody>
      <dsp:txXfrm>
        <a:off x="107522" y="1300043"/>
        <a:ext cx="1572568" cy="273565"/>
      </dsp:txXfrm>
    </dsp:sp>
    <dsp:sp modelId="{BA29120C-7C6B-4F62-9079-4AD528BC0744}">
      <dsp:nvSpPr>
        <dsp:cNvPr id="0" name=""/>
        <dsp:cNvSpPr/>
      </dsp:nvSpPr>
      <dsp:spPr>
        <a:xfrm>
          <a:off x="301" y="79739"/>
          <a:ext cx="1787009" cy="670750"/>
        </a:xfrm>
        <a:prstGeom prst="round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mn-lt"/>
            </a:rPr>
            <a:t>3 Meetings</a:t>
          </a:r>
        </a:p>
      </dsp:txBody>
      <dsp:txXfrm>
        <a:off x="33044" y="112482"/>
        <a:ext cx="1721523" cy="605264"/>
      </dsp:txXfrm>
    </dsp:sp>
    <dsp:sp modelId="{A95DB80B-444A-4D69-B205-3A801BB8524A}">
      <dsp:nvSpPr>
        <dsp:cNvPr id="0" name=""/>
        <dsp:cNvSpPr/>
      </dsp:nvSpPr>
      <dsp:spPr>
        <a:xfrm>
          <a:off x="893806" y="750490"/>
          <a:ext cx="0" cy="459978"/>
        </a:xfrm>
        <a:prstGeom prst="line">
          <a:avLst/>
        </a:prstGeom>
        <a:noFill/>
        <a:ln w="6350" cap="flat" cmpd="sng" algn="ctr">
          <a:solidFill>
            <a:schemeClr val="accent2">
              <a:hueOff val="0"/>
              <a:satOff val="0"/>
              <a:lumOff val="0"/>
              <a:alphaOff val="0"/>
            </a:schemeClr>
          </a:solidFill>
          <a:prstDash val="dash"/>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2180453" y="847327"/>
          <a:ext cx="1572568" cy="273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b="1" kern="1200" dirty="0">
              <a:solidFill>
                <a:srgbClr val="002060"/>
              </a:solidFill>
              <a:latin typeface="+mn-lt"/>
            </a:rPr>
            <a:t>2020</a:t>
          </a:r>
        </a:p>
      </dsp:txBody>
      <dsp:txXfrm>
        <a:off x="2180453" y="847327"/>
        <a:ext cx="1572568" cy="273565"/>
      </dsp:txXfrm>
    </dsp:sp>
    <dsp:sp modelId="{FA19A0AA-8B0B-4AA8-A80D-08CFFDD3F112}">
      <dsp:nvSpPr>
        <dsp:cNvPr id="0" name=""/>
        <dsp:cNvSpPr/>
      </dsp:nvSpPr>
      <dsp:spPr>
        <a:xfrm>
          <a:off x="875649" y="1192311"/>
          <a:ext cx="36314" cy="36314"/>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ADAA0C9-3E42-4088-8622-30E9F6EA139A}">
      <dsp:nvSpPr>
        <dsp:cNvPr id="0" name=""/>
        <dsp:cNvSpPr/>
      </dsp:nvSpPr>
      <dsp:spPr>
        <a:xfrm>
          <a:off x="2073232" y="1670446"/>
          <a:ext cx="1787009" cy="670750"/>
        </a:xfrm>
        <a:prstGeom prst="roundRect">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mn-lt"/>
            </a:rPr>
            <a:t>31 Meetings</a:t>
          </a:r>
        </a:p>
      </dsp:txBody>
      <dsp:txXfrm>
        <a:off x="2105975" y="1703189"/>
        <a:ext cx="1721523" cy="605264"/>
      </dsp:txXfrm>
    </dsp:sp>
    <dsp:sp modelId="{DBD74D6B-057A-432C-9067-BF618C19EB2A}">
      <dsp:nvSpPr>
        <dsp:cNvPr id="0" name=""/>
        <dsp:cNvSpPr/>
      </dsp:nvSpPr>
      <dsp:spPr>
        <a:xfrm>
          <a:off x="2966737" y="1210468"/>
          <a:ext cx="0" cy="459978"/>
        </a:xfrm>
        <a:prstGeom prst="line">
          <a:avLst/>
        </a:prstGeom>
        <a:noFill/>
        <a:ln w="6350" cap="flat" cmpd="sng" algn="ctr">
          <a:solidFill>
            <a:schemeClr val="accent2">
              <a:hueOff val="0"/>
              <a:satOff val="0"/>
              <a:lumOff val="0"/>
              <a:alphaOff val="0"/>
            </a:schemeClr>
          </a:solidFill>
          <a:prstDash val="dash"/>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0F979253-FD39-4920-BFCA-78C564B167EA}">
      <dsp:nvSpPr>
        <dsp:cNvPr id="0" name=""/>
        <dsp:cNvSpPr/>
      </dsp:nvSpPr>
      <dsp:spPr>
        <a:xfrm>
          <a:off x="2948580" y="1192311"/>
          <a:ext cx="36314" cy="36314"/>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4A64AE-7C3E-42CF-B121-9F5A4275C009}">
      <dsp:nvSpPr>
        <dsp:cNvPr id="0" name=""/>
        <dsp:cNvSpPr/>
      </dsp:nvSpPr>
      <dsp:spPr>
        <a:xfrm>
          <a:off x="0" y="167009"/>
          <a:ext cx="6860177" cy="562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t>Renewal is the strongest segment with highest achievement % (128.54%) and invoice % (58.35%).</a:t>
          </a:r>
        </a:p>
      </dsp:txBody>
      <dsp:txXfrm>
        <a:off x="27472" y="194481"/>
        <a:ext cx="6805233" cy="507826"/>
      </dsp:txXfrm>
    </dsp:sp>
    <dsp:sp modelId="{6F440423-DC86-4051-ADBB-536645448BDC}">
      <dsp:nvSpPr>
        <dsp:cNvPr id="0" name=""/>
        <dsp:cNvSpPr/>
      </dsp:nvSpPr>
      <dsp:spPr>
        <a:xfrm>
          <a:off x="0" y="767219"/>
          <a:ext cx="6860177" cy="562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a:t>New and Cross Sell segments are significantly under target.</a:t>
          </a:r>
          <a:endParaRPr lang="en-IN" sz="1300" b="1" kern="1200" dirty="0"/>
        </a:p>
      </dsp:txBody>
      <dsp:txXfrm>
        <a:off x="27472" y="794691"/>
        <a:ext cx="6805233" cy="507826"/>
      </dsp:txXfrm>
    </dsp:sp>
    <dsp:sp modelId="{A37921EC-C7ED-40AC-B333-AD563D809C2C}">
      <dsp:nvSpPr>
        <dsp:cNvPr id="0" name=""/>
        <dsp:cNvSpPr/>
      </dsp:nvSpPr>
      <dsp:spPr>
        <a:xfrm>
          <a:off x="0" y="1367429"/>
          <a:ext cx="6860177" cy="562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a:t>Gilbert and Ketan Jain lead in total invoices generated.</a:t>
          </a:r>
          <a:endParaRPr lang="en-IN" sz="1300" b="1" kern="1200" dirty="0"/>
        </a:p>
      </dsp:txBody>
      <dsp:txXfrm>
        <a:off x="27472" y="1394901"/>
        <a:ext cx="6805233" cy="507826"/>
      </dsp:txXfrm>
    </dsp:sp>
    <dsp:sp modelId="{0463676F-D895-406A-ADCE-0C0129DE3727}">
      <dsp:nvSpPr>
        <dsp:cNvPr id="0" name=""/>
        <dsp:cNvSpPr/>
      </dsp:nvSpPr>
      <dsp:spPr>
        <a:xfrm>
          <a:off x="0" y="1967639"/>
          <a:ext cx="6860177" cy="562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a:t>Abhinav Shivam and Vinay have the highest meeting activity in 2020.</a:t>
          </a:r>
          <a:endParaRPr lang="en-IN" sz="1300" b="1" kern="1200" dirty="0"/>
        </a:p>
      </dsp:txBody>
      <dsp:txXfrm>
        <a:off x="27472" y="1995111"/>
        <a:ext cx="6805233" cy="507826"/>
      </dsp:txXfrm>
    </dsp:sp>
    <dsp:sp modelId="{B9C1E4AE-5D81-4309-8014-1E338881E401}">
      <dsp:nvSpPr>
        <dsp:cNvPr id="0" name=""/>
        <dsp:cNvSpPr/>
      </dsp:nvSpPr>
      <dsp:spPr>
        <a:xfrm>
          <a:off x="0" y="2567849"/>
          <a:ext cx="6860177" cy="562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a:t>The revenue funnel shows most revenue is in the Qualify stage (5.9M), dropping sharply in later stages.</a:t>
          </a:r>
          <a:endParaRPr lang="en-IN" sz="1300" b="1" kern="1200" dirty="0"/>
        </a:p>
      </dsp:txBody>
      <dsp:txXfrm>
        <a:off x="27472" y="2595321"/>
        <a:ext cx="6805233" cy="507826"/>
      </dsp:txXfrm>
    </dsp:sp>
    <dsp:sp modelId="{529304D7-8800-4856-8BF2-DC4C53725B72}">
      <dsp:nvSpPr>
        <dsp:cNvPr id="0" name=""/>
        <dsp:cNvSpPr/>
      </dsp:nvSpPr>
      <dsp:spPr>
        <a:xfrm>
          <a:off x="0" y="3168060"/>
          <a:ext cx="6860177" cy="562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a:t>Fire, DB - Mega Policy, and EL-Group Mediclaim are top revenue-generating opportunities.</a:t>
          </a:r>
          <a:endParaRPr lang="en-IN" sz="1300" b="1" kern="1200" dirty="0"/>
        </a:p>
      </dsp:txBody>
      <dsp:txXfrm>
        <a:off x="27472" y="3195532"/>
        <a:ext cx="6805233" cy="507826"/>
      </dsp:txXfrm>
    </dsp:sp>
    <dsp:sp modelId="{404EFB19-9E6E-49D7-B0CC-F8B0578CE101}">
      <dsp:nvSpPr>
        <dsp:cNvPr id="0" name=""/>
        <dsp:cNvSpPr/>
      </dsp:nvSpPr>
      <dsp:spPr>
        <a:xfrm>
          <a:off x="0" y="3768270"/>
          <a:ext cx="6860177" cy="562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a:t>Employee Benefit and Fire dominate open opportunities.</a:t>
          </a:r>
          <a:endParaRPr lang="en-IN" sz="1300" b="1" kern="1200" dirty="0"/>
        </a:p>
      </dsp:txBody>
      <dsp:txXfrm>
        <a:off x="27472" y="3795742"/>
        <a:ext cx="6805233" cy="507826"/>
      </dsp:txXfrm>
    </dsp:sp>
    <dsp:sp modelId="{9B64FF0B-CF93-4D56-B35E-36636E2912E2}">
      <dsp:nvSpPr>
        <dsp:cNvPr id="0" name=""/>
        <dsp:cNvSpPr/>
      </dsp:nvSpPr>
      <dsp:spPr>
        <a:xfrm>
          <a:off x="0" y="4368480"/>
          <a:ext cx="6860177" cy="562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1" kern="1200" dirty="0"/>
            <a:t>The most frequent product group is Employee Benefit (30.61%), followed by DB-Mega Policy (26.53%)</a:t>
          </a:r>
        </a:p>
      </dsp:txBody>
      <dsp:txXfrm>
        <a:off x="27472" y="4395952"/>
        <a:ext cx="6805233" cy="5078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3616E-191B-BC61-3E7D-577B1132A0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DE6C60-AB09-4054-8CC2-125D8AD50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1E1365-587C-D274-5BCE-61D55E64E4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323A23-BEFC-2517-55D5-9313847DA4EE}"/>
              </a:ext>
            </a:extLst>
          </p:cNvPr>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3111350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30B3E-E8D9-6EEC-36D2-091AE62D8E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8924AD-9286-E7CA-2F60-DAE830CC17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A0E3EB-DDEA-D701-8C13-0EB0E0684D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31BA0F-FC28-95BE-827F-582006C2AB24}"/>
              </a:ext>
            </a:extLst>
          </p:cNvPr>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401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D630C39-9650-2622-4617-28E0FAA6B340}"/>
              </a:ext>
            </a:extLst>
          </p:cNvPr>
          <p:cNvSpPr>
            <a:spLocks noGrp="1"/>
          </p:cNvSpPr>
          <p:nvPr>
            <p:ph type="body" idx="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hyperlink" Target="https://www.linkedin.com/in/mahendra-singh-%F0%9F%9A%80-83699485/overlay/about-this-profile/" TargetMode="Externa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5A1A721-E8A3-4117-DD26-2E89245F356E}"/>
              </a:ext>
            </a:extLst>
          </p:cNvPr>
          <p:cNvSpPr txBox="1">
            <a:spLocks noChangeArrowheads="1"/>
          </p:cNvSpPr>
          <p:nvPr/>
        </p:nvSpPr>
        <p:spPr>
          <a:xfrm>
            <a:off x="5114834" y="2766218"/>
            <a:ext cx="6384228" cy="1325563"/>
          </a:xfrm>
          <a:prstGeom prst="rect">
            <a:avLst/>
          </a:prstGeom>
        </p:spPr>
        <p:txBody>
          <a:bodyPr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fontAlgn="auto">
              <a:spcAft>
                <a:spcPts val="0"/>
              </a:spcAft>
            </a:pPr>
            <a:r>
              <a:rPr lang="en-US" sz="4500" dirty="0">
                <a:solidFill>
                  <a:srgbClr val="C00000"/>
                </a:solidFill>
              </a:rPr>
              <a:t>Insurance Analytics </a:t>
            </a:r>
          </a:p>
          <a:p>
            <a:pPr algn="ctr" fontAlgn="auto">
              <a:spcAft>
                <a:spcPts val="0"/>
              </a:spcAft>
            </a:pPr>
            <a:r>
              <a:rPr lang="en-US" sz="3500" dirty="0">
                <a:solidFill>
                  <a:srgbClr val="3578AF"/>
                </a:solidFill>
              </a:rPr>
              <a:t>Project (</a:t>
            </a:r>
            <a:r>
              <a:rPr lang="en-IN" sz="3500" dirty="0">
                <a:solidFill>
                  <a:srgbClr val="3578AF"/>
                </a:solidFill>
              </a:rPr>
              <a:t>P946)</a:t>
            </a:r>
            <a:endParaRPr lang="en-US" altLang="en-US" sz="3500" dirty="0">
              <a:solidFill>
                <a:srgbClr val="3578AF"/>
              </a:solidFill>
            </a:endParaRPr>
          </a:p>
        </p:txBody>
      </p:sp>
      <p:sp>
        <p:nvSpPr>
          <p:cNvPr id="5" name="TextBox 4">
            <a:extLst>
              <a:ext uri="{FF2B5EF4-FFF2-40B4-BE49-F238E27FC236}">
                <a16:creationId xmlns:a16="http://schemas.microsoft.com/office/drawing/2014/main" id="{7C501156-5AD9-7420-255A-7FBDD3E9E605}"/>
              </a:ext>
            </a:extLst>
          </p:cNvPr>
          <p:cNvSpPr txBox="1"/>
          <p:nvPr/>
        </p:nvSpPr>
        <p:spPr>
          <a:xfrm>
            <a:off x="10064206" y="6272014"/>
            <a:ext cx="2127794" cy="477054"/>
          </a:xfrm>
          <a:prstGeom prst="rect">
            <a:avLst/>
          </a:prstGeom>
          <a:noFill/>
        </p:spPr>
        <p:txBody>
          <a:bodyPr wrap="square">
            <a:spAutoFit/>
          </a:bodyPr>
          <a:lstStyle/>
          <a:p>
            <a:r>
              <a:rPr lang="en-US" sz="2500" b="1" dirty="0">
                <a:solidFill>
                  <a:srgbClr val="C00000"/>
                </a:solidFill>
                <a:latin typeface="+mj-lt"/>
              </a:rPr>
              <a:t>By - Group 1</a:t>
            </a:r>
            <a:endParaRPr lang="en-IN" sz="2500" b="1" dirty="0">
              <a:solidFill>
                <a:srgbClr val="C00000"/>
              </a:solidFill>
              <a:latin typeface="+mj-lt"/>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554BD-545B-DF43-5871-5BDEF4253B26}"/>
            </a:ext>
          </a:extLst>
        </p:cNvPr>
        <p:cNvGrpSpPr/>
        <p:nvPr/>
      </p:nvGrpSpPr>
      <p:grpSpPr>
        <a:xfrm>
          <a:off x="0" y="0"/>
          <a:ext cx="0" cy="0"/>
          <a:chOff x="0" y="0"/>
          <a:chExt cx="0" cy="0"/>
        </a:xfrm>
      </p:grpSpPr>
      <p:sp>
        <p:nvSpPr>
          <p:cNvPr id="2" name="Title 37">
            <a:extLst>
              <a:ext uri="{FF2B5EF4-FFF2-40B4-BE49-F238E27FC236}">
                <a16:creationId xmlns:a16="http://schemas.microsoft.com/office/drawing/2014/main" id="{121485D8-F49D-D980-82CE-8D7CB3DF6EB0}"/>
              </a:ext>
            </a:extLst>
          </p:cNvPr>
          <p:cNvSpPr txBox="1">
            <a:spLocks/>
          </p:cNvSpPr>
          <p:nvPr/>
        </p:nvSpPr>
        <p:spPr>
          <a:xfrm>
            <a:off x="3544425" y="6142036"/>
            <a:ext cx="4949335" cy="614364"/>
          </a:xfrm>
          <a:prstGeom prst="rect">
            <a:avLst/>
          </a:prstGeom>
          <a:solidFill>
            <a:schemeClr val="tx1"/>
          </a:solidFill>
          <a:ln>
            <a:solidFill>
              <a:schemeClr val="bg2"/>
            </a:solidFill>
          </a:ln>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a:noAutofit/>
          </a:bodyPr>
          <a:lstStyle>
            <a:lvl1pPr algn="l" defTabSz="914400" rtl="0" eaLnBrk="1" latinLnBrk="0" hangingPunct="1">
              <a:lnSpc>
                <a:spcPct val="90000"/>
              </a:lnSpc>
              <a:spcBef>
                <a:spcPts val="1000"/>
              </a:spcBef>
              <a:buNone/>
              <a:defRPr sz="4000" b="1" kern="1200">
                <a:solidFill>
                  <a:schemeClr val="accent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pPr>
            <a:r>
              <a:rPr lang="en-US" dirty="0">
                <a:ln w="0"/>
                <a:solidFill>
                  <a:schemeClr val="accent1">
                    <a:lumMod val="75000"/>
                  </a:schemeClr>
                </a:solidFill>
                <a:effectLst>
                  <a:outerShdw blurRad="38100" dist="25400" dir="5400000" algn="ctr" rotWithShape="0">
                    <a:srgbClr val="6E747A">
                      <a:alpha val="43000"/>
                    </a:srgbClr>
                  </a:outerShdw>
                </a:effectLst>
              </a:rPr>
              <a:t>PowerBI Dashboard</a:t>
            </a:r>
            <a:endParaRPr lang="en-IN" dirty="0">
              <a:ln w="0"/>
              <a:solidFill>
                <a:schemeClr val="accent1">
                  <a:lumMod val="75000"/>
                </a:schemeClr>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92A1D696-76F8-0704-F15B-F0420BDA38D3}"/>
              </a:ext>
            </a:extLst>
          </p:cNvPr>
          <p:cNvPicPr>
            <a:picLocks noChangeAspect="1"/>
          </p:cNvPicPr>
          <p:nvPr/>
        </p:nvPicPr>
        <p:blipFill>
          <a:blip r:embed="rId3"/>
          <a:stretch>
            <a:fillRect/>
          </a:stretch>
        </p:blipFill>
        <p:spPr>
          <a:xfrm>
            <a:off x="304092" y="71120"/>
            <a:ext cx="11450320" cy="5770880"/>
          </a:xfrm>
          <a:prstGeom prst="rect">
            <a:avLst/>
          </a:prstGeom>
        </p:spPr>
      </p:pic>
    </p:spTree>
    <p:extLst>
      <p:ext uri="{BB962C8B-B14F-4D97-AF65-F5344CB8AC3E}">
        <p14:creationId xmlns:p14="http://schemas.microsoft.com/office/powerpoint/2010/main" val="9871450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F5334-09AC-92AD-3BEA-C5450AB1276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E2F5C96-ADC2-6560-0803-AAB43479AB05}"/>
              </a:ext>
            </a:extLst>
          </p:cNvPr>
          <p:cNvSpPr>
            <a:spLocks noGrp="1"/>
          </p:cNvSpPr>
          <p:nvPr>
            <p:ph type="title"/>
          </p:nvPr>
        </p:nvSpPr>
        <p:spPr>
          <a:xfrm>
            <a:off x="6227352" y="340042"/>
            <a:ext cx="4838337" cy="719300"/>
          </a:xfrm>
        </p:spPr>
        <p:txBody>
          <a:bodyPr/>
          <a:lstStyle/>
          <a:p>
            <a:pPr algn="ctr"/>
            <a:r>
              <a:rPr lang="en-US" dirty="0">
                <a:solidFill>
                  <a:srgbClr val="C00000"/>
                </a:solidFill>
              </a:rPr>
              <a:t>Key </a:t>
            </a:r>
            <a:r>
              <a:rPr lang="en-IN" dirty="0">
                <a:solidFill>
                  <a:srgbClr val="C00000"/>
                </a:solidFill>
              </a:rPr>
              <a:t>Findings</a:t>
            </a:r>
            <a:r>
              <a:rPr lang="en-US" dirty="0">
                <a:solidFill>
                  <a:srgbClr val="C00000"/>
                </a:solidFill>
              </a:rPr>
              <a:t> </a:t>
            </a:r>
            <a:endParaRPr lang="en-US" dirty="0"/>
          </a:p>
        </p:txBody>
      </p:sp>
      <p:graphicFrame>
        <p:nvGraphicFramePr>
          <p:cNvPr id="12" name="Diagram 11">
            <a:extLst>
              <a:ext uri="{FF2B5EF4-FFF2-40B4-BE49-F238E27FC236}">
                <a16:creationId xmlns:a16="http://schemas.microsoft.com/office/drawing/2014/main" id="{C9A01969-0C70-48B4-6816-C1BF2C4C31DD}"/>
              </a:ext>
            </a:extLst>
          </p:cNvPr>
          <p:cNvGraphicFramePr/>
          <p:nvPr>
            <p:extLst>
              <p:ext uri="{D42A27DB-BD31-4B8C-83A1-F6EECF244321}">
                <p14:modId xmlns:p14="http://schemas.microsoft.com/office/powerpoint/2010/main" val="244422929"/>
              </p:ext>
            </p:extLst>
          </p:nvPr>
        </p:nvGraphicFramePr>
        <p:xfrm>
          <a:off x="5069839" y="1059342"/>
          <a:ext cx="6860177" cy="5098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7915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6" fill="hold" grpId="0" nodeType="clickEffect">
                                  <p:stCondLst>
                                    <p:cond delay="0"/>
                                  </p:stCondLst>
                                  <p:childTnLst>
                                    <p:set>
                                      <p:cBhvr>
                                        <p:cTn id="13" dur="1" fill="hold">
                                          <p:stCondLst>
                                            <p:cond delay="0"/>
                                          </p:stCondLst>
                                        </p:cTn>
                                        <p:tgtEl>
                                          <p:spTgt spid="12">
                                            <p:graphicEl>
                                              <a:dgm id="{824A64AE-7C3E-42CF-B121-9F5A4275C009}"/>
                                            </p:graphicEl>
                                          </p:spTgt>
                                        </p:tgtEl>
                                        <p:attrNameLst>
                                          <p:attrName>style.visibility</p:attrName>
                                        </p:attrNameLst>
                                      </p:cBhvr>
                                      <p:to>
                                        <p:strVal val="visible"/>
                                      </p:to>
                                    </p:set>
                                    <p:anim calcmode="lin" valueType="num">
                                      <p:cBhvr additive="base">
                                        <p:cTn id="14" dur="500" fill="hold"/>
                                        <p:tgtEl>
                                          <p:spTgt spid="12">
                                            <p:graphicEl>
                                              <a:dgm id="{824A64AE-7C3E-42CF-B121-9F5A4275C009}"/>
                                            </p:graphic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2">
                                            <p:graphicEl>
                                              <a:dgm id="{824A64AE-7C3E-42CF-B121-9F5A4275C009}"/>
                                            </p:graphicEl>
                                          </p:spTgt>
                                        </p:tgtEl>
                                        <p:attrNameLst>
                                          <p:attrName>ppt_y</p:attrName>
                                        </p:attrNameLst>
                                      </p:cBhvr>
                                      <p:tavLst>
                                        <p:tav tm="0">
                                          <p:val>
                                            <p:strVal val="1+#ppt_h/2"/>
                                          </p:val>
                                        </p:tav>
                                        <p:tav tm="100000">
                                          <p:val>
                                            <p:strVal val="#ppt_y"/>
                                          </p:val>
                                        </p:tav>
                                      </p:tavLst>
                                    </p:anim>
                                  </p:childTnLst>
                                </p:cTn>
                              </p:par>
                              <p:par>
                                <p:cTn id="16" presetID="2" presetClass="entr" presetSubtype="6" fill="hold" grpId="0" nodeType="withEffect">
                                  <p:stCondLst>
                                    <p:cond delay="0"/>
                                  </p:stCondLst>
                                  <p:childTnLst>
                                    <p:set>
                                      <p:cBhvr>
                                        <p:cTn id="17" dur="1" fill="hold">
                                          <p:stCondLst>
                                            <p:cond delay="0"/>
                                          </p:stCondLst>
                                        </p:cTn>
                                        <p:tgtEl>
                                          <p:spTgt spid="12">
                                            <p:graphicEl>
                                              <a:dgm id="{6F440423-DC86-4051-ADBB-536645448BDC}"/>
                                            </p:graphicEl>
                                          </p:spTgt>
                                        </p:tgtEl>
                                        <p:attrNameLst>
                                          <p:attrName>style.visibility</p:attrName>
                                        </p:attrNameLst>
                                      </p:cBhvr>
                                      <p:to>
                                        <p:strVal val="visible"/>
                                      </p:to>
                                    </p:set>
                                    <p:anim calcmode="lin" valueType="num">
                                      <p:cBhvr additive="base">
                                        <p:cTn id="18" dur="500" fill="hold"/>
                                        <p:tgtEl>
                                          <p:spTgt spid="12">
                                            <p:graphicEl>
                                              <a:dgm id="{6F440423-DC86-4051-ADBB-536645448BDC}"/>
                                            </p:graphic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2">
                                            <p:graphicEl>
                                              <a:dgm id="{6F440423-DC86-4051-ADBB-536645448BDC}"/>
                                            </p:graphicEl>
                                          </p:spTgt>
                                        </p:tgtEl>
                                        <p:attrNameLst>
                                          <p:attrName>ppt_y</p:attrName>
                                        </p:attrNameLst>
                                      </p:cBhvr>
                                      <p:tavLst>
                                        <p:tav tm="0">
                                          <p:val>
                                            <p:strVal val="1+#ppt_h/2"/>
                                          </p:val>
                                        </p:tav>
                                        <p:tav tm="100000">
                                          <p:val>
                                            <p:strVal val="#ppt_y"/>
                                          </p:val>
                                        </p:tav>
                                      </p:tavLst>
                                    </p:anim>
                                  </p:childTnLst>
                                </p:cTn>
                              </p:par>
                              <p:par>
                                <p:cTn id="20" presetID="2" presetClass="entr" presetSubtype="6" fill="hold" grpId="0" nodeType="withEffect">
                                  <p:stCondLst>
                                    <p:cond delay="0"/>
                                  </p:stCondLst>
                                  <p:childTnLst>
                                    <p:set>
                                      <p:cBhvr>
                                        <p:cTn id="21" dur="1" fill="hold">
                                          <p:stCondLst>
                                            <p:cond delay="0"/>
                                          </p:stCondLst>
                                        </p:cTn>
                                        <p:tgtEl>
                                          <p:spTgt spid="12">
                                            <p:graphicEl>
                                              <a:dgm id="{A37921EC-C7ED-40AC-B333-AD563D809C2C}"/>
                                            </p:graphicEl>
                                          </p:spTgt>
                                        </p:tgtEl>
                                        <p:attrNameLst>
                                          <p:attrName>style.visibility</p:attrName>
                                        </p:attrNameLst>
                                      </p:cBhvr>
                                      <p:to>
                                        <p:strVal val="visible"/>
                                      </p:to>
                                    </p:set>
                                    <p:anim calcmode="lin" valueType="num">
                                      <p:cBhvr additive="base">
                                        <p:cTn id="22" dur="500" fill="hold"/>
                                        <p:tgtEl>
                                          <p:spTgt spid="12">
                                            <p:graphicEl>
                                              <a:dgm id="{A37921EC-C7ED-40AC-B333-AD563D809C2C}"/>
                                            </p:graphic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2">
                                            <p:graphicEl>
                                              <a:dgm id="{A37921EC-C7ED-40AC-B333-AD563D809C2C}"/>
                                            </p:graphicEl>
                                          </p:spTgt>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2">
                                            <p:graphicEl>
                                              <a:dgm id="{0463676F-D895-406A-ADCE-0C0129DE3727}"/>
                                            </p:graphicEl>
                                          </p:spTgt>
                                        </p:tgtEl>
                                        <p:attrNameLst>
                                          <p:attrName>style.visibility</p:attrName>
                                        </p:attrNameLst>
                                      </p:cBhvr>
                                      <p:to>
                                        <p:strVal val="visible"/>
                                      </p:to>
                                    </p:set>
                                    <p:anim calcmode="lin" valueType="num">
                                      <p:cBhvr additive="base">
                                        <p:cTn id="26" dur="500" fill="hold"/>
                                        <p:tgtEl>
                                          <p:spTgt spid="12">
                                            <p:graphicEl>
                                              <a:dgm id="{0463676F-D895-406A-ADCE-0C0129DE3727}"/>
                                            </p:graphic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graphicEl>
                                              <a:dgm id="{0463676F-D895-406A-ADCE-0C0129DE3727}"/>
                                            </p:graphicEl>
                                          </p:spTgt>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12">
                                            <p:graphicEl>
                                              <a:dgm id="{B9C1E4AE-5D81-4309-8014-1E338881E401}"/>
                                            </p:graphicEl>
                                          </p:spTgt>
                                        </p:tgtEl>
                                        <p:attrNameLst>
                                          <p:attrName>style.visibility</p:attrName>
                                        </p:attrNameLst>
                                      </p:cBhvr>
                                      <p:to>
                                        <p:strVal val="visible"/>
                                      </p:to>
                                    </p:set>
                                    <p:anim calcmode="lin" valueType="num">
                                      <p:cBhvr additive="base">
                                        <p:cTn id="30" dur="500" fill="hold"/>
                                        <p:tgtEl>
                                          <p:spTgt spid="12">
                                            <p:graphicEl>
                                              <a:dgm id="{B9C1E4AE-5D81-4309-8014-1E338881E401}"/>
                                            </p:graphic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2">
                                            <p:graphicEl>
                                              <a:dgm id="{B9C1E4AE-5D81-4309-8014-1E338881E401}"/>
                                            </p:graphicEl>
                                          </p:spTgt>
                                        </p:tgtEl>
                                        <p:attrNameLst>
                                          <p:attrName>ppt_y</p:attrName>
                                        </p:attrNameLst>
                                      </p:cBhvr>
                                      <p:tavLst>
                                        <p:tav tm="0">
                                          <p:val>
                                            <p:strVal val="1+#ppt_h/2"/>
                                          </p:val>
                                        </p:tav>
                                        <p:tav tm="100000">
                                          <p:val>
                                            <p:strVal val="#ppt_y"/>
                                          </p:val>
                                        </p:tav>
                                      </p:tavLst>
                                    </p:anim>
                                  </p:childTnLst>
                                </p:cTn>
                              </p:par>
                              <p:par>
                                <p:cTn id="32" presetID="2" presetClass="entr" presetSubtype="6" fill="hold" grpId="0" nodeType="withEffect">
                                  <p:stCondLst>
                                    <p:cond delay="0"/>
                                  </p:stCondLst>
                                  <p:childTnLst>
                                    <p:set>
                                      <p:cBhvr>
                                        <p:cTn id="33" dur="1" fill="hold">
                                          <p:stCondLst>
                                            <p:cond delay="0"/>
                                          </p:stCondLst>
                                        </p:cTn>
                                        <p:tgtEl>
                                          <p:spTgt spid="12">
                                            <p:graphicEl>
                                              <a:dgm id="{529304D7-8800-4856-8BF2-DC4C53725B72}"/>
                                            </p:graphicEl>
                                          </p:spTgt>
                                        </p:tgtEl>
                                        <p:attrNameLst>
                                          <p:attrName>style.visibility</p:attrName>
                                        </p:attrNameLst>
                                      </p:cBhvr>
                                      <p:to>
                                        <p:strVal val="visible"/>
                                      </p:to>
                                    </p:set>
                                    <p:anim calcmode="lin" valueType="num">
                                      <p:cBhvr additive="base">
                                        <p:cTn id="34" dur="500" fill="hold"/>
                                        <p:tgtEl>
                                          <p:spTgt spid="12">
                                            <p:graphicEl>
                                              <a:dgm id="{529304D7-8800-4856-8BF2-DC4C53725B72}"/>
                                            </p:graphic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2">
                                            <p:graphicEl>
                                              <a:dgm id="{529304D7-8800-4856-8BF2-DC4C53725B72}"/>
                                            </p:graphicEl>
                                          </p:spTgt>
                                        </p:tgtEl>
                                        <p:attrNameLst>
                                          <p:attrName>ppt_y</p:attrName>
                                        </p:attrNameLst>
                                      </p:cBhvr>
                                      <p:tavLst>
                                        <p:tav tm="0">
                                          <p:val>
                                            <p:strVal val="1+#ppt_h/2"/>
                                          </p:val>
                                        </p:tav>
                                        <p:tav tm="100000">
                                          <p:val>
                                            <p:strVal val="#ppt_y"/>
                                          </p:val>
                                        </p:tav>
                                      </p:tavLst>
                                    </p:anim>
                                  </p:childTnLst>
                                </p:cTn>
                              </p:par>
                              <p:par>
                                <p:cTn id="36" presetID="2" presetClass="entr" presetSubtype="6" fill="hold" grpId="0" nodeType="withEffect">
                                  <p:stCondLst>
                                    <p:cond delay="0"/>
                                  </p:stCondLst>
                                  <p:childTnLst>
                                    <p:set>
                                      <p:cBhvr>
                                        <p:cTn id="37" dur="1" fill="hold">
                                          <p:stCondLst>
                                            <p:cond delay="0"/>
                                          </p:stCondLst>
                                        </p:cTn>
                                        <p:tgtEl>
                                          <p:spTgt spid="12">
                                            <p:graphicEl>
                                              <a:dgm id="{404EFB19-9E6E-49D7-B0CC-F8B0578CE101}"/>
                                            </p:graphicEl>
                                          </p:spTgt>
                                        </p:tgtEl>
                                        <p:attrNameLst>
                                          <p:attrName>style.visibility</p:attrName>
                                        </p:attrNameLst>
                                      </p:cBhvr>
                                      <p:to>
                                        <p:strVal val="visible"/>
                                      </p:to>
                                    </p:set>
                                    <p:anim calcmode="lin" valueType="num">
                                      <p:cBhvr additive="base">
                                        <p:cTn id="38" dur="500" fill="hold"/>
                                        <p:tgtEl>
                                          <p:spTgt spid="12">
                                            <p:graphicEl>
                                              <a:dgm id="{404EFB19-9E6E-49D7-B0CC-F8B0578CE101}"/>
                                            </p:graphic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2">
                                            <p:graphicEl>
                                              <a:dgm id="{404EFB19-9E6E-49D7-B0CC-F8B0578CE101}"/>
                                            </p:graphicEl>
                                          </p:spTgt>
                                        </p:tgtEl>
                                        <p:attrNameLst>
                                          <p:attrName>ppt_y</p:attrName>
                                        </p:attrNameLst>
                                      </p:cBhvr>
                                      <p:tavLst>
                                        <p:tav tm="0">
                                          <p:val>
                                            <p:strVal val="1+#ppt_h/2"/>
                                          </p:val>
                                        </p:tav>
                                        <p:tav tm="100000">
                                          <p:val>
                                            <p:strVal val="#ppt_y"/>
                                          </p:val>
                                        </p:tav>
                                      </p:tavLst>
                                    </p:anim>
                                  </p:childTnLst>
                                </p:cTn>
                              </p:par>
                              <p:par>
                                <p:cTn id="40" presetID="2" presetClass="entr" presetSubtype="6" fill="hold" grpId="0" nodeType="withEffect">
                                  <p:stCondLst>
                                    <p:cond delay="0"/>
                                  </p:stCondLst>
                                  <p:childTnLst>
                                    <p:set>
                                      <p:cBhvr>
                                        <p:cTn id="41" dur="1" fill="hold">
                                          <p:stCondLst>
                                            <p:cond delay="0"/>
                                          </p:stCondLst>
                                        </p:cTn>
                                        <p:tgtEl>
                                          <p:spTgt spid="12">
                                            <p:graphicEl>
                                              <a:dgm id="{9B64FF0B-CF93-4D56-B35E-36636E2912E2}"/>
                                            </p:graphicEl>
                                          </p:spTgt>
                                        </p:tgtEl>
                                        <p:attrNameLst>
                                          <p:attrName>style.visibility</p:attrName>
                                        </p:attrNameLst>
                                      </p:cBhvr>
                                      <p:to>
                                        <p:strVal val="visible"/>
                                      </p:to>
                                    </p:set>
                                    <p:anim calcmode="lin" valueType="num">
                                      <p:cBhvr additive="base">
                                        <p:cTn id="42" dur="500" fill="hold"/>
                                        <p:tgtEl>
                                          <p:spTgt spid="12">
                                            <p:graphicEl>
                                              <a:dgm id="{9B64FF0B-CF93-4D56-B35E-36636E2912E2}"/>
                                            </p:graphic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2">
                                            <p:graphicEl>
                                              <a:dgm id="{9B64FF0B-CF93-4D56-B35E-36636E2912E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12" grpId="0">
        <p:bldSub>
          <a:bldDgm/>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EB30-F267-DE20-B702-76CB19957568}"/>
              </a:ext>
            </a:extLst>
          </p:cNvPr>
          <p:cNvSpPr txBox="1">
            <a:spLocks/>
          </p:cNvSpPr>
          <p:nvPr/>
        </p:nvSpPr>
        <p:spPr>
          <a:xfrm>
            <a:off x="266218" y="204486"/>
            <a:ext cx="6794339" cy="686765"/>
          </a:xfrm>
          <a:prstGeom prst="rect">
            <a:avLst/>
          </a:prstGeom>
        </p:spPr>
        <p:txBody>
          <a:bodyPr anchor="t">
            <a:normAutofit fontScale="92500"/>
          </a:bodyPr>
          <a:lstStyle>
            <a:lvl1pPr algn="l" defTabSz="914400" rtl="0" eaLnBrk="1" latinLnBrk="0" hangingPunct="1">
              <a:lnSpc>
                <a:spcPct val="90000"/>
              </a:lnSpc>
              <a:spcBef>
                <a:spcPts val="1000"/>
              </a:spcBef>
              <a:buNone/>
              <a:defRPr sz="4000" b="1" kern="1200">
                <a:solidFill>
                  <a:schemeClr val="accent2"/>
                </a:solidFill>
                <a:latin typeface="+mj-lt"/>
                <a:ea typeface="+mj-ea"/>
                <a:cs typeface="+mj-cs"/>
              </a:defRPr>
            </a:lvl1pPr>
          </a:lstStyle>
          <a:p>
            <a:pPr fontAlgn="auto">
              <a:spcAft>
                <a:spcPts val="0"/>
              </a:spcAft>
            </a:pPr>
            <a:r>
              <a:rPr lang="en-US" dirty="0"/>
              <a:t>Next steps and action items</a:t>
            </a:r>
          </a:p>
        </p:txBody>
      </p:sp>
      <p:sp>
        <p:nvSpPr>
          <p:cNvPr id="9" name="Content Placeholder 2">
            <a:extLst>
              <a:ext uri="{FF2B5EF4-FFF2-40B4-BE49-F238E27FC236}">
                <a16:creationId xmlns:a16="http://schemas.microsoft.com/office/drawing/2014/main" id="{4BD43A81-0D02-BD16-15B8-4DCBA87E0ACB}"/>
              </a:ext>
            </a:extLst>
          </p:cNvPr>
          <p:cNvSpPr txBox="1">
            <a:spLocks/>
          </p:cNvSpPr>
          <p:nvPr/>
        </p:nvSpPr>
        <p:spPr>
          <a:xfrm>
            <a:off x="717630" y="1088020"/>
            <a:ext cx="10370915" cy="49218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sz="2200" dirty="0"/>
              <a:t>As we move forward, here are the next steps and tasks we need to focus on:</a:t>
            </a:r>
          </a:p>
          <a:p>
            <a:pPr marL="450850" indent="-450850" fontAlgn="auto">
              <a:spcAft>
                <a:spcPts val="0"/>
              </a:spcAft>
              <a:buFont typeface="Wingdings" panose="05000000000000000000" pitchFamily="2" charset="2"/>
              <a:buChar char="q"/>
            </a:pPr>
            <a:r>
              <a:rPr lang="en-US" sz="2200" b="1" dirty="0"/>
              <a:t>Refining the Dashboards:</a:t>
            </a:r>
            <a:endParaRPr lang="en-US" sz="2200" dirty="0"/>
          </a:p>
          <a:p>
            <a:pPr marL="809625" lvl="1" indent="-352425" fontAlgn="auto">
              <a:spcAft>
                <a:spcPts val="0"/>
              </a:spcAft>
              <a:buNone/>
            </a:pPr>
            <a:r>
              <a:rPr lang="en-US" sz="1800" dirty="0"/>
              <a:t>	We’ll gather feedback from our mentors and make any necessary improvements to the dashboards. </a:t>
            </a:r>
          </a:p>
          <a:p>
            <a:pPr marL="809625" lvl="1" indent="-352425" fontAlgn="auto">
              <a:spcAft>
                <a:spcPts val="0"/>
              </a:spcAft>
              <a:buNone/>
            </a:pPr>
            <a:r>
              <a:rPr lang="en-US" sz="1800" dirty="0"/>
              <a:t>	This might include changes in design, adding new visualizations, or refining the data.</a:t>
            </a:r>
          </a:p>
          <a:p>
            <a:pPr marL="450850" indent="-450850" fontAlgn="auto">
              <a:spcAft>
                <a:spcPts val="0"/>
              </a:spcAft>
              <a:buFont typeface="Wingdings" panose="05000000000000000000" pitchFamily="2" charset="2"/>
              <a:buChar char="q"/>
            </a:pPr>
            <a:r>
              <a:rPr lang="en-US" sz="2200" b="1" dirty="0"/>
              <a:t>Exploring Additional Insights:</a:t>
            </a:r>
            <a:endParaRPr lang="en-US" sz="2200" dirty="0"/>
          </a:p>
          <a:p>
            <a:pPr marL="809625" lvl="1" indent="-352425" fontAlgn="auto">
              <a:spcAft>
                <a:spcPts val="0"/>
              </a:spcAft>
              <a:buNone/>
            </a:pPr>
            <a:r>
              <a:rPr lang="en-US" sz="1800" dirty="0"/>
              <a:t>	We’ll look for more ways to analyze the data. </a:t>
            </a:r>
          </a:p>
          <a:p>
            <a:pPr marL="809625" lvl="1" indent="-352425" fontAlgn="auto">
              <a:spcAft>
                <a:spcPts val="0"/>
              </a:spcAft>
              <a:buNone/>
            </a:pPr>
            <a:r>
              <a:rPr lang="en-US" sz="1800" dirty="0"/>
              <a:t>	There might be additional metrics or trends that could be valuable, so we’ll explore these and consider adding them to our dashboards.</a:t>
            </a:r>
          </a:p>
          <a:p>
            <a:pPr marL="450850" indent="-450850" fontAlgn="auto">
              <a:spcAft>
                <a:spcPts val="0"/>
              </a:spcAft>
              <a:buFont typeface="Wingdings" panose="05000000000000000000" pitchFamily="2" charset="2"/>
              <a:buChar char="q"/>
            </a:pPr>
            <a:r>
              <a:rPr lang="en-US" sz="2200" b="1" dirty="0"/>
              <a:t>Preparing a Detailed Report:</a:t>
            </a:r>
            <a:endParaRPr lang="en-US" sz="2200" dirty="0"/>
          </a:p>
          <a:p>
            <a:pPr marL="809625" lvl="1" indent="-352425" fontAlgn="auto">
              <a:spcAft>
                <a:spcPts val="0"/>
              </a:spcAft>
              <a:buNone/>
            </a:pPr>
            <a:r>
              <a:rPr lang="en-US" sz="1800" dirty="0"/>
              <a:t>	Along with the dashboards, we’ll prepare a detailed report that explains our findings. </a:t>
            </a:r>
          </a:p>
          <a:p>
            <a:pPr marL="809625" lvl="1" indent="-352425" fontAlgn="auto">
              <a:spcAft>
                <a:spcPts val="0"/>
              </a:spcAft>
              <a:buNone/>
            </a:pPr>
            <a:r>
              <a:rPr lang="en-US" sz="1800" dirty="0"/>
              <a:t>	This report will help you people to understand the data more deeply.</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additive="base">
                                        <p:cTn id="14"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9">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 calcmode="lin" valueType="num">
                                      <p:cBhvr additive="base">
                                        <p:cTn id="22"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9">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 calcmode="lin" valueType="num">
                                      <p:cBhvr additive="base">
                                        <p:cTn id="26"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9">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9">
                                            <p:txEl>
                                              <p:pRg st="4" end="4"/>
                                            </p:txEl>
                                          </p:spTgt>
                                        </p:tgtEl>
                                        <p:attrNameLst>
                                          <p:attrName>style.visibility</p:attrName>
                                        </p:attrNameLst>
                                      </p:cBhvr>
                                      <p:to>
                                        <p:strVal val="visible"/>
                                      </p:to>
                                    </p:set>
                                    <p:anim calcmode="lin" valueType="num">
                                      <p:cBhvr additive="base">
                                        <p:cTn id="30"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
                                            <p:txEl>
                                              <p:pRg st="4" end="4"/>
                                            </p:txEl>
                                          </p:spTgt>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 calcmode="lin" valueType="num">
                                      <p:cBhvr additive="base">
                                        <p:cTn id="34"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9">
                                            <p:txEl>
                                              <p:pRg st="5" end="5"/>
                                            </p:txEl>
                                          </p:spTgt>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9">
                                            <p:txEl>
                                              <p:pRg st="6" end="6"/>
                                            </p:txEl>
                                          </p:spTgt>
                                        </p:tgtEl>
                                        <p:attrNameLst>
                                          <p:attrName>style.visibility</p:attrName>
                                        </p:attrNameLst>
                                      </p:cBhvr>
                                      <p:to>
                                        <p:strVal val="visible"/>
                                      </p:to>
                                    </p:set>
                                    <p:anim calcmode="lin" valueType="num">
                                      <p:cBhvr additive="base">
                                        <p:cTn id="38"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9">
                                            <p:txEl>
                                              <p:pRg st="6" end="6"/>
                                            </p:txEl>
                                          </p:spTgt>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 calcmode="lin" valueType="num">
                                      <p:cBhvr additive="base">
                                        <p:cTn id="42"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9">
                                            <p:txEl>
                                              <p:pRg st="7" end="7"/>
                                            </p:txEl>
                                          </p:spTgt>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9">
                                            <p:txEl>
                                              <p:pRg st="8" end="8"/>
                                            </p:txEl>
                                          </p:spTgt>
                                        </p:tgtEl>
                                        <p:attrNameLst>
                                          <p:attrName>style.visibility</p:attrName>
                                        </p:attrNameLst>
                                      </p:cBhvr>
                                      <p:to>
                                        <p:strVal val="visible"/>
                                      </p:to>
                                    </p:set>
                                    <p:anim calcmode="lin" valueType="num">
                                      <p:cBhvr additive="base">
                                        <p:cTn id="46" dur="500" fill="hold"/>
                                        <p:tgtEl>
                                          <p:spTgt spid="9">
                                            <p:txEl>
                                              <p:pRg st="8" end="8"/>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9">
                                            <p:txEl>
                                              <p:pRg st="8" end="8"/>
                                            </p:txEl>
                                          </p:spTgt>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9">
                                            <p:txEl>
                                              <p:pRg st="9" end="9"/>
                                            </p:txEl>
                                          </p:spTgt>
                                        </p:tgtEl>
                                        <p:attrNameLst>
                                          <p:attrName>style.visibility</p:attrName>
                                        </p:attrNameLst>
                                      </p:cBhvr>
                                      <p:to>
                                        <p:strVal val="visible"/>
                                      </p:to>
                                    </p:set>
                                    <p:anim calcmode="lin" valueType="num">
                                      <p:cBhvr additive="base">
                                        <p:cTn id="50" dur="500" fill="hold"/>
                                        <p:tgtEl>
                                          <p:spTgt spid="9">
                                            <p:txEl>
                                              <p:pRg st="9" end="9"/>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725467"/>
            <a:ext cx="9141397" cy="615553"/>
          </a:xfrm>
        </p:spPr>
        <p:txBody>
          <a:bodyPr/>
          <a:lstStyle/>
          <a:p>
            <a:r>
              <a:rPr lang="en-US" dirty="0"/>
              <a:t>Conclusion</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1525301" y="1844358"/>
            <a:ext cx="9262871" cy="4288175"/>
          </a:xfrm>
        </p:spPr>
        <p:txBody>
          <a:bodyPr vert="horz" wrap="square" lIns="0" tIns="0" rIns="0" bIns="0" rtlCol="0" anchor="t">
            <a:noAutofit/>
          </a:bodyPr>
          <a:lstStyle/>
          <a:p>
            <a:r>
              <a:rPr lang="en-US" altLang="en-US" dirty="0"/>
              <a:t>The Insurance Analytics Dashboard has delivered valuable insights into the performance of Renewal, Cross Sell, and New income streams, highlighting key metrics such as achievement percentages, invoice trends, meeting activity, and opportunity conversion. The analysis has surfaced meaningful patterns in executive performance, revenue funnels, and product-specific opportunities—enabling leadership to identify high-impact areas and align strategic actions accordingly.</a:t>
            </a:r>
          </a:p>
          <a:p>
            <a:endParaRPr lang="en-US" altLang="en-US" dirty="0"/>
          </a:p>
          <a:p>
            <a:r>
              <a:rPr lang="en-US" altLang="en-US" dirty="0"/>
              <a:t>Moving forward, the focus will be on enhancing the dashboard with additional KPIs, incorporating real-time data refresh capabilities, and enabling deeper segmentation by branch, executive, and opportunity type. These improvements will support more proactive decision-making, streamline performance reviews, and drive data-led strategies to boost productivity and revenue growth across the insurance business.</a:t>
            </a:r>
            <a:endParaRPr lang="en-US" dirty="0"/>
          </a:p>
          <a:p>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3"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3"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6716026" y="2903576"/>
            <a:ext cx="3759063" cy="710619"/>
          </a:xfrm>
        </p:spPr>
        <p:txBody>
          <a:bodyPr>
            <a:noAutofit/>
          </a:bodyPr>
          <a:lstStyle/>
          <a:p>
            <a:r>
              <a:rPr lang="en-US" sz="5500" dirty="0"/>
              <a:t>Thank</a:t>
            </a:r>
            <a:r>
              <a:rPr lang="en-US" sz="5500" dirty="0">
                <a:solidFill>
                  <a:srgbClr val="C00000"/>
                </a:solidFill>
              </a:rPr>
              <a:t>you</a:t>
            </a:r>
          </a:p>
        </p:txBody>
      </p:sp>
      <p:sp>
        <p:nvSpPr>
          <p:cNvPr id="2" name="TextBox 1">
            <a:extLst>
              <a:ext uri="{FF2B5EF4-FFF2-40B4-BE49-F238E27FC236}">
                <a16:creationId xmlns:a16="http://schemas.microsoft.com/office/drawing/2014/main" id="{A9849130-13F7-EAA9-4E22-176472B62C8E}"/>
              </a:ext>
            </a:extLst>
          </p:cNvPr>
          <p:cNvSpPr txBox="1"/>
          <p:nvPr/>
        </p:nvSpPr>
        <p:spPr>
          <a:xfrm>
            <a:off x="9993087" y="6356651"/>
            <a:ext cx="2127794" cy="477054"/>
          </a:xfrm>
          <a:prstGeom prst="rect">
            <a:avLst/>
          </a:prstGeom>
          <a:noFill/>
        </p:spPr>
        <p:txBody>
          <a:bodyPr wrap="square">
            <a:spAutoFit/>
          </a:bodyPr>
          <a:lstStyle/>
          <a:p>
            <a:r>
              <a:rPr lang="en-US" sz="2500" b="1" dirty="0">
                <a:solidFill>
                  <a:srgbClr val="C00000"/>
                </a:solidFill>
                <a:latin typeface="+mj-lt"/>
              </a:rPr>
              <a:t>By - Group 1</a:t>
            </a:r>
            <a:endParaRPr lang="en-IN" sz="2500" b="1" dirty="0">
              <a:solidFill>
                <a:srgbClr val="C00000"/>
              </a:solidFill>
              <a:latin typeface="+mj-lt"/>
            </a:endParaRPr>
          </a:p>
        </p:txBody>
      </p:sp>
      <p:sp>
        <p:nvSpPr>
          <p:cNvPr id="5" name="TextBox 4">
            <a:extLst>
              <a:ext uri="{FF2B5EF4-FFF2-40B4-BE49-F238E27FC236}">
                <a16:creationId xmlns:a16="http://schemas.microsoft.com/office/drawing/2014/main" id="{3AB5373D-CBE6-4AD4-F964-717B1541D94D}"/>
              </a:ext>
            </a:extLst>
          </p:cNvPr>
          <p:cNvSpPr txBox="1"/>
          <p:nvPr/>
        </p:nvSpPr>
        <p:spPr>
          <a:xfrm>
            <a:off x="9743441" y="5879597"/>
            <a:ext cx="2377440" cy="477054"/>
          </a:xfrm>
          <a:prstGeom prst="rect">
            <a:avLst/>
          </a:prstGeom>
          <a:noFill/>
        </p:spPr>
        <p:txBody>
          <a:bodyPr wrap="square">
            <a:spAutoFit/>
          </a:bodyPr>
          <a:lstStyle>
            <a:defPPr>
              <a:defRPr lang="en-US"/>
            </a:defPPr>
            <a:lvl1pPr>
              <a:defRPr sz="2500" b="1">
                <a:solidFill>
                  <a:srgbClr val="C00000"/>
                </a:solidFill>
                <a:latin typeface="+mj-lt"/>
              </a:defRPr>
            </a:lvl1pPr>
          </a:lstStyle>
          <a:p>
            <a:r>
              <a:rPr lang="en-US" dirty="0">
                <a:solidFill>
                  <a:srgbClr val="3578AF"/>
                </a:solidFill>
              </a:rPr>
              <a:t>Project (</a:t>
            </a:r>
            <a:r>
              <a:rPr lang="en-IN" dirty="0">
                <a:solidFill>
                  <a:srgbClr val="3578AF"/>
                </a:solidFill>
              </a:rPr>
              <a:t>P946)</a:t>
            </a:r>
            <a:endParaRPr lang="en-US" altLang="en-US" dirty="0">
              <a:solidFill>
                <a:srgbClr val="3578AF"/>
              </a:solidFill>
            </a:endParaRPr>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79">
            <a:extLst>
              <a:ext uri="{FF2B5EF4-FFF2-40B4-BE49-F238E27FC236}">
                <a16:creationId xmlns:a16="http://schemas.microsoft.com/office/drawing/2014/main" id="{6A02CEB2-530E-0416-03D0-21B20CE6E71A}"/>
              </a:ext>
            </a:extLst>
          </p:cNvPr>
          <p:cNvSpPr txBox="1">
            <a:spLocks/>
          </p:cNvSpPr>
          <p:nvPr/>
        </p:nvSpPr>
        <p:spPr>
          <a:xfrm>
            <a:off x="248684" y="3352712"/>
            <a:ext cx="1744010" cy="325495"/>
          </a:xfrm>
          <a:prstGeom prst="rect">
            <a:avLst/>
          </a:prstGeom>
        </p:spPr>
        <p:txBody>
          <a:bodyPr/>
          <a:lstStyle>
            <a:defPPr>
              <a:defRPr lang="en-US"/>
            </a:defPPr>
            <a:lvl1pPr marL="0" indent="0" algn="ctr" defTabSz="914400" eaLnBrk="1" latinLnBrk="0" hangingPunct="1">
              <a:lnSpc>
                <a:spcPct val="90000"/>
              </a:lnSpc>
              <a:spcBef>
                <a:spcPts val="1000"/>
              </a:spcBef>
              <a:buFont typeface="Arial" panose="020B0604020202020204" pitchFamily="34" charset="0"/>
              <a:buNone/>
              <a:defRPr sz="1600" b="1" cap="all" spc="0" baseline="0">
                <a:solidFill>
                  <a:schemeClr val="accent6"/>
                </a:solidFill>
                <a:latin typeface="+mj-lt"/>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dirty="0"/>
              <a:t>Anjali Kokkula</a:t>
            </a:r>
          </a:p>
        </p:txBody>
      </p:sp>
      <p:sp>
        <p:nvSpPr>
          <p:cNvPr id="12" name="Title 26">
            <a:extLst>
              <a:ext uri="{FF2B5EF4-FFF2-40B4-BE49-F238E27FC236}">
                <a16:creationId xmlns:a16="http://schemas.microsoft.com/office/drawing/2014/main" id="{B5C51E36-3165-482F-FF14-F5AA555B1079}"/>
              </a:ext>
            </a:extLst>
          </p:cNvPr>
          <p:cNvSpPr>
            <a:spLocks noGrp="1"/>
          </p:cNvSpPr>
          <p:nvPr>
            <p:ph type="title"/>
          </p:nvPr>
        </p:nvSpPr>
        <p:spPr>
          <a:xfrm>
            <a:off x="344098" y="241218"/>
            <a:ext cx="3297192" cy="538038"/>
          </a:xfrm>
        </p:spPr>
        <p:txBody>
          <a:bodyPr/>
          <a:lstStyle/>
          <a:p>
            <a:r>
              <a:rPr lang="en-US" dirty="0">
                <a:solidFill>
                  <a:srgbClr val="C00000"/>
                </a:solidFill>
              </a:rPr>
              <a:t>Our Team</a:t>
            </a:r>
            <a:endParaRPr lang="en-US" b="1" dirty="0">
              <a:solidFill>
                <a:srgbClr val="C00000"/>
              </a:solidFill>
            </a:endParaRPr>
          </a:p>
        </p:txBody>
      </p:sp>
      <p:sp>
        <p:nvSpPr>
          <p:cNvPr id="14" name="Text Placeholder 79">
            <a:extLst>
              <a:ext uri="{FF2B5EF4-FFF2-40B4-BE49-F238E27FC236}">
                <a16:creationId xmlns:a16="http://schemas.microsoft.com/office/drawing/2014/main" id="{DDB0E626-C327-3127-BF0A-AF95F8A900EA}"/>
              </a:ext>
            </a:extLst>
          </p:cNvPr>
          <p:cNvSpPr txBox="1">
            <a:spLocks/>
          </p:cNvSpPr>
          <p:nvPr/>
        </p:nvSpPr>
        <p:spPr>
          <a:xfrm>
            <a:off x="1239520" y="5476199"/>
            <a:ext cx="2722880" cy="325495"/>
          </a:xfrm>
          <a:prstGeom prst="rect">
            <a:avLst/>
          </a:prstGeom>
        </p:spPr>
        <p:txBody>
          <a:bodyPr/>
          <a:lstStyle>
            <a:defPPr>
              <a:defRPr lang="en-US"/>
            </a:defPPr>
            <a:lvl1pPr marL="0" indent="0" algn="ctr" defTabSz="914400" eaLnBrk="1" latinLnBrk="0" hangingPunct="1">
              <a:lnSpc>
                <a:spcPct val="90000"/>
              </a:lnSpc>
              <a:spcBef>
                <a:spcPts val="1000"/>
              </a:spcBef>
              <a:buFont typeface="Arial" panose="020B0604020202020204" pitchFamily="34" charset="0"/>
              <a:buNone/>
              <a:defRPr sz="1600" b="1" cap="all" spc="0" baseline="0">
                <a:solidFill>
                  <a:schemeClr val="accent6"/>
                </a:solidFill>
                <a:latin typeface="+mj-lt"/>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dirty="0"/>
              <a:t>Aditya Kamalakar Chaudhari</a:t>
            </a:r>
          </a:p>
        </p:txBody>
      </p:sp>
      <p:sp>
        <p:nvSpPr>
          <p:cNvPr id="15" name="Text Placeholder 2">
            <a:extLst>
              <a:ext uri="{FF2B5EF4-FFF2-40B4-BE49-F238E27FC236}">
                <a16:creationId xmlns:a16="http://schemas.microsoft.com/office/drawing/2014/main" id="{81CACD20-B732-8915-4FC9-5D16FBAC7AC9}"/>
              </a:ext>
            </a:extLst>
          </p:cNvPr>
          <p:cNvSpPr txBox="1">
            <a:spLocks/>
          </p:cNvSpPr>
          <p:nvPr/>
        </p:nvSpPr>
        <p:spPr>
          <a:xfrm>
            <a:off x="8038411" y="296657"/>
            <a:ext cx="3951253" cy="4271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2400" b="1" dirty="0">
                <a:solidFill>
                  <a:schemeClr val="accent3">
                    <a:lumMod val="50000"/>
                  </a:schemeClr>
                </a:solidFill>
                <a:cs typeface="Segoe UI Light" panose="020B0502040204020203" pitchFamily="34" charset="0"/>
              </a:rPr>
              <a:t>Mentor</a:t>
            </a:r>
            <a:r>
              <a:rPr lang="en-US" sz="2400" b="1" dirty="0">
                <a:solidFill>
                  <a:srgbClr val="002060"/>
                </a:solidFill>
                <a:cs typeface="Segoe UI Light" panose="020B0502040204020203" pitchFamily="34" charset="0"/>
              </a:rPr>
              <a:t> - </a:t>
            </a:r>
            <a:r>
              <a:rPr lang="en-IN" sz="2400" b="1" i="0" dirty="0">
                <a:solidFill>
                  <a:srgbClr val="002060"/>
                </a:solidFill>
                <a:effectLst/>
              </a:rPr>
              <a:t>Mahendra Singh</a:t>
            </a:r>
            <a:endParaRPr lang="en-IN" sz="2400" b="1" i="0" dirty="0">
              <a:solidFill>
                <a:srgbClr val="002060"/>
              </a:solidFill>
              <a:effectLst/>
              <a:hlinkClick r:id="rId2">
                <a:extLst>
                  <a:ext uri="{A12FA001-AC4F-418D-AE19-62706E023703}">
                    <ahyp:hlinkClr xmlns:ahyp="http://schemas.microsoft.com/office/drawing/2018/hyperlinkcolor" val="tx"/>
                  </a:ext>
                </a:extLst>
              </a:hlinkClick>
            </a:endParaRPr>
          </a:p>
          <a:p>
            <a:pPr marL="0" indent="0">
              <a:spcBef>
                <a:spcPts val="600"/>
              </a:spcBef>
              <a:buNone/>
            </a:pPr>
            <a:endParaRPr lang="en-US" sz="3200" b="1" dirty="0">
              <a:solidFill>
                <a:schemeClr val="accent2">
                  <a:lumMod val="20000"/>
                  <a:lumOff val="80000"/>
                </a:schemeClr>
              </a:solidFill>
              <a:ea typeface="Calibri" panose="020F0502020204030204"/>
              <a:cs typeface="Segoe UI Light" panose="020B0502040204020203" pitchFamily="34" charset="0"/>
            </a:endParaRPr>
          </a:p>
          <a:p>
            <a:pPr algn="r"/>
            <a:endParaRPr lang="en-US" sz="3600" dirty="0">
              <a:solidFill>
                <a:schemeClr val="accent2">
                  <a:lumMod val="20000"/>
                  <a:lumOff val="80000"/>
                </a:schemeClr>
              </a:solidFill>
              <a:latin typeface="+mj-lt"/>
            </a:endParaRPr>
          </a:p>
        </p:txBody>
      </p:sp>
      <p:sp>
        <p:nvSpPr>
          <p:cNvPr id="18" name="Text Placeholder 79">
            <a:extLst>
              <a:ext uri="{FF2B5EF4-FFF2-40B4-BE49-F238E27FC236}">
                <a16:creationId xmlns:a16="http://schemas.microsoft.com/office/drawing/2014/main" id="{F158C923-E245-981A-0420-AEAC185F693A}"/>
              </a:ext>
            </a:extLst>
          </p:cNvPr>
          <p:cNvSpPr txBox="1">
            <a:spLocks/>
          </p:cNvSpPr>
          <p:nvPr/>
        </p:nvSpPr>
        <p:spPr>
          <a:xfrm>
            <a:off x="5051887" y="5476199"/>
            <a:ext cx="2088219" cy="325495"/>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200" kern="1200" cap="all" spc="200" baseline="0">
                <a:solidFill>
                  <a:schemeClr val="accent6"/>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spc="0" dirty="0"/>
              <a:t>Suhel S. Khan</a:t>
            </a:r>
          </a:p>
        </p:txBody>
      </p:sp>
      <p:pic>
        <p:nvPicPr>
          <p:cNvPr id="25" name="Picture Placeholder 37">
            <a:extLst>
              <a:ext uri="{FF2B5EF4-FFF2-40B4-BE49-F238E27FC236}">
                <a16:creationId xmlns:a16="http://schemas.microsoft.com/office/drawing/2014/main" id="{37771428-D9B7-233D-C932-688363B15CEF}"/>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rcRect/>
          <a:stretch/>
        </p:blipFill>
        <p:spPr>
          <a:xfrm>
            <a:off x="5135587" y="3453263"/>
            <a:ext cx="1920821" cy="1920819"/>
          </a:xfrm>
          <a:prstGeom prst="ellipse">
            <a:avLst/>
          </a:prstGeom>
          <a:scene3d>
            <a:camera prst="orthographicFront"/>
            <a:lightRig rig="threePt" dir="t"/>
          </a:scene3d>
          <a:sp3d>
            <a:bevelT w="152400" h="50800" prst="softRound"/>
          </a:sp3d>
        </p:spPr>
      </p:pic>
      <p:sp>
        <p:nvSpPr>
          <p:cNvPr id="26" name="Text Placeholder 79">
            <a:extLst>
              <a:ext uri="{FF2B5EF4-FFF2-40B4-BE49-F238E27FC236}">
                <a16:creationId xmlns:a16="http://schemas.microsoft.com/office/drawing/2014/main" id="{700F4B71-2423-6B81-D010-C5DEEF23979B}"/>
              </a:ext>
            </a:extLst>
          </p:cNvPr>
          <p:cNvSpPr txBox="1">
            <a:spLocks/>
          </p:cNvSpPr>
          <p:nvPr/>
        </p:nvSpPr>
        <p:spPr>
          <a:xfrm>
            <a:off x="7021934" y="3342839"/>
            <a:ext cx="1744010" cy="325495"/>
          </a:xfrm>
          <a:prstGeom prst="rect">
            <a:avLst/>
          </a:prstGeom>
        </p:spPr>
        <p:txBody>
          <a:bodyPr/>
          <a:lstStyle>
            <a:defPPr>
              <a:defRPr lang="en-US"/>
            </a:defPPr>
            <a:lvl1pPr marL="0" indent="0" algn="ctr" defTabSz="914400" eaLnBrk="1" latinLnBrk="0" hangingPunct="1">
              <a:lnSpc>
                <a:spcPct val="90000"/>
              </a:lnSpc>
              <a:spcBef>
                <a:spcPts val="1000"/>
              </a:spcBef>
              <a:buFont typeface="Arial" panose="020B0604020202020204" pitchFamily="34" charset="0"/>
              <a:buNone/>
              <a:defRPr sz="1600" b="1" cap="all" spc="0" baseline="0">
                <a:solidFill>
                  <a:schemeClr val="accent6"/>
                </a:solidFill>
                <a:latin typeface="+mj-lt"/>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dirty="0"/>
              <a:t>Farhin Khatoon</a:t>
            </a:r>
          </a:p>
        </p:txBody>
      </p:sp>
      <p:sp>
        <p:nvSpPr>
          <p:cNvPr id="27" name="Text Placeholder 79">
            <a:extLst>
              <a:ext uri="{FF2B5EF4-FFF2-40B4-BE49-F238E27FC236}">
                <a16:creationId xmlns:a16="http://schemas.microsoft.com/office/drawing/2014/main" id="{9A8BD0FB-174A-7ACF-47F7-3C508819D809}"/>
              </a:ext>
            </a:extLst>
          </p:cNvPr>
          <p:cNvSpPr txBox="1">
            <a:spLocks/>
          </p:cNvSpPr>
          <p:nvPr/>
        </p:nvSpPr>
        <p:spPr>
          <a:xfrm>
            <a:off x="8582517" y="5437061"/>
            <a:ext cx="2088219" cy="325495"/>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1200" kern="1200" cap="all" spc="200" baseline="0">
                <a:solidFill>
                  <a:schemeClr val="accent6"/>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spc="0" dirty="0"/>
              <a:t>Pratik Meshram</a:t>
            </a:r>
          </a:p>
        </p:txBody>
      </p:sp>
      <p:pic>
        <p:nvPicPr>
          <p:cNvPr id="28" name="Picture Placeholder 37">
            <a:extLst>
              <a:ext uri="{FF2B5EF4-FFF2-40B4-BE49-F238E27FC236}">
                <a16:creationId xmlns:a16="http://schemas.microsoft.com/office/drawing/2014/main" id="{1500A4BA-2115-94A0-621C-CADDC5ACB64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rcRect/>
          <a:stretch/>
        </p:blipFill>
        <p:spPr>
          <a:xfrm>
            <a:off x="1680371" y="3509081"/>
            <a:ext cx="1920821" cy="1920819"/>
          </a:xfrm>
          <a:prstGeom prst="ellipse">
            <a:avLst/>
          </a:prstGeom>
          <a:scene3d>
            <a:camera prst="orthographicFront"/>
            <a:lightRig rig="threePt" dir="t"/>
          </a:scene3d>
          <a:sp3d>
            <a:bevelT w="152400" h="50800" prst="softRound"/>
          </a:sp3d>
        </p:spPr>
      </p:pic>
      <p:pic>
        <p:nvPicPr>
          <p:cNvPr id="29" name="Picture Placeholder 37">
            <a:extLst>
              <a:ext uri="{FF2B5EF4-FFF2-40B4-BE49-F238E27FC236}">
                <a16:creationId xmlns:a16="http://schemas.microsoft.com/office/drawing/2014/main" id="{54003113-C8E1-410B-DB15-773FFCE7747F}"/>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rcRect/>
          <a:stretch/>
        </p:blipFill>
        <p:spPr>
          <a:xfrm>
            <a:off x="8582517" y="3382680"/>
            <a:ext cx="1920821" cy="1920819"/>
          </a:xfrm>
          <a:prstGeom prst="ellipse">
            <a:avLst/>
          </a:prstGeom>
          <a:scene3d>
            <a:camera prst="orthographicFront"/>
            <a:lightRig rig="threePt" dir="t"/>
          </a:scene3d>
          <a:sp3d>
            <a:bevelT w="152400" h="50800" prst="softRound"/>
          </a:sp3d>
        </p:spPr>
      </p:pic>
      <p:sp>
        <p:nvSpPr>
          <p:cNvPr id="34" name="Text Placeholder 79">
            <a:extLst>
              <a:ext uri="{FF2B5EF4-FFF2-40B4-BE49-F238E27FC236}">
                <a16:creationId xmlns:a16="http://schemas.microsoft.com/office/drawing/2014/main" id="{16D26E21-0206-C862-CADC-78EEF637F678}"/>
              </a:ext>
            </a:extLst>
          </p:cNvPr>
          <p:cNvSpPr txBox="1">
            <a:spLocks/>
          </p:cNvSpPr>
          <p:nvPr/>
        </p:nvSpPr>
        <p:spPr>
          <a:xfrm>
            <a:off x="3479069" y="3352712"/>
            <a:ext cx="1866290" cy="325495"/>
          </a:xfrm>
          <a:prstGeom prst="rect">
            <a:avLst/>
          </a:prstGeom>
        </p:spPr>
        <p:txBody>
          <a:bodyPr/>
          <a:lstStyle>
            <a:defPPr>
              <a:defRPr lang="en-US"/>
            </a:defPPr>
            <a:lvl1pPr marL="0" indent="0" algn="ctr" defTabSz="914400" eaLnBrk="1" latinLnBrk="0" hangingPunct="1">
              <a:lnSpc>
                <a:spcPct val="90000"/>
              </a:lnSpc>
              <a:spcBef>
                <a:spcPts val="1000"/>
              </a:spcBef>
              <a:buFont typeface="Arial" panose="020B0604020202020204" pitchFamily="34" charset="0"/>
              <a:buNone/>
              <a:defRPr sz="1600" b="1" cap="all" spc="0" baseline="0">
                <a:solidFill>
                  <a:schemeClr val="accent6"/>
                </a:solidFill>
                <a:latin typeface="+mj-lt"/>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dirty="0"/>
              <a:t>Sandhya G L</a:t>
            </a:r>
          </a:p>
        </p:txBody>
      </p:sp>
      <p:sp>
        <p:nvSpPr>
          <p:cNvPr id="38" name="Text Placeholder 79">
            <a:extLst>
              <a:ext uri="{FF2B5EF4-FFF2-40B4-BE49-F238E27FC236}">
                <a16:creationId xmlns:a16="http://schemas.microsoft.com/office/drawing/2014/main" id="{A5D30CF8-FE84-0E10-1AE9-E1D02E862F5A}"/>
              </a:ext>
            </a:extLst>
          </p:cNvPr>
          <p:cNvSpPr txBox="1">
            <a:spLocks/>
          </p:cNvSpPr>
          <p:nvPr/>
        </p:nvSpPr>
        <p:spPr>
          <a:xfrm>
            <a:off x="10197631" y="3382967"/>
            <a:ext cx="1866290" cy="325495"/>
          </a:xfrm>
          <a:prstGeom prst="rect">
            <a:avLst/>
          </a:prstGeom>
        </p:spPr>
        <p:txBody>
          <a:bodyPr/>
          <a:lstStyle>
            <a:defPPr>
              <a:defRPr lang="en-US"/>
            </a:defPPr>
            <a:lvl1pPr marL="0" indent="0" algn="ctr" defTabSz="914400" eaLnBrk="1" latinLnBrk="0" hangingPunct="1">
              <a:lnSpc>
                <a:spcPct val="90000"/>
              </a:lnSpc>
              <a:spcBef>
                <a:spcPts val="1000"/>
              </a:spcBef>
              <a:buFont typeface="Arial" panose="020B0604020202020204" pitchFamily="34" charset="0"/>
              <a:buNone/>
              <a:defRPr sz="1600" b="1" cap="all" spc="0" baseline="0">
                <a:solidFill>
                  <a:schemeClr val="accent6"/>
                </a:solidFill>
                <a:latin typeface="+mj-lt"/>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dirty="0"/>
              <a:t>Chaitrali Dilip Devale</a:t>
            </a:r>
          </a:p>
        </p:txBody>
      </p:sp>
      <p:pic>
        <p:nvPicPr>
          <p:cNvPr id="42" name="Picture 41">
            <a:extLst>
              <a:ext uri="{FF2B5EF4-FFF2-40B4-BE49-F238E27FC236}">
                <a16:creationId xmlns:a16="http://schemas.microsoft.com/office/drawing/2014/main" id="{9AD34F16-3C39-94B5-CD2A-988E12AEFBCA}"/>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3479069" y="1292078"/>
            <a:ext cx="1958517" cy="1958517"/>
          </a:xfrm>
          <a:prstGeom prst="rect">
            <a:avLst/>
          </a:prstGeom>
          <a:scene3d>
            <a:camera prst="orthographicFront"/>
            <a:lightRig rig="threePt" dir="t"/>
          </a:scene3d>
          <a:sp3d>
            <a:bevelT w="152400" h="50800" prst="softRound"/>
          </a:sp3d>
        </p:spPr>
      </p:pic>
      <p:pic>
        <p:nvPicPr>
          <p:cNvPr id="43" name="Picture 42">
            <a:extLst>
              <a:ext uri="{FF2B5EF4-FFF2-40B4-BE49-F238E27FC236}">
                <a16:creationId xmlns:a16="http://schemas.microsoft.com/office/drawing/2014/main" id="{82416EF1-0E5B-96CF-7A0F-57423A20F886}"/>
              </a:ext>
            </a:extLst>
          </p:cNvPr>
          <p:cNvPicPr>
            <a:picLocks noChangeAspect="1"/>
          </p:cNvPicPr>
          <p:nvPr/>
        </p:nvPicPr>
        <p:blipFill>
          <a:blip r:embed="rId7"/>
          <a:stretch>
            <a:fillRect/>
          </a:stretch>
        </p:blipFill>
        <p:spPr>
          <a:xfrm>
            <a:off x="168419" y="1342989"/>
            <a:ext cx="1958517" cy="1958517"/>
          </a:xfrm>
          <a:prstGeom prst="rect">
            <a:avLst/>
          </a:prstGeom>
          <a:scene3d>
            <a:camera prst="orthographicFront"/>
            <a:lightRig rig="threePt" dir="t"/>
          </a:scene3d>
          <a:sp3d>
            <a:bevelT w="152400" h="50800" prst="softRound"/>
          </a:sp3d>
        </p:spPr>
      </p:pic>
      <p:pic>
        <p:nvPicPr>
          <p:cNvPr id="44" name="Picture 43">
            <a:extLst>
              <a:ext uri="{FF2B5EF4-FFF2-40B4-BE49-F238E27FC236}">
                <a16:creationId xmlns:a16="http://schemas.microsoft.com/office/drawing/2014/main" id="{4DF6973F-C85E-96EF-2C13-C495B90E7E95}"/>
              </a:ext>
            </a:extLst>
          </p:cNvPr>
          <p:cNvPicPr>
            <a:picLocks noChangeAspect="1"/>
          </p:cNvPicPr>
          <p:nvPr/>
        </p:nvPicPr>
        <p:blipFill>
          <a:blip r:embed="rId8">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10166109" y="1199849"/>
            <a:ext cx="1958517" cy="1958517"/>
          </a:xfrm>
          <a:prstGeom prst="rect">
            <a:avLst/>
          </a:prstGeom>
          <a:scene3d>
            <a:camera prst="orthographicFront"/>
            <a:lightRig rig="threePt" dir="t"/>
          </a:scene3d>
          <a:sp3d>
            <a:bevelT w="152400" h="50800" prst="softRound"/>
          </a:sp3d>
        </p:spPr>
      </p:pic>
      <p:pic>
        <p:nvPicPr>
          <p:cNvPr id="45" name="Picture 44">
            <a:extLst>
              <a:ext uri="{FF2B5EF4-FFF2-40B4-BE49-F238E27FC236}">
                <a16:creationId xmlns:a16="http://schemas.microsoft.com/office/drawing/2014/main" id="{DD9F5B1D-FCA0-6EB6-3A47-D19DCAF33731}"/>
              </a:ext>
            </a:extLst>
          </p:cNvPr>
          <p:cNvPicPr>
            <a:picLocks noChangeAspect="1"/>
          </p:cNvPicPr>
          <p:nvPr/>
        </p:nvPicPr>
        <p:blipFill>
          <a:blip r:embed="rId7"/>
          <a:stretch>
            <a:fillRect/>
          </a:stretch>
        </p:blipFill>
        <p:spPr>
          <a:xfrm>
            <a:off x="6855459" y="1250760"/>
            <a:ext cx="1958517" cy="1958517"/>
          </a:xfrm>
          <a:prstGeom prst="rect">
            <a:avLst/>
          </a:prstGeom>
          <a:scene3d>
            <a:camera prst="orthographicFront"/>
            <a:lightRig rig="threePt" dir="t"/>
          </a:scene3d>
          <a:sp3d>
            <a:bevelT w="152400" h="50800" prst="softRound"/>
          </a:sp3d>
        </p:spPr>
      </p:pic>
      <p:grpSp>
        <p:nvGrpSpPr>
          <p:cNvPr id="5" name="Group 4">
            <a:extLst>
              <a:ext uri="{FF2B5EF4-FFF2-40B4-BE49-F238E27FC236}">
                <a16:creationId xmlns:a16="http://schemas.microsoft.com/office/drawing/2014/main" id="{69AB2BA2-1CA7-B4B5-348A-300EBC9951D3}"/>
              </a:ext>
            </a:extLst>
          </p:cNvPr>
          <p:cNvGrpSpPr/>
          <p:nvPr/>
        </p:nvGrpSpPr>
        <p:grpSpPr>
          <a:xfrm>
            <a:off x="4525318" y="6139559"/>
            <a:ext cx="3039753" cy="710117"/>
            <a:chOff x="4525318" y="6139559"/>
            <a:chExt cx="3039753" cy="710117"/>
          </a:xfrm>
        </p:grpSpPr>
        <p:sp>
          <p:nvSpPr>
            <p:cNvPr id="4" name="Title 37">
              <a:extLst>
                <a:ext uri="{FF2B5EF4-FFF2-40B4-BE49-F238E27FC236}">
                  <a16:creationId xmlns:a16="http://schemas.microsoft.com/office/drawing/2014/main" id="{D7258ECB-D519-4FFB-DA03-1F19C7B8500F}"/>
                </a:ext>
              </a:extLst>
            </p:cNvPr>
            <p:cNvSpPr txBox="1">
              <a:spLocks/>
            </p:cNvSpPr>
            <p:nvPr/>
          </p:nvSpPr>
          <p:spPr>
            <a:xfrm>
              <a:off x="4525318" y="6177275"/>
              <a:ext cx="3039753" cy="614364"/>
            </a:xfrm>
            <a:prstGeom prst="rect">
              <a:avLst/>
            </a:prstGeom>
            <a:solidFill>
              <a:schemeClr val="tx1"/>
            </a:solidFill>
            <a:ln>
              <a:solidFill>
                <a:schemeClr val="bg2"/>
              </a:solidFill>
            </a:ln>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a:noAutofit/>
            </a:bodyPr>
            <a:lstStyle>
              <a:lvl1pPr algn="l" defTabSz="914400" rtl="0" eaLnBrk="1" latinLnBrk="0" hangingPunct="1">
                <a:lnSpc>
                  <a:spcPct val="90000"/>
                </a:lnSpc>
                <a:spcBef>
                  <a:spcPts val="1000"/>
                </a:spcBef>
                <a:buNone/>
                <a:defRPr sz="4000" b="1" kern="1200">
                  <a:solidFill>
                    <a:schemeClr val="accent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pPr>
              <a:endParaRPr lang="en-IN" dirty="0">
                <a:ln w="0"/>
                <a:solidFill>
                  <a:schemeClr val="accent1">
                    <a:lumMod val="75000"/>
                  </a:schemeClr>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BF844A83-2A7D-D344-C0BA-C2B8AFAD2453}"/>
                </a:ext>
              </a:extLst>
            </p:cNvPr>
            <p:cNvSpPr txBox="1"/>
            <p:nvPr/>
          </p:nvSpPr>
          <p:spPr>
            <a:xfrm>
              <a:off x="4781575" y="6139559"/>
              <a:ext cx="2628841" cy="710117"/>
            </a:xfrm>
            <a:prstGeom prst="rect">
              <a:avLst/>
            </a:prstGeom>
          </p:spPr>
          <p:txBody>
            <a:bodyPr>
              <a:noAutofit/>
            </a:bodyPr>
            <a:lstStyle>
              <a:lvl1pPr defTabSz="914400" eaLnBrk="1" latinLnBrk="0" hangingPunct="1">
                <a:lnSpc>
                  <a:spcPct val="90000"/>
                </a:lnSpc>
                <a:spcBef>
                  <a:spcPts val="1000"/>
                </a:spcBef>
                <a:buNone/>
                <a:defRPr sz="4000" b="1">
                  <a:solidFill>
                    <a:srgbClr val="C00000"/>
                  </a:solidFill>
                  <a:latin typeface="+mj-lt"/>
                  <a:ea typeface="+mj-ea"/>
                  <a:cs typeface="+mj-cs"/>
                </a:defRPr>
              </a:lvl1pPr>
            </a:lstStyle>
            <a:p>
              <a:r>
                <a:rPr lang="en-IN" dirty="0">
                  <a:solidFill>
                    <a:srgbClr val="002060"/>
                  </a:solidFill>
                </a:rPr>
                <a:t>Group - 1</a:t>
              </a:r>
            </a:p>
          </p:txBody>
        </p:sp>
      </p:grpSp>
    </p:spTree>
    <p:extLst>
      <p:ext uri="{BB962C8B-B14F-4D97-AF65-F5344CB8AC3E}">
        <p14:creationId xmlns:p14="http://schemas.microsoft.com/office/powerpoint/2010/main" val="1470979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 calcmode="lin" valueType="num">
                                      <p:cBhvr>
                                        <p:cTn id="14"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1">
                                            <p:txEl>
                                              <p:pRg st="0" end="0"/>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53" presetClass="entr" presetSubtype="16"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p:cTn id="29" dur="500" fill="hold"/>
                                        <p:tgtEl>
                                          <p:spTgt spid="25"/>
                                        </p:tgtEl>
                                        <p:attrNameLst>
                                          <p:attrName>ppt_w</p:attrName>
                                        </p:attrNameLst>
                                      </p:cBhvr>
                                      <p:tavLst>
                                        <p:tav tm="0">
                                          <p:val>
                                            <p:fltVal val="0"/>
                                          </p:val>
                                        </p:tav>
                                        <p:tav tm="100000">
                                          <p:val>
                                            <p:strVal val="#ppt_w"/>
                                          </p:val>
                                        </p:tav>
                                      </p:tavLst>
                                    </p:anim>
                                    <p:anim calcmode="lin" valueType="num">
                                      <p:cBhvr>
                                        <p:cTn id="30" dur="500" fill="hold"/>
                                        <p:tgtEl>
                                          <p:spTgt spid="25"/>
                                        </p:tgtEl>
                                        <p:attrNameLst>
                                          <p:attrName>ppt_h</p:attrName>
                                        </p:attrNameLst>
                                      </p:cBhvr>
                                      <p:tavLst>
                                        <p:tav tm="0">
                                          <p:val>
                                            <p:fltVal val="0"/>
                                          </p:val>
                                        </p:tav>
                                        <p:tav tm="100000">
                                          <p:val>
                                            <p:strVal val="#ppt_h"/>
                                          </p:val>
                                        </p:tav>
                                      </p:tavLst>
                                    </p:anim>
                                    <p:animEffect transition="in" filter="fade">
                                      <p:cBhvr>
                                        <p:cTn id="31" dur="500"/>
                                        <p:tgtEl>
                                          <p:spTgt spid="2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par>
                                <p:cTn id="42" presetID="53" presetClass="entr" presetSubtype="16"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par>
                                <p:cTn id="47" presetID="53" presetClass="entr" presetSubtype="16"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500" fill="hold"/>
                                        <p:tgtEl>
                                          <p:spTgt spid="29"/>
                                        </p:tgtEl>
                                        <p:attrNameLst>
                                          <p:attrName>ppt_w</p:attrName>
                                        </p:attrNameLst>
                                      </p:cBhvr>
                                      <p:tavLst>
                                        <p:tav tm="0">
                                          <p:val>
                                            <p:fltVal val="0"/>
                                          </p:val>
                                        </p:tav>
                                        <p:tav tm="100000">
                                          <p:val>
                                            <p:strVal val="#ppt_w"/>
                                          </p:val>
                                        </p:tav>
                                      </p:tavLst>
                                    </p:anim>
                                    <p:anim calcmode="lin" valueType="num">
                                      <p:cBhvr>
                                        <p:cTn id="50" dur="500" fill="hold"/>
                                        <p:tgtEl>
                                          <p:spTgt spid="29"/>
                                        </p:tgtEl>
                                        <p:attrNameLst>
                                          <p:attrName>ppt_h</p:attrName>
                                        </p:attrNameLst>
                                      </p:cBhvr>
                                      <p:tavLst>
                                        <p:tav tm="0">
                                          <p:val>
                                            <p:fltVal val="0"/>
                                          </p:val>
                                        </p:tav>
                                        <p:tav tm="100000">
                                          <p:val>
                                            <p:strVal val="#ppt_h"/>
                                          </p:val>
                                        </p:tav>
                                      </p:tavLst>
                                    </p:anim>
                                    <p:animEffect transition="in" filter="fade">
                                      <p:cBhvr>
                                        <p:cTn id="51" dur="500"/>
                                        <p:tgtEl>
                                          <p:spTgt spid="29"/>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par>
                                <p:cTn id="62" presetID="53" presetClass="entr" presetSubtype="16"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500" fill="hold"/>
                                        <p:tgtEl>
                                          <p:spTgt spid="42"/>
                                        </p:tgtEl>
                                        <p:attrNameLst>
                                          <p:attrName>ppt_w</p:attrName>
                                        </p:attrNameLst>
                                      </p:cBhvr>
                                      <p:tavLst>
                                        <p:tav tm="0">
                                          <p:val>
                                            <p:fltVal val="0"/>
                                          </p:val>
                                        </p:tav>
                                        <p:tav tm="100000">
                                          <p:val>
                                            <p:strVal val="#ppt_w"/>
                                          </p:val>
                                        </p:tav>
                                      </p:tavLst>
                                    </p:anim>
                                    <p:anim calcmode="lin" valueType="num">
                                      <p:cBhvr>
                                        <p:cTn id="65" dur="500" fill="hold"/>
                                        <p:tgtEl>
                                          <p:spTgt spid="42"/>
                                        </p:tgtEl>
                                        <p:attrNameLst>
                                          <p:attrName>ppt_h</p:attrName>
                                        </p:attrNameLst>
                                      </p:cBhvr>
                                      <p:tavLst>
                                        <p:tav tm="0">
                                          <p:val>
                                            <p:fltVal val="0"/>
                                          </p:val>
                                        </p:tav>
                                        <p:tav tm="100000">
                                          <p:val>
                                            <p:strVal val="#ppt_h"/>
                                          </p:val>
                                        </p:tav>
                                      </p:tavLst>
                                    </p:anim>
                                    <p:animEffect transition="in" filter="fade">
                                      <p:cBhvr>
                                        <p:cTn id="66" dur="500"/>
                                        <p:tgtEl>
                                          <p:spTgt spid="42"/>
                                        </p:tgtEl>
                                      </p:cBhvr>
                                    </p:animEffect>
                                  </p:childTnLst>
                                </p:cTn>
                              </p:par>
                              <p:par>
                                <p:cTn id="67" presetID="53" presetClass="entr" presetSubtype="16"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cBhvr>
                                        <p:cTn id="69" dur="500" fill="hold"/>
                                        <p:tgtEl>
                                          <p:spTgt spid="43"/>
                                        </p:tgtEl>
                                        <p:attrNameLst>
                                          <p:attrName>ppt_w</p:attrName>
                                        </p:attrNameLst>
                                      </p:cBhvr>
                                      <p:tavLst>
                                        <p:tav tm="0">
                                          <p:val>
                                            <p:fltVal val="0"/>
                                          </p:val>
                                        </p:tav>
                                        <p:tav tm="100000">
                                          <p:val>
                                            <p:strVal val="#ppt_w"/>
                                          </p:val>
                                        </p:tav>
                                      </p:tavLst>
                                    </p:anim>
                                    <p:anim calcmode="lin" valueType="num">
                                      <p:cBhvr>
                                        <p:cTn id="70" dur="500" fill="hold"/>
                                        <p:tgtEl>
                                          <p:spTgt spid="43"/>
                                        </p:tgtEl>
                                        <p:attrNameLst>
                                          <p:attrName>ppt_h</p:attrName>
                                        </p:attrNameLst>
                                      </p:cBhvr>
                                      <p:tavLst>
                                        <p:tav tm="0">
                                          <p:val>
                                            <p:fltVal val="0"/>
                                          </p:val>
                                        </p:tav>
                                        <p:tav tm="100000">
                                          <p:val>
                                            <p:strVal val="#ppt_h"/>
                                          </p:val>
                                        </p:tav>
                                      </p:tavLst>
                                    </p:anim>
                                    <p:animEffect transition="in" filter="fade">
                                      <p:cBhvr>
                                        <p:cTn id="71" dur="500"/>
                                        <p:tgtEl>
                                          <p:spTgt spid="43"/>
                                        </p:tgtEl>
                                      </p:cBhvr>
                                    </p:animEffect>
                                  </p:childTnLst>
                                </p:cTn>
                              </p:par>
                              <p:par>
                                <p:cTn id="72" presetID="53" presetClass="entr" presetSubtype="16" fill="hold"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p:cTn id="74" dur="500" fill="hold"/>
                                        <p:tgtEl>
                                          <p:spTgt spid="44"/>
                                        </p:tgtEl>
                                        <p:attrNameLst>
                                          <p:attrName>ppt_w</p:attrName>
                                        </p:attrNameLst>
                                      </p:cBhvr>
                                      <p:tavLst>
                                        <p:tav tm="0">
                                          <p:val>
                                            <p:fltVal val="0"/>
                                          </p:val>
                                        </p:tav>
                                        <p:tav tm="100000">
                                          <p:val>
                                            <p:strVal val="#ppt_w"/>
                                          </p:val>
                                        </p:tav>
                                      </p:tavLst>
                                    </p:anim>
                                    <p:anim calcmode="lin" valueType="num">
                                      <p:cBhvr>
                                        <p:cTn id="75" dur="500" fill="hold"/>
                                        <p:tgtEl>
                                          <p:spTgt spid="44"/>
                                        </p:tgtEl>
                                        <p:attrNameLst>
                                          <p:attrName>ppt_h</p:attrName>
                                        </p:attrNameLst>
                                      </p:cBhvr>
                                      <p:tavLst>
                                        <p:tav tm="0">
                                          <p:val>
                                            <p:fltVal val="0"/>
                                          </p:val>
                                        </p:tav>
                                        <p:tav tm="100000">
                                          <p:val>
                                            <p:strVal val="#ppt_h"/>
                                          </p:val>
                                        </p:tav>
                                      </p:tavLst>
                                    </p:anim>
                                    <p:animEffect transition="in" filter="fade">
                                      <p:cBhvr>
                                        <p:cTn id="76" dur="500"/>
                                        <p:tgtEl>
                                          <p:spTgt spid="44"/>
                                        </p:tgtEl>
                                      </p:cBhvr>
                                    </p:animEffect>
                                  </p:childTnLst>
                                </p:cTn>
                              </p:par>
                              <p:par>
                                <p:cTn id="77" presetID="53" presetClass="entr" presetSubtype="16"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p:cTn id="79" dur="500" fill="hold"/>
                                        <p:tgtEl>
                                          <p:spTgt spid="45"/>
                                        </p:tgtEl>
                                        <p:attrNameLst>
                                          <p:attrName>ppt_w</p:attrName>
                                        </p:attrNameLst>
                                      </p:cBhvr>
                                      <p:tavLst>
                                        <p:tav tm="0">
                                          <p:val>
                                            <p:fltVal val="0"/>
                                          </p:val>
                                        </p:tav>
                                        <p:tav tm="100000">
                                          <p:val>
                                            <p:strVal val="#ppt_w"/>
                                          </p:val>
                                        </p:tav>
                                      </p:tavLst>
                                    </p:anim>
                                    <p:anim calcmode="lin" valueType="num">
                                      <p:cBhvr>
                                        <p:cTn id="80" dur="500" fill="hold"/>
                                        <p:tgtEl>
                                          <p:spTgt spid="45"/>
                                        </p:tgtEl>
                                        <p:attrNameLst>
                                          <p:attrName>ppt_h</p:attrName>
                                        </p:attrNameLst>
                                      </p:cBhvr>
                                      <p:tavLst>
                                        <p:tav tm="0">
                                          <p:val>
                                            <p:fltVal val="0"/>
                                          </p:val>
                                        </p:tav>
                                        <p:tav tm="100000">
                                          <p:val>
                                            <p:strVal val="#ppt_h"/>
                                          </p:val>
                                        </p:tav>
                                      </p:tavLst>
                                    </p:anim>
                                    <p:animEffect transition="in" filter="fade">
                                      <p:cBhvr>
                                        <p:cTn id="81" dur="500"/>
                                        <p:tgtEl>
                                          <p:spTgt spid="45"/>
                                        </p:tgtEl>
                                      </p:cBhvr>
                                    </p:animEffect>
                                  </p:childTnLst>
                                </p:cTn>
                              </p:par>
                              <p:par>
                                <p:cTn id="82" presetID="53" presetClass="entr" presetSubtype="16" fill="hold" nodeType="withEffect">
                                  <p:stCondLst>
                                    <p:cond delay="0"/>
                                  </p:stCondLst>
                                  <p:childTnLst>
                                    <p:set>
                                      <p:cBhvr>
                                        <p:cTn id="83" dur="1" fill="hold">
                                          <p:stCondLst>
                                            <p:cond delay="0"/>
                                          </p:stCondLst>
                                        </p:cTn>
                                        <p:tgtEl>
                                          <p:spTgt spid="5"/>
                                        </p:tgtEl>
                                        <p:attrNameLst>
                                          <p:attrName>style.visibility</p:attrName>
                                        </p:attrNameLst>
                                      </p:cBhvr>
                                      <p:to>
                                        <p:strVal val="visible"/>
                                      </p:to>
                                    </p:set>
                                    <p:anim calcmode="lin" valueType="num">
                                      <p:cBhvr>
                                        <p:cTn id="84" dur="500" fill="hold"/>
                                        <p:tgtEl>
                                          <p:spTgt spid="5"/>
                                        </p:tgtEl>
                                        <p:attrNameLst>
                                          <p:attrName>ppt_w</p:attrName>
                                        </p:attrNameLst>
                                      </p:cBhvr>
                                      <p:tavLst>
                                        <p:tav tm="0">
                                          <p:val>
                                            <p:fltVal val="0"/>
                                          </p:val>
                                        </p:tav>
                                        <p:tav tm="100000">
                                          <p:val>
                                            <p:strVal val="#ppt_w"/>
                                          </p:val>
                                        </p:tav>
                                      </p:tavLst>
                                    </p:anim>
                                    <p:anim calcmode="lin" valueType="num">
                                      <p:cBhvr>
                                        <p:cTn id="85" dur="500" fill="hold"/>
                                        <p:tgtEl>
                                          <p:spTgt spid="5"/>
                                        </p:tgtEl>
                                        <p:attrNameLst>
                                          <p:attrName>ppt_h</p:attrName>
                                        </p:attrNameLst>
                                      </p:cBhvr>
                                      <p:tavLst>
                                        <p:tav tm="0">
                                          <p:val>
                                            <p:fltVal val="0"/>
                                          </p:val>
                                        </p:tav>
                                        <p:tav tm="100000">
                                          <p:val>
                                            <p:strVal val="#ppt_h"/>
                                          </p:val>
                                        </p:tav>
                                      </p:tavLst>
                                    </p:anim>
                                    <p:animEffect transition="in" filter="fade">
                                      <p:cBhvr>
                                        <p:cTn id="86" dur="500"/>
                                        <p:tgtEl>
                                          <p:spTgt spid="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fade">
                                      <p:cBhvr>
                                        <p:cTn id="9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12" grpId="0"/>
      <p:bldP spid="14" grpId="0"/>
      <p:bldP spid="15" grpId="0"/>
      <p:bldP spid="18" grpId="0"/>
      <p:bldP spid="26" grpId="0"/>
      <p:bldP spid="27" grpId="0"/>
      <p:bldP spid="34"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Agenda</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1442721" y="1554482"/>
            <a:ext cx="4653279" cy="3276600"/>
          </a:xfrm>
        </p:spPr>
        <p:txBody>
          <a:bodyPr/>
          <a:lstStyle/>
          <a:p>
            <a:pPr marL="285750" indent="-285750">
              <a:buFont typeface="Wingdings" panose="05000000000000000000" pitchFamily="2" charset="2"/>
              <a:buChar char="q"/>
            </a:pPr>
            <a:r>
              <a:rPr lang="en-US" sz="2000" dirty="0">
                <a:solidFill>
                  <a:srgbClr val="C00000"/>
                </a:solidFill>
              </a:rPr>
              <a:t>Summary</a:t>
            </a:r>
          </a:p>
          <a:p>
            <a:pPr marL="285750" indent="-285750">
              <a:buFont typeface="Wingdings" panose="05000000000000000000" pitchFamily="2" charset="2"/>
              <a:buChar char="q"/>
            </a:pPr>
            <a:r>
              <a:rPr lang="en-US" sz="2000" dirty="0">
                <a:solidFill>
                  <a:srgbClr val="C00000"/>
                </a:solidFill>
              </a:rPr>
              <a:t>Problem Statement</a:t>
            </a:r>
          </a:p>
          <a:p>
            <a:pPr marL="285750" indent="-285750">
              <a:buFont typeface="Wingdings" panose="05000000000000000000" pitchFamily="2" charset="2"/>
              <a:buChar char="q"/>
            </a:pPr>
            <a:r>
              <a:rPr lang="en-US" sz="2000" dirty="0">
                <a:solidFill>
                  <a:srgbClr val="C00000"/>
                </a:solidFill>
              </a:rPr>
              <a:t>Overview of project </a:t>
            </a:r>
          </a:p>
          <a:p>
            <a:pPr marL="808038" lvl="1" indent="-360363">
              <a:buFont typeface="Wingdings" panose="05000000000000000000" pitchFamily="2" charset="2"/>
              <a:buChar char="q"/>
              <a:tabLst>
                <a:tab pos="895350" algn="l"/>
              </a:tabLst>
            </a:pPr>
            <a:r>
              <a:rPr lang="en-US" b="1" dirty="0">
                <a:solidFill>
                  <a:schemeClr val="accent2">
                    <a:lumMod val="75000"/>
                  </a:schemeClr>
                </a:solidFill>
              </a:rPr>
              <a:t>KPI Metrics</a:t>
            </a:r>
          </a:p>
          <a:p>
            <a:pPr marL="808038" lvl="1" indent="-360363">
              <a:buFont typeface="Wingdings" panose="05000000000000000000" pitchFamily="2" charset="2"/>
              <a:buChar char="q"/>
              <a:tabLst>
                <a:tab pos="895350" algn="l"/>
              </a:tabLst>
            </a:pPr>
            <a:r>
              <a:rPr lang="en-US" b="1" dirty="0">
                <a:solidFill>
                  <a:schemeClr val="accent2">
                    <a:lumMod val="75000"/>
                  </a:schemeClr>
                </a:solidFill>
              </a:rPr>
              <a:t>Excel Dashboard</a:t>
            </a:r>
          </a:p>
          <a:p>
            <a:pPr marL="808038" lvl="1" indent="-360363">
              <a:buFont typeface="Wingdings" panose="05000000000000000000" pitchFamily="2" charset="2"/>
              <a:buChar char="q"/>
              <a:tabLst>
                <a:tab pos="895350" algn="l"/>
              </a:tabLst>
            </a:pPr>
            <a:r>
              <a:rPr lang="en-US" b="1" dirty="0">
                <a:solidFill>
                  <a:schemeClr val="accent2">
                    <a:lumMod val="75000"/>
                  </a:schemeClr>
                </a:solidFill>
              </a:rPr>
              <a:t>Power BI Dashboard</a:t>
            </a:r>
          </a:p>
          <a:p>
            <a:pPr marL="808038" lvl="1" indent="-360363">
              <a:buFont typeface="Wingdings" panose="05000000000000000000" pitchFamily="2" charset="2"/>
              <a:buChar char="q"/>
              <a:tabLst>
                <a:tab pos="895350" algn="l"/>
              </a:tabLst>
            </a:pPr>
            <a:r>
              <a:rPr lang="en-US" b="1" dirty="0">
                <a:solidFill>
                  <a:schemeClr val="accent2">
                    <a:lumMod val="75000"/>
                  </a:schemeClr>
                </a:solidFill>
              </a:rPr>
              <a:t>Tableau Dashboard</a:t>
            </a:r>
          </a:p>
          <a:p>
            <a:pPr marL="285750" indent="-285750">
              <a:buFont typeface="Wingdings" panose="05000000000000000000" pitchFamily="2" charset="2"/>
              <a:buChar char="q"/>
            </a:pPr>
            <a:r>
              <a:rPr lang="en-US" sz="2000" dirty="0">
                <a:solidFill>
                  <a:srgbClr val="C00000"/>
                </a:solidFill>
              </a:rPr>
              <a:t>Key Takeaways</a:t>
            </a:r>
          </a:p>
          <a:p>
            <a:pPr marL="285750" indent="-285750">
              <a:buFont typeface="Wingdings" panose="05000000000000000000" pitchFamily="2" charset="2"/>
              <a:buChar char="q"/>
            </a:pPr>
            <a:r>
              <a:rPr lang="en-US" sz="2000" dirty="0">
                <a:solidFill>
                  <a:srgbClr val="C00000"/>
                </a:solidFill>
              </a:rPr>
              <a:t>Next Steps &amp; Actions </a:t>
            </a:r>
          </a:p>
          <a:p>
            <a:pPr marL="285750" indent="-285750">
              <a:buFont typeface="Wingdings" panose="05000000000000000000" pitchFamily="2" charset="2"/>
              <a:buChar char="q"/>
            </a:pPr>
            <a:r>
              <a:rPr lang="en-US" sz="2000" dirty="0">
                <a:solidFill>
                  <a:srgbClr val="C00000"/>
                </a:solidFill>
              </a:rPr>
              <a:t>Conclusion</a:t>
            </a:r>
          </a:p>
        </p:txBody>
      </p:sp>
    </p:spTree>
    <p:extLst>
      <p:ext uri="{BB962C8B-B14F-4D97-AF65-F5344CB8AC3E}">
        <p14:creationId xmlns:p14="http://schemas.microsoft.com/office/powerpoint/2010/main" val="46166925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409735"/>
            <a:ext cx="9141397" cy="615553"/>
          </a:xfrm>
        </p:spPr>
        <p:txBody>
          <a:bodyPr/>
          <a:lstStyle/>
          <a:p>
            <a:r>
              <a:rPr lang="en-US" dirty="0"/>
              <a:t>Summary</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822289" y="1489778"/>
            <a:ext cx="10243108" cy="1809007"/>
          </a:xfrm>
        </p:spPr>
        <p:txBody>
          <a:bodyPr/>
          <a:lstStyle/>
          <a:p>
            <a:pPr algn="just"/>
            <a:r>
              <a:rPr lang="en-US" dirty="0"/>
              <a:t>The Insurance Analytics Dashboard Project provides a consolidated view of performance across key business lines—Renewal, Cross Sell, and New—enabling data-driven decision-making for insurance executives and account managers. The dashboard captures critical KPIs including achievement vs. target, invoice tracking, meeting counts, opportunity stages, and conversion ratios, offering both a high-level overview and individual-level drill-down capabilities.</a:t>
            </a:r>
          </a:p>
          <a:p>
            <a:pPr algn="just"/>
            <a:endParaRPr lang="en-US" dirty="0"/>
          </a:p>
          <a:p>
            <a:pPr algn="just"/>
            <a:r>
              <a:rPr lang="en-US" dirty="0"/>
              <a:t>The analysis integrates data from multiple sources such as Brokerage, Fees, Invoice, Meeting, Opportunity, and Budget files. Using Excel and SQL, the data was cleaned, merged, and structured to support accurate performance measurement across branches and executives. These datasets were then visualized in Power BI through interactive charts and KPIs, including achievement percentages, top revenue opportunities, stage-wise funnels, and executive-wise activity metrics.</a:t>
            </a:r>
          </a:p>
          <a:p>
            <a:pPr algn="just"/>
            <a:endParaRPr lang="en-US" dirty="0"/>
          </a:p>
          <a:p>
            <a:pPr algn="just"/>
            <a:r>
              <a:rPr lang="en-US" dirty="0"/>
              <a:t>This dashboard empowers teams to identify top performers, uncover gaps in sales conversion, and optimize meeting effectiveness and opportunity follow-ups. With clear visibility into underperforming segments and high-revenue pipelines, the solution enhances strategic planning, performance tracking, and accountability across the insurance business landscape.</a:t>
            </a:r>
          </a:p>
        </p:txBody>
      </p:sp>
    </p:spTree>
    <p:extLst>
      <p:ext uri="{BB962C8B-B14F-4D97-AF65-F5344CB8AC3E}">
        <p14:creationId xmlns:p14="http://schemas.microsoft.com/office/powerpoint/2010/main" val="803542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 calcmode="lin" valueType="num">
                                      <p:cBhvr additive="base">
                                        <p:cTn id="2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6227352" y="340042"/>
            <a:ext cx="4838337" cy="719300"/>
          </a:xfrm>
        </p:spPr>
        <p:txBody>
          <a:bodyPr/>
          <a:lstStyle/>
          <a:p>
            <a:r>
              <a:rPr lang="en-US" dirty="0"/>
              <a:t>Problem Statement</a:t>
            </a:r>
          </a:p>
        </p:txBody>
      </p:sp>
      <p:graphicFrame>
        <p:nvGraphicFramePr>
          <p:cNvPr id="6" name="Diagram 5">
            <a:extLst>
              <a:ext uri="{FF2B5EF4-FFF2-40B4-BE49-F238E27FC236}">
                <a16:creationId xmlns:a16="http://schemas.microsoft.com/office/drawing/2014/main" id="{240EAD51-7A2D-B68E-A6D2-BF89D37B9C0A}"/>
              </a:ext>
            </a:extLst>
          </p:cNvPr>
          <p:cNvGraphicFramePr/>
          <p:nvPr>
            <p:extLst>
              <p:ext uri="{D42A27DB-BD31-4B8C-83A1-F6EECF244321}">
                <p14:modId xmlns:p14="http://schemas.microsoft.com/office/powerpoint/2010/main" val="3621235803"/>
              </p:ext>
            </p:extLst>
          </p:nvPr>
        </p:nvGraphicFramePr>
        <p:xfrm>
          <a:off x="5408022" y="825662"/>
          <a:ext cx="6476999" cy="5575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2588260" y="512761"/>
            <a:ext cx="2479040" cy="726759"/>
          </a:xfrm>
        </p:spPr>
        <p:txBody>
          <a:bodyPr/>
          <a:lstStyle/>
          <a:p>
            <a:r>
              <a:rPr lang="en-US" dirty="0">
                <a:solidFill>
                  <a:srgbClr val="3578AF"/>
                </a:solidFill>
              </a:rPr>
              <a:t>Objective</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589280" y="1452882"/>
            <a:ext cx="6477000" cy="3276600"/>
          </a:xfrm>
          <a:noFill/>
        </p:spPr>
        <p:txBody>
          <a:bodyPr wrap="square" lIns="0" tIns="0" rIns="0" bIns="0">
            <a:noAutofit/>
          </a:bodyPr>
          <a:lstStyle/>
          <a:p>
            <a:pPr>
              <a:spcBef>
                <a:spcPts val="0"/>
              </a:spcBef>
            </a:pPr>
            <a:r>
              <a:rPr lang="en-US" altLang="en-US" b="0" dirty="0"/>
              <a:t>The objective of the Insurance Analytics Dashboard Project is to centralize fragmented data sources and provide a comprehensive, real-time performance monitoring system for insurance business operations. It aims to bridge the visibility gap between branch-level targets and achievements across different income classes—Renewal, Cross Sell, and New—by integrating data from brokerage, fees, invoices, meetings, and opportunities. </a:t>
            </a:r>
          </a:p>
          <a:p>
            <a:pPr>
              <a:spcBef>
                <a:spcPts val="0"/>
              </a:spcBef>
            </a:pPr>
            <a:endParaRPr lang="en-US" altLang="en-US" b="0" dirty="0"/>
          </a:p>
          <a:p>
            <a:pPr>
              <a:spcBef>
                <a:spcPts val="0"/>
              </a:spcBef>
            </a:pPr>
            <a:r>
              <a:rPr lang="en-US" altLang="en-US" b="0" dirty="0"/>
              <a:t>The dashboard is designed to help management and account executives track progress, measure productivity, and identify performance bottlenecks. By offering a unified view of key metrics such as opportunity pipeline, achievement percentages, executive engagement, and stage-wise revenue, the objective is to enable faster, more informed decision-making, improve sales effectiveness, and support strategic planning through actionable insights.</a:t>
            </a:r>
            <a:endParaRPr lang="en-US" b="0" dirty="0"/>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additive="base">
                                        <p:cTn id="14"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2">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33861" y="288587"/>
            <a:ext cx="9141397" cy="615553"/>
          </a:xfrm>
        </p:spPr>
        <p:txBody>
          <a:bodyPr/>
          <a:lstStyle/>
          <a:p>
            <a:r>
              <a:rPr lang="en-US" dirty="0"/>
              <a:t>KPI Metrics</a:t>
            </a:r>
          </a:p>
        </p:txBody>
      </p:sp>
      <p:graphicFrame>
        <p:nvGraphicFramePr>
          <p:cNvPr id="46" name="Table Placeholder 3">
            <a:extLst>
              <a:ext uri="{FF2B5EF4-FFF2-40B4-BE49-F238E27FC236}">
                <a16:creationId xmlns:a16="http://schemas.microsoft.com/office/drawing/2014/main" id="{64C19D66-240E-662A-0F48-225907B9D952}"/>
              </a:ext>
            </a:extLst>
          </p:cNvPr>
          <p:cNvGraphicFramePr>
            <a:graphicFrameLocks/>
          </p:cNvGraphicFramePr>
          <p:nvPr>
            <p:extLst>
              <p:ext uri="{D42A27DB-BD31-4B8C-83A1-F6EECF244321}">
                <p14:modId xmlns:p14="http://schemas.microsoft.com/office/powerpoint/2010/main" val="688749844"/>
              </p:ext>
            </p:extLst>
          </p:nvPr>
        </p:nvGraphicFramePr>
        <p:xfrm>
          <a:off x="213616" y="1276864"/>
          <a:ext cx="7040625" cy="4123499"/>
        </p:xfrm>
        <a:graphic>
          <a:graphicData uri="http://schemas.openxmlformats.org/drawingml/2006/table">
            <a:tbl>
              <a:tblPr firstRow="1" bandRow="1">
                <a:tableStyleId>{18603FDC-E32A-4AB5-989C-0864C3EAD2B8}</a:tableStyleId>
              </a:tblPr>
              <a:tblGrid>
                <a:gridCol w="2346875">
                  <a:extLst>
                    <a:ext uri="{9D8B030D-6E8A-4147-A177-3AD203B41FA5}">
                      <a16:colId xmlns:a16="http://schemas.microsoft.com/office/drawing/2014/main" val="130956065"/>
                    </a:ext>
                  </a:extLst>
                </a:gridCol>
                <a:gridCol w="2163909">
                  <a:extLst>
                    <a:ext uri="{9D8B030D-6E8A-4147-A177-3AD203B41FA5}">
                      <a16:colId xmlns:a16="http://schemas.microsoft.com/office/drawing/2014/main" val="55675936"/>
                    </a:ext>
                  </a:extLst>
                </a:gridCol>
                <a:gridCol w="2529841">
                  <a:extLst>
                    <a:ext uri="{9D8B030D-6E8A-4147-A177-3AD203B41FA5}">
                      <a16:colId xmlns:a16="http://schemas.microsoft.com/office/drawing/2014/main" val="2749965458"/>
                    </a:ext>
                  </a:extLst>
                </a:gridCol>
              </a:tblGrid>
              <a:tr h="1206453">
                <a:tc gridSpan="3">
                  <a:txBody>
                    <a:bodyPr/>
                    <a:lstStyle/>
                    <a:p>
                      <a:pPr algn="ctr" fontAlgn="b"/>
                      <a:r>
                        <a:rPr lang="en-IN" sz="4000" dirty="0"/>
                        <a:t>Income Class Achievements</a:t>
                      </a:r>
                      <a:endParaRPr lang="en-IN" sz="4000" dirty="0">
                        <a:solidFill>
                          <a:schemeClr val="accent5">
                            <a:lumMod val="60000"/>
                            <a:lumOff val="40000"/>
                          </a:schemeClr>
                        </a:solidFill>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pPr algn="ctr" fontAlgn="b"/>
                      <a:endParaRPr lang="en-IN" sz="2800" dirty="0">
                        <a:solidFill>
                          <a:schemeClr val="accent5">
                            <a:lumMod val="60000"/>
                            <a:lumOff val="40000"/>
                          </a:schemeClr>
                        </a:solidFill>
                      </a:endParaRPr>
                    </a:p>
                  </a:txBody>
                  <a:tcPr marL="7620" marR="7620" marT="7620" marB="0" anchor="ctr"/>
                </a:tc>
                <a:extLst>
                  <a:ext uri="{0D108BD9-81ED-4DB2-BD59-A6C34878D82A}">
                    <a16:rowId xmlns:a16="http://schemas.microsoft.com/office/drawing/2014/main" val="1628336392"/>
                  </a:ext>
                </a:extLst>
              </a:tr>
              <a:tr h="839003">
                <a:tc>
                  <a:txBody>
                    <a:bodyPr/>
                    <a:lstStyle/>
                    <a:p>
                      <a:pPr algn="ctr" fontAlgn="b"/>
                      <a:endParaRPr lang="en-IN" sz="2000" dirty="0">
                        <a:solidFill>
                          <a:schemeClr val="accent5">
                            <a:lumMod val="60000"/>
                            <a:lumOff val="40000"/>
                          </a:schemeClr>
                        </a:solidFill>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b="1" dirty="0">
                          <a:solidFill>
                            <a:schemeClr val="accent5">
                              <a:lumMod val="60000"/>
                              <a:lumOff val="40000"/>
                            </a:schemeClr>
                          </a:solidFill>
                        </a:rPr>
                        <a:t>Invoice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800" b="1" dirty="0">
                          <a:solidFill>
                            <a:schemeClr val="accent5">
                              <a:lumMod val="60000"/>
                              <a:lumOff val="40000"/>
                            </a:schemeClr>
                          </a:solidFill>
                        </a:rPr>
                        <a:t>Achievement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1017008"/>
                  </a:ext>
                </a:extLst>
              </a:tr>
              <a:tr h="683481">
                <a:tc>
                  <a:txBody>
                    <a:bodyPr/>
                    <a:lstStyle/>
                    <a:p>
                      <a:pPr algn="ctr" fontAlgn="b"/>
                      <a:r>
                        <a:rPr lang="en-IN" sz="2800" b="1" dirty="0">
                          <a:solidFill>
                            <a:schemeClr val="accent1">
                              <a:lumMod val="20000"/>
                              <a:lumOff val="80000"/>
                            </a:schemeClr>
                          </a:solidFill>
                        </a:rPr>
                        <a:t>Cross Sell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dirty="0">
                          <a:solidFill>
                            <a:schemeClr val="accent1">
                              <a:lumMod val="20000"/>
                              <a:lumOff val="80000"/>
                            </a:schemeClr>
                          </a:solidFill>
                        </a:rPr>
                        <a:t>15.14%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dirty="0">
                          <a:solidFill>
                            <a:schemeClr val="accent1">
                              <a:lumMod val="20000"/>
                              <a:lumOff val="80000"/>
                            </a:schemeClr>
                          </a:solidFill>
                        </a:rPr>
                        <a:t>26.76%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888340"/>
                  </a:ext>
                </a:extLst>
              </a:tr>
              <a:tr h="773215">
                <a:tc>
                  <a:txBody>
                    <a:bodyPr/>
                    <a:lstStyle/>
                    <a:p>
                      <a:pPr algn="ctr" fontAlgn="b"/>
                      <a:r>
                        <a:rPr lang="en-IN" sz="2800" b="1" dirty="0">
                          <a:solidFill>
                            <a:schemeClr val="accent1">
                              <a:lumMod val="20000"/>
                              <a:lumOff val="80000"/>
                            </a:schemeClr>
                          </a:solidFill>
                        </a:rPr>
                        <a:t>Renewal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dirty="0">
                          <a:solidFill>
                            <a:schemeClr val="accent1">
                              <a:lumMod val="20000"/>
                              <a:lumOff val="80000"/>
                            </a:schemeClr>
                          </a:solidFill>
                        </a:rPr>
                        <a:t>58.35%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a:solidFill>
                            <a:schemeClr val="accent1">
                              <a:lumMod val="20000"/>
                              <a:lumOff val="80000"/>
                            </a:schemeClr>
                          </a:solidFill>
                        </a:rPr>
                        <a:t>128.54%</a:t>
                      </a:r>
                      <a:endParaRPr lang="en-IN" sz="2000" b="1" dirty="0">
                        <a:solidFill>
                          <a:schemeClr val="accent1">
                            <a:lumMod val="20000"/>
                            <a:lumOff val="80000"/>
                          </a:schemeClr>
                        </a:solidFill>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1597798"/>
                  </a:ext>
                </a:extLst>
              </a:tr>
              <a:tr h="621347">
                <a:tc>
                  <a:txBody>
                    <a:bodyPr/>
                    <a:lstStyle/>
                    <a:p>
                      <a:pPr algn="ctr" fontAlgn="b"/>
                      <a:r>
                        <a:rPr lang="en-IN" sz="2800" b="1" dirty="0">
                          <a:solidFill>
                            <a:schemeClr val="accent1">
                              <a:lumMod val="20000"/>
                              <a:lumOff val="80000"/>
                            </a:schemeClr>
                          </a:solidFill>
                        </a:rPr>
                        <a:t>New</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dirty="0">
                          <a:solidFill>
                            <a:schemeClr val="accent1">
                              <a:lumMod val="20000"/>
                              <a:lumOff val="80000"/>
                            </a:schemeClr>
                          </a:solidFill>
                        </a:rPr>
                        <a:t>4.21%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2000" b="1" dirty="0">
                          <a:solidFill>
                            <a:schemeClr val="accent1">
                              <a:lumMod val="20000"/>
                              <a:lumOff val="80000"/>
                            </a:schemeClr>
                          </a:solidFill>
                        </a:rPr>
                        <a:t>9.20%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8266800"/>
                  </a:ext>
                </a:extLst>
              </a:tr>
            </a:tbl>
          </a:graphicData>
        </a:graphic>
      </p:graphicFrame>
      <p:grpSp>
        <p:nvGrpSpPr>
          <p:cNvPr id="51" name="Group 50">
            <a:extLst>
              <a:ext uri="{FF2B5EF4-FFF2-40B4-BE49-F238E27FC236}">
                <a16:creationId xmlns:a16="http://schemas.microsoft.com/office/drawing/2014/main" id="{31796D9E-E610-C93A-BCF7-174F3B1B1D03}"/>
              </a:ext>
            </a:extLst>
          </p:cNvPr>
          <p:cNvGrpSpPr/>
          <p:nvPr/>
        </p:nvGrpSpPr>
        <p:grpSpPr>
          <a:xfrm>
            <a:off x="7614920" y="1165123"/>
            <a:ext cx="4277104" cy="4123499"/>
            <a:chOff x="7614920" y="1165123"/>
            <a:chExt cx="4277104" cy="4123499"/>
          </a:xfrm>
        </p:grpSpPr>
        <p:sp>
          <p:nvSpPr>
            <p:cNvPr id="50" name="Rectangle: Rounded Corners 49">
              <a:extLst>
                <a:ext uri="{FF2B5EF4-FFF2-40B4-BE49-F238E27FC236}">
                  <a16:creationId xmlns:a16="http://schemas.microsoft.com/office/drawing/2014/main" id="{BE8C756F-0C25-72B2-782B-86477A707F73}"/>
                </a:ext>
              </a:extLst>
            </p:cNvPr>
            <p:cNvSpPr/>
            <p:nvPr/>
          </p:nvSpPr>
          <p:spPr>
            <a:xfrm>
              <a:off x="7614920" y="1165123"/>
              <a:ext cx="4277104" cy="412349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graphicFrame>
          <p:nvGraphicFramePr>
            <p:cNvPr id="45" name="Content Placeholder 13" descr="A timeline of the product launch">
              <a:extLst>
                <a:ext uri="{FF2B5EF4-FFF2-40B4-BE49-F238E27FC236}">
                  <a16:creationId xmlns:a16="http://schemas.microsoft.com/office/drawing/2014/main" id="{F175AF6E-F63B-D25F-1FD0-BADF154069AB}"/>
                </a:ext>
              </a:extLst>
            </p:cNvPr>
            <p:cNvGraphicFramePr>
              <a:graphicFrameLocks/>
            </p:cNvGraphicFramePr>
            <p:nvPr>
              <p:extLst>
                <p:ext uri="{D42A27DB-BD31-4B8C-83A1-F6EECF244321}">
                  <p14:modId xmlns:p14="http://schemas.microsoft.com/office/powerpoint/2010/main" val="2096915668"/>
                </p:ext>
              </p:extLst>
            </p:nvPr>
          </p:nvGraphicFramePr>
          <p:xfrm>
            <a:off x="7823200" y="2380050"/>
            <a:ext cx="3860544" cy="2420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7" name="Group 46">
              <a:extLst>
                <a:ext uri="{FF2B5EF4-FFF2-40B4-BE49-F238E27FC236}">
                  <a16:creationId xmlns:a16="http://schemas.microsoft.com/office/drawing/2014/main" id="{CB901510-8E0E-93A1-ABE1-3E9729053A50}"/>
                </a:ext>
              </a:extLst>
            </p:cNvPr>
            <p:cNvGrpSpPr/>
            <p:nvPr/>
          </p:nvGrpSpPr>
          <p:grpSpPr>
            <a:xfrm>
              <a:off x="8031352" y="1464811"/>
              <a:ext cx="3444240" cy="615552"/>
              <a:chOff x="301" y="337720"/>
              <a:chExt cx="1787009" cy="412769"/>
            </a:xfrm>
            <a:scene3d>
              <a:camera prst="orthographicFront"/>
              <a:lightRig rig="threePt" dir="t">
                <a:rot lat="0" lon="0" rev="7500000"/>
              </a:lightRig>
            </a:scene3d>
          </p:grpSpPr>
          <p:sp>
            <p:nvSpPr>
              <p:cNvPr id="48" name="Rectangle: Rounded Corners 47">
                <a:extLst>
                  <a:ext uri="{FF2B5EF4-FFF2-40B4-BE49-F238E27FC236}">
                    <a16:creationId xmlns:a16="http://schemas.microsoft.com/office/drawing/2014/main" id="{B88450E5-E5D7-5CA5-9C18-2D72E5B51E91}"/>
                  </a:ext>
                </a:extLst>
              </p:cNvPr>
              <p:cNvSpPr/>
              <p:nvPr/>
            </p:nvSpPr>
            <p:spPr>
              <a:xfrm>
                <a:off x="301" y="337720"/>
                <a:ext cx="1787009" cy="412769"/>
              </a:xfrm>
              <a:prstGeom prst="roundRect">
                <a:avLst/>
              </a:prstGeom>
              <a:sp3d z="-152400" extrusionH="63500" prstMaterial="dkEdge">
                <a:bevelT w="124450" h="16350" prst="relaxedInset"/>
                <a:contourClr>
                  <a:schemeClr val="bg1"/>
                </a:contourClr>
              </a:sp3d>
            </p:spPr>
            <p:style>
              <a:lnRef idx="1">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9" name="Rectangle: Rounded Corners 4">
                <a:extLst>
                  <a:ext uri="{FF2B5EF4-FFF2-40B4-BE49-F238E27FC236}">
                    <a16:creationId xmlns:a16="http://schemas.microsoft.com/office/drawing/2014/main" id="{3B3C2B32-A666-1C0B-42DD-DB8D2670C640}"/>
                  </a:ext>
                </a:extLst>
              </p:cNvPr>
              <p:cNvSpPr txBox="1"/>
              <p:nvPr/>
            </p:nvSpPr>
            <p:spPr>
              <a:xfrm>
                <a:off x="20451" y="357870"/>
                <a:ext cx="1746709" cy="372469"/>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0020" tIns="160020" rIns="160020" bIns="160020" numCol="1" spcCol="1270" anchor="ctr" anchorCtr="0">
                <a:noAutofit/>
              </a:bodyPr>
              <a:lstStyle/>
              <a:p>
                <a:pPr lvl="0" algn="ctr" defTabSz="800100">
                  <a:lnSpc>
                    <a:spcPct val="90000"/>
                  </a:lnSpc>
                  <a:spcAft>
                    <a:spcPct val="35000"/>
                  </a:spcAft>
                </a:pPr>
                <a:r>
                  <a:rPr lang="en-IN" sz="2000" b="1" dirty="0">
                    <a:solidFill>
                      <a:srgbClr val="002060"/>
                    </a:solidFill>
                  </a:rPr>
                  <a:t>Yearly Meeting Count</a:t>
                </a:r>
                <a:endParaRPr lang="en-US" sz="2000" b="1" kern="1200" dirty="0">
                  <a:solidFill>
                    <a:srgbClr val="002060"/>
                  </a:solidFill>
                  <a:latin typeface="+mn-lt"/>
                </a:endParaRPr>
              </a:p>
            </p:txBody>
          </p:sp>
        </p:grpSp>
      </p:gr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7">
            <a:extLst>
              <a:ext uri="{FF2B5EF4-FFF2-40B4-BE49-F238E27FC236}">
                <a16:creationId xmlns:a16="http://schemas.microsoft.com/office/drawing/2014/main" id="{453C12EC-DFB2-D068-5C97-65874AA245F4}"/>
              </a:ext>
            </a:extLst>
          </p:cNvPr>
          <p:cNvSpPr txBox="1">
            <a:spLocks/>
          </p:cNvSpPr>
          <p:nvPr/>
        </p:nvSpPr>
        <p:spPr>
          <a:xfrm>
            <a:off x="3544425" y="6142036"/>
            <a:ext cx="4949335" cy="614364"/>
          </a:xfrm>
          <a:prstGeom prst="rect">
            <a:avLst/>
          </a:prstGeom>
          <a:solidFill>
            <a:schemeClr val="tx1"/>
          </a:solidFill>
          <a:ln>
            <a:solidFill>
              <a:schemeClr val="bg2"/>
            </a:solidFill>
          </a:ln>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a:noAutofit/>
          </a:bodyPr>
          <a:lstStyle>
            <a:lvl1pPr algn="l" defTabSz="914400" rtl="0" eaLnBrk="1" latinLnBrk="0" hangingPunct="1">
              <a:lnSpc>
                <a:spcPct val="90000"/>
              </a:lnSpc>
              <a:spcBef>
                <a:spcPts val="1000"/>
              </a:spcBef>
              <a:buNone/>
              <a:defRPr sz="4000" b="1" kern="1200">
                <a:solidFill>
                  <a:schemeClr val="accent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pPr>
            <a:r>
              <a:rPr lang="en-US" dirty="0">
                <a:ln w="0"/>
                <a:solidFill>
                  <a:schemeClr val="accent1">
                    <a:lumMod val="75000"/>
                  </a:schemeClr>
                </a:solidFill>
                <a:effectLst>
                  <a:outerShdw blurRad="38100" dist="25400" dir="5400000" algn="ctr" rotWithShape="0">
                    <a:srgbClr val="6E747A">
                      <a:alpha val="43000"/>
                    </a:srgbClr>
                  </a:outerShdw>
                </a:effectLst>
              </a:rPr>
              <a:t>Excel Dashboard</a:t>
            </a:r>
            <a:endParaRPr lang="en-IN" dirty="0">
              <a:ln w="0"/>
              <a:solidFill>
                <a:schemeClr val="accent1">
                  <a:lumMod val="75000"/>
                </a:schemeClr>
              </a:solidFill>
              <a:effectLst>
                <a:outerShdw blurRad="38100" dist="25400" dir="5400000" algn="ctr" rotWithShape="0">
                  <a:srgbClr val="6E747A">
                    <a:alpha val="43000"/>
                  </a:srgbClr>
                </a:outerShdw>
              </a:effectLst>
            </a:endParaRPr>
          </a:p>
        </p:txBody>
      </p:sp>
      <p:pic>
        <p:nvPicPr>
          <p:cNvPr id="12" name="Picture 11">
            <a:extLst>
              <a:ext uri="{FF2B5EF4-FFF2-40B4-BE49-F238E27FC236}">
                <a16:creationId xmlns:a16="http://schemas.microsoft.com/office/drawing/2014/main" id="{21A98590-F1AF-3B7F-053A-C1C8AE92438C}"/>
              </a:ext>
            </a:extLst>
          </p:cNvPr>
          <p:cNvPicPr>
            <a:picLocks noChangeAspect="1"/>
          </p:cNvPicPr>
          <p:nvPr/>
        </p:nvPicPr>
        <p:blipFill>
          <a:blip r:embed="rId3"/>
          <a:stretch>
            <a:fillRect/>
          </a:stretch>
        </p:blipFill>
        <p:spPr>
          <a:xfrm>
            <a:off x="172237" y="264160"/>
            <a:ext cx="11847525" cy="5171440"/>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80">
                                          <p:stCondLst>
                                            <p:cond delay="0"/>
                                          </p:stCondLst>
                                        </p:cTn>
                                        <p:tgtEl>
                                          <p:spTgt spid="12"/>
                                        </p:tgtEl>
                                      </p:cBhvr>
                                    </p:animEffect>
                                    <p:anim calcmode="lin" valueType="num">
                                      <p:cBhvr>
                                        <p:cTn id="1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9" dur="26">
                                          <p:stCondLst>
                                            <p:cond delay="650"/>
                                          </p:stCondLst>
                                        </p:cTn>
                                        <p:tgtEl>
                                          <p:spTgt spid="12"/>
                                        </p:tgtEl>
                                      </p:cBhvr>
                                      <p:to x="100000" y="60000"/>
                                    </p:animScale>
                                    <p:animScale>
                                      <p:cBhvr>
                                        <p:cTn id="20" dur="166" decel="50000">
                                          <p:stCondLst>
                                            <p:cond delay="676"/>
                                          </p:stCondLst>
                                        </p:cTn>
                                        <p:tgtEl>
                                          <p:spTgt spid="12"/>
                                        </p:tgtEl>
                                      </p:cBhvr>
                                      <p:to x="100000" y="100000"/>
                                    </p:animScale>
                                    <p:animScale>
                                      <p:cBhvr>
                                        <p:cTn id="21" dur="26">
                                          <p:stCondLst>
                                            <p:cond delay="1312"/>
                                          </p:stCondLst>
                                        </p:cTn>
                                        <p:tgtEl>
                                          <p:spTgt spid="12"/>
                                        </p:tgtEl>
                                      </p:cBhvr>
                                      <p:to x="100000" y="80000"/>
                                    </p:animScale>
                                    <p:animScale>
                                      <p:cBhvr>
                                        <p:cTn id="22" dur="166" decel="50000">
                                          <p:stCondLst>
                                            <p:cond delay="1338"/>
                                          </p:stCondLst>
                                        </p:cTn>
                                        <p:tgtEl>
                                          <p:spTgt spid="12"/>
                                        </p:tgtEl>
                                      </p:cBhvr>
                                      <p:to x="100000" y="100000"/>
                                    </p:animScale>
                                    <p:animScale>
                                      <p:cBhvr>
                                        <p:cTn id="23" dur="26">
                                          <p:stCondLst>
                                            <p:cond delay="1642"/>
                                          </p:stCondLst>
                                        </p:cTn>
                                        <p:tgtEl>
                                          <p:spTgt spid="12"/>
                                        </p:tgtEl>
                                      </p:cBhvr>
                                      <p:to x="100000" y="90000"/>
                                    </p:animScale>
                                    <p:animScale>
                                      <p:cBhvr>
                                        <p:cTn id="24" dur="166" decel="50000">
                                          <p:stCondLst>
                                            <p:cond delay="1668"/>
                                          </p:stCondLst>
                                        </p:cTn>
                                        <p:tgtEl>
                                          <p:spTgt spid="12"/>
                                        </p:tgtEl>
                                      </p:cBhvr>
                                      <p:to x="100000" y="100000"/>
                                    </p:animScale>
                                    <p:animScale>
                                      <p:cBhvr>
                                        <p:cTn id="25" dur="26">
                                          <p:stCondLst>
                                            <p:cond delay="1808"/>
                                          </p:stCondLst>
                                        </p:cTn>
                                        <p:tgtEl>
                                          <p:spTgt spid="12"/>
                                        </p:tgtEl>
                                      </p:cBhvr>
                                      <p:to x="100000" y="95000"/>
                                    </p:animScale>
                                    <p:animScale>
                                      <p:cBhvr>
                                        <p:cTn id="26"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D2B44-56E6-B187-30FE-4F33C4514EDA}"/>
            </a:ext>
          </a:extLst>
        </p:cNvPr>
        <p:cNvGrpSpPr/>
        <p:nvPr/>
      </p:nvGrpSpPr>
      <p:grpSpPr>
        <a:xfrm>
          <a:off x="0" y="0"/>
          <a:ext cx="0" cy="0"/>
          <a:chOff x="0" y="0"/>
          <a:chExt cx="0" cy="0"/>
        </a:xfrm>
      </p:grpSpPr>
      <p:sp>
        <p:nvSpPr>
          <p:cNvPr id="2" name="Title 37">
            <a:extLst>
              <a:ext uri="{FF2B5EF4-FFF2-40B4-BE49-F238E27FC236}">
                <a16:creationId xmlns:a16="http://schemas.microsoft.com/office/drawing/2014/main" id="{4BBA700A-4C85-ED9E-6259-C51FA008E201}"/>
              </a:ext>
            </a:extLst>
          </p:cNvPr>
          <p:cNvSpPr txBox="1">
            <a:spLocks/>
          </p:cNvSpPr>
          <p:nvPr/>
        </p:nvSpPr>
        <p:spPr>
          <a:xfrm>
            <a:off x="3544425" y="6142036"/>
            <a:ext cx="4949335" cy="614364"/>
          </a:xfrm>
          <a:prstGeom prst="rect">
            <a:avLst/>
          </a:prstGeom>
          <a:solidFill>
            <a:schemeClr val="tx1"/>
          </a:solidFill>
          <a:ln>
            <a:solidFill>
              <a:schemeClr val="bg2"/>
            </a:solidFill>
          </a:ln>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a:noAutofit/>
          </a:bodyPr>
          <a:lstStyle>
            <a:lvl1pPr algn="l" defTabSz="914400" rtl="0" eaLnBrk="1" latinLnBrk="0" hangingPunct="1">
              <a:lnSpc>
                <a:spcPct val="90000"/>
              </a:lnSpc>
              <a:spcBef>
                <a:spcPts val="1000"/>
              </a:spcBef>
              <a:buNone/>
              <a:defRPr sz="4000" b="1" kern="1200">
                <a:solidFill>
                  <a:schemeClr val="accent2"/>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auto">
              <a:spcAft>
                <a:spcPts val="0"/>
              </a:spcAft>
            </a:pPr>
            <a:r>
              <a:rPr lang="en-US" dirty="0">
                <a:ln w="0"/>
                <a:solidFill>
                  <a:schemeClr val="accent1">
                    <a:lumMod val="75000"/>
                  </a:schemeClr>
                </a:solidFill>
                <a:effectLst>
                  <a:outerShdw blurRad="38100" dist="25400" dir="5400000" algn="ctr" rotWithShape="0">
                    <a:srgbClr val="6E747A">
                      <a:alpha val="43000"/>
                    </a:srgbClr>
                  </a:outerShdw>
                </a:effectLst>
              </a:rPr>
              <a:t>Tableau Dashboard</a:t>
            </a:r>
            <a:endParaRPr lang="en-IN" dirty="0">
              <a:ln w="0"/>
              <a:solidFill>
                <a:schemeClr val="accent1">
                  <a:lumMod val="75000"/>
                </a:schemeClr>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72C1A4AA-A974-D4C8-E8FB-52F656CB11AD}"/>
              </a:ext>
            </a:extLst>
          </p:cNvPr>
          <p:cNvPicPr>
            <a:picLocks noChangeAspect="1"/>
          </p:cNvPicPr>
          <p:nvPr/>
        </p:nvPicPr>
        <p:blipFill>
          <a:blip r:embed="rId3"/>
          <a:stretch>
            <a:fillRect/>
          </a:stretch>
        </p:blipFill>
        <p:spPr>
          <a:xfrm>
            <a:off x="300750" y="142240"/>
            <a:ext cx="11436683" cy="5624157"/>
          </a:xfrm>
          <a:prstGeom prst="rect">
            <a:avLst/>
          </a:prstGeom>
        </p:spPr>
      </p:pic>
    </p:spTree>
    <p:extLst>
      <p:ext uri="{BB962C8B-B14F-4D97-AF65-F5344CB8AC3E}">
        <p14:creationId xmlns:p14="http://schemas.microsoft.com/office/powerpoint/2010/main" val="33454197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3.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660</TotalTime>
  <Words>854</Words>
  <Application>Microsoft Office PowerPoint</Application>
  <PresentationFormat>Widescreen</PresentationFormat>
  <Paragraphs>95</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 Light</vt:lpstr>
      <vt:lpstr>Wingdings</vt:lpstr>
      <vt:lpstr>Office Theme</vt:lpstr>
      <vt:lpstr>PowerPoint Presentation</vt:lpstr>
      <vt:lpstr>Our Team</vt:lpstr>
      <vt:lpstr>Agenda</vt:lpstr>
      <vt:lpstr>Summary</vt:lpstr>
      <vt:lpstr>Problem Statement</vt:lpstr>
      <vt:lpstr>Objective</vt:lpstr>
      <vt:lpstr>KPI Metrics</vt:lpstr>
      <vt:lpstr>PowerPoint Presentation</vt:lpstr>
      <vt:lpstr>PowerPoint Presentation</vt:lpstr>
      <vt:lpstr>PowerPoint Presentation</vt:lpstr>
      <vt:lpstr>Key Findings </vt:lpstr>
      <vt:lpstr>PowerPoint Presentation</vt:lpstr>
      <vt:lpstr>Conclusion</vt:lpstr>
      <vt:lpstr>Thankyou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Suhel Khan</dc:creator>
  <cp:keywords/>
  <dc:description/>
  <cp:lastModifiedBy>Suhel Khan</cp:lastModifiedBy>
  <cp:revision>7</cp:revision>
  <dcterms:created xsi:type="dcterms:W3CDTF">2025-07-31T06:55:01Z</dcterms:created>
  <dcterms:modified xsi:type="dcterms:W3CDTF">2025-08-02T03:29:22Z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