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50E1-43D6-454D-93C8-8841F4AF0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B436BE-9E15-4B85-942B-371938885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1EF1A2-A23E-48D8-95FA-1CEC7D59F70A}"/>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5" name="Footer Placeholder 4">
            <a:extLst>
              <a:ext uri="{FF2B5EF4-FFF2-40B4-BE49-F238E27FC236}">
                <a16:creationId xmlns:a16="http://schemas.microsoft.com/office/drawing/2014/main" id="{CB0D4036-49B3-499D-A376-8FF6CCA75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5D733-D0D3-42BE-931D-A904688F42F0}"/>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399455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6882-FFBF-400C-AA85-70C8D829DA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0E1D6A-FE4C-425F-BBFC-5CA1C95277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66AE0-2673-48CE-B28C-66EBB97E3212}"/>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5" name="Footer Placeholder 4">
            <a:extLst>
              <a:ext uri="{FF2B5EF4-FFF2-40B4-BE49-F238E27FC236}">
                <a16:creationId xmlns:a16="http://schemas.microsoft.com/office/drawing/2014/main" id="{675D7731-5C04-4041-B635-473D5DCE9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0A0A8-914F-4554-8518-CBA950226F0A}"/>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197284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4DCEA-C427-44A4-9A01-1467E6C1D5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B26A2-B69E-4425-9EB5-02E4444653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EBFB8-AEBB-46F6-A86F-534224AF0331}"/>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5" name="Footer Placeholder 4">
            <a:extLst>
              <a:ext uri="{FF2B5EF4-FFF2-40B4-BE49-F238E27FC236}">
                <a16:creationId xmlns:a16="http://schemas.microsoft.com/office/drawing/2014/main" id="{E7EC640B-7ADD-434F-B32D-274E5D1BE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A9718-126C-4918-BFF6-2E6D46AE9034}"/>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28011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4B78-EB0B-4CF5-8B90-2AA9ADA0E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BF44D7-FE56-4438-AFB3-091A285E5B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F4835-D373-4C7F-A962-A06D24C137B0}"/>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5" name="Footer Placeholder 4">
            <a:extLst>
              <a:ext uri="{FF2B5EF4-FFF2-40B4-BE49-F238E27FC236}">
                <a16:creationId xmlns:a16="http://schemas.microsoft.com/office/drawing/2014/main" id="{C96CB05C-9C4F-47A0-9463-F4ABE47CD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A6D48-60FB-43BA-A66F-E65D65C5E52F}"/>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101167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B2CA-D4C7-48B0-92DD-B310AB3F7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BF401-EE4B-4A61-83F4-CBBA8BCDD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CCBC77-D434-4329-ABFB-FBAC1B48CDBA}"/>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5" name="Footer Placeholder 4">
            <a:extLst>
              <a:ext uri="{FF2B5EF4-FFF2-40B4-BE49-F238E27FC236}">
                <a16:creationId xmlns:a16="http://schemas.microsoft.com/office/drawing/2014/main" id="{6C277EAF-5801-4847-9841-265146387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7BCC2-C76C-4A98-83F9-0DC179B92F92}"/>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312739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4B84-638E-40E2-9EEA-373A8CD9B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C3E503-25EA-4357-BA9F-CAAFC8A0EA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EBC475-7BD2-455D-B8A2-76D91324F3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751B02-565E-47D9-8456-26331CEA0DBE}"/>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6" name="Footer Placeholder 5">
            <a:extLst>
              <a:ext uri="{FF2B5EF4-FFF2-40B4-BE49-F238E27FC236}">
                <a16:creationId xmlns:a16="http://schemas.microsoft.com/office/drawing/2014/main" id="{966EE6EF-B312-4B51-903C-CA8756AFED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0D40D7-934A-4D17-A556-0B5ECD2837D8}"/>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220937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2C7E-5E58-4335-B7D0-7365641F8C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E58DC8-C174-43C0-B0BD-477BFB36F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9E1F5-1C6D-4A5A-9BE0-9708D1F5EA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841378-E28A-4396-BE59-5861CFE5A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B4B637-5C04-4C4B-ACBC-2E851F7331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FF066D-4BFA-4B88-86B1-F9FB851F225E}"/>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8" name="Footer Placeholder 7">
            <a:extLst>
              <a:ext uri="{FF2B5EF4-FFF2-40B4-BE49-F238E27FC236}">
                <a16:creationId xmlns:a16="http://schemas.microsoft.com/office/drawing/2014/main" id="{D45E2AB0-D45B-4757-B641-096C4DD554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9CC099-AA97-442B-A332-E8ADD48CBD37}"/>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41205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A4D7-DB11-4FB6-B52C-3A64A384E3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532EB2-9515-45D3-B862-DD1AB1378BD8}"/>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4" name="Footer Placeholder 3">
            <a:extLst>
              <a:ext uri="{FF2B5EF4-FFF2-40B4-BE49-F238E27FC236}">
                <a16:creationId xmlns:a16="http://schemas.microsoft.com/office/drawing/2014/main" id="{D10FFBD4-1206-4453-8853-0D6F3F5C6C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41B2DF-FBBC-4AB2-90F4-8E03CD02F65C}"/>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61296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B133F-2451-46E7-9F62-7F519365974A}"/>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3" name="Footer Placeholder 2">
            <a:extLst>
              <a:ext uri="{FF2B5EF4-FFF2-40B4-BE49-F238E27FC236}">
                <a16:creationId xmlns:a16="http://schemas.microsoft.com/office/drawing/2014/main" id="{80705911-C420-4033-9D71-F368D7C69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026F66-3D58-4085-AD8D-A2D4E8D5A652}"/>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361761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3BB0-BC8B-425B-93EA-2D99904E6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9C8235-9D85-438C-A23D-2DE60B4C6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CA7457-F860-4F76-ACE2-7C03C42DE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E423AF-6C57-44D9-B30D-1CA997051BCC}"/>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6" name="Footer Placeholder 5">
            <a:extLst>
              <a:ext uri="{FF2B5EF4-FFF2-40B4-BE49-F238E27FC236}">
                <a16:creationId xmlns:a16="http://schemas.microsoft.com/office/drawing/2014/main" id="{DBDA9590-6DE1-42A6-80C0-4DD9CDF8D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8D6A5-243A-4B32-96D3-550EF21A4058}"/>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84936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3B22-2440-454E-BF4A-E60085A22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F5ED5B-CB4E-4DE0-B821-6DB27CB78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9D3471-AC9C-4754-8594-47CDA04C9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F3BCAE-786C-4B5F-A00A-19A0E27C2B53}"/>
              </a:ext>
            </a:extLst>
          </p:cNvPr>
          <p:cNvSpPr>
            <a:spLocks noGrp="1"/>
          </p:cNvSpPr>
          <p:nvPr>
            <p:ph type="dt" sz="half" idx="10"/>
          </p:nvPr>
        </p:nvSpPr>
        <p:spPr/>
        <p:txBody>
          <a:bodyPr/>
          <a:lstStyle/>
          <a:p>
            <a:fld id="{8A6D00EC-BF97-45C0-A9F7-8677BF54A090}" type="datetimeFigureOut">
              <a:rPr lang="en-IN" smtClean="0"/>
              <a:t>20-05-2022</a:t>
            </a:fld>
            <a:endParaRPr lang="en-IN"/>
          </a:p>
        </p:txBody>
      </p:sp>
      <p:sp>
        <p:nvSpPr>
          <p:cNvPr id="6" name="Footer Placeholder 5">
            <a:extLst>
              <a:ext uri="{FF2B5EF4-FFF2-40B4-BE49-F238E27FC236}">
                <a16:creationId xmlns:a16="http://schemas.microsoft.com/office/drawing/2014/main" id="{2139B5C1-EAA4-4AE1-A0A2-951341DDA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38BA6-A999-4B50-A490-D36AA783CAA6}"/>
              </a:ext>
            </a:extLst>
          </p:cNvPr>
          <p:cNvSpPr>
            <a:spLocks noGrp="1"/>
          </p:cNvSpPr>
          <p:nvPr>
            <p:ph type="sldNum" sz="quarter" idx="12"/>
          </p:nvPr>
        </p:nvSpPr>
        <p:spPr/>
        <p:txBody>
          <a:bodyPr/>
          <a:lstStyle/>
          <a:p>
            <a:fld id="{66EDF8A2-26F6-4FC3-86FB-04A692AB3B62}" type="slidenum">
              <a:rPr lang="en-IN" smtClean="0"/>
              <a:t>‹#›</a:t>
            </a:fld>
            <a:endParaRPr lang="en-IN"/>
          </a:p>
        </p:txBody>
      </p:sp>
    </p:spTree>
    <p:extLst>
      <p:ext uri="{BB962C8B-B14F-4D97-AF65-F5344CB8AC3E}">
        <p14:creationId xmlns:p14="http://schemas.microsoft.com/office/powerpoint/2010/main" val="367851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64043-7F2E-4E66-98F3-E48678CF4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1C2D9-7A3F-4247-B72D-75878226C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7B99F-D3B9-4A86-9235-E871E548A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D00EC-BF97-45C0-A9F7-8677BF54A090}" type="datetimeFigureOut">
              <a:rPr lang="en-IN" smtClean="0"/>
              <a:t>20-05-2022</a:t>
            </a:fld>
            <a:endParaRPr lang="en-IN"/>
          </a:p>
        </p:txBody>
      </p:sp>
      <p:sp>
        <p:nvSpPr>
          <p:cNvPr id="5" name="Footer Placeholder 4">
            <a:extLst>
              <a:ext uri="{FF2B5EF4-FFF2-40B4-BE49-F238E27FC236}">
                <a16:creationId xmlns:a16="http://schemas.microsoft.com/office/drawing/2014/main" id="{FF05B2A7-C20F-4A27-A3F6-434529878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DA2A40-F0F5-496C-9DBF-3DD6B31D8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DF8A2-26F6-4FC3-86FB-04A692AB3B62}" type="slidenum">
              <a:rPr lang="en-IN" smtClean="0"/>
              <a:t>‹#›</a:t>
            </a:fld>
            <a:endParaRPr lang="en-IN"/>
          </a:p>
        </p:txBody>
      </p:sp>
    </p:spTree>
    <p:extLst>
      <p:ext uri="{BB962C8B-B14F-4D97-AF65-F5344CB8AC3E}">
        <p14:creationId xmlns:p14="http://schemas.microsoft.com/office/powerpoint/2010/main" val="361734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108A-C27C-42CD-85DF-40438D138CCC}"/>
              </a:ext>
            </a:extLst>
          </p:cNvPr>
          <p:cNvSpPr>
            <a:spLocks noGrp="1"/>
          </p:cNvSpPr>
          <p:nvPr>
            <p:ph type="ctrTitle"/>
          </p:nvPr>
        </p:nvSpPr>
        <p:spPr/>
        <p:txBody>
          <a:bodyPr/>
          <a:lstStyle/>
          <a:p>
            <a:r>
              <a:rPr lang="en-IN" dirty="0"/>
              <a:t>Capstone Project 	</a:t>
            </a:r>
          </a:p>
        </p:txBody>
      </p:sp>
      <p:sp>
        <p:nvSpPr>
          <p:cNvPr id="3" name="Subtitle 2">
            <a:extLst>
              <a:ext uri="{FF2B5EF4-FFF2-40B4-BE49-F238E27FC236}">
                <a16:creationId xmlns:a16="http://schemas.microsoft.com/office/drawing/2014/main" id="{C4AF05BB-2A0E-4147-B3E5-BD8D8D3239FD}"/>
              </a:ext>
            </a:extLst>
          </p:cNvPr>
          <p:cNvSpPr>
            <a:spLocks noGrp="1"/>
          </p:cNvSpPr>
          <p:nvPr>
            <p:ph type="subTitle" idx="1"/>
          </p:nvPr>
        </p:nvSpPr>
        <p:spPr/>
        <p:txBody>
          <a:bodyPr/>
          <a:lstStyle/>
          <a:p>
            <a:pPr algn="r"/>
            <a:r>
              <a:rPr lang="en-IN" dirty="0"/>
              <a:t>Bigdata – Bootcamp by </a:t>
            </a:r>
            <a:r>
              <a:rPr lang="en-IN" dirty="0" err="1"/>
              <a:t>Analytixlabs</a:t>
            </a:r>
            <a:endParaRPr lang="en-IN" dirty="0"/>
          </a:p>
        </p:txBody>
      </p:sp>
      <p:cxnSp>
        <p:nvCxnSpPr>
          <p:cNvPr id="5" name="Straight Connector 4">
            <a:extLst>
              <a:ext uri="{FF2B5EF4-FFF2-40B4-BE49-F238E27FC236}">
                <a16:creationId xmlns:a16="http://schemas.microsoft.com/office/drawing/2014/main" id="{2D760A01-B491-4ABE-8154-4E190DE48D32}"/>
              </a:ext>
            </a:extLst>
          </p:cNvPr>
          <p:cNvCxnSpPr/>
          <p:nvPr/>
        </p:nvCxnSpPr>
        <p:spPr>
          <a:xfrm>
            <a:off x="887767" y="3429000"/>
            <a:ext cx="10475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93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7F55-2610-4691-A44C-8CB623787204}"/>
              </a:ext>
            </a:extLst>
          </p:cNvPr>
          <p:cNvSpPr>
            <a:spLocks noGrp="1"/>
          </p:cNvSpPr>
          <p:nvPr>
            <p:ph type="title"/>
          </p:nvPr>
        </p:nvSpPr>
        <p:spPr/>
        <p:txBody>
          <a:bodyPr/>
          <a:lstStyle/>
          <a:p>
            <a:r>
              <a:rPr lang="en-IN" dirty="0"/>
              <a:t>Prediction using </a:t>
            </a:r>
            <a:r>
              <a:rPr lang="en-IN" dirty="0" err="1"/>
              <a:t>Mlib</a:t>
            </a:r>
            <a:r>
              <a:rPr lang="en-IN" dirty="0"/>
              <a:t> </a:t>
            </a:r>
          </a:p>
        </p:txBody>
      </p:sp>
      <p:sp>
        <p:nvSpPr>
          <p:cNvPr id="3" name="Content Placeholder 2">
            <a:extLst>
              <a:ext uri="{FF2B5EF4-FFF2-40B4-BE49-F238E27FC236}">
                <a16:creationId xmlns:a16="http://schemas.microsoft.com/office/drawing/2014/main" id="{BC1206A0-66C9-49A0-9911-17BF08FDC931}"/>
              </a:ext>
            </a:extLst>
          </p:cNvPr>
          <p:cNvSpPr>
            <a:spLocks noGrp="1"/>
          </p:cNvSpPr>
          <p:nvPr>
            <p:ph idx="1"/>
          </p:nvPr>
        </p:nvSpPr>
        <p:spPr/>
        <p:txBody>
          <a:bodyPr/>
          <a:lstStyle/>
          <a:p>
            <a:r>
              <a:rPr lang="en-IN" dirty="0"/>
              <a:t>Using logistic regression and using the following columns </a:t>
            </a:r>
          </a:p>
          <a:p>
            <a:endParaRPr lang="en-IN" dirty="0"/>
          </a:p>
          <a:p>
            <a:endParaRPr lang="en-IN" dirty="0"/>
          </a:p>
          <a:p>
            <a:endParaRPr lang="en-IN" dirty="0"/>
          </a:p>
          <a:p>
            <a:r>
              <a:rPr lang="en-IN" dirty="0"/>
              <a:t>We get a </a:t>
            </a:r>
            <a:r>
              <a:rPr lang="en-IN" dirty="0" err="1"/>
              <a:t>Precison</a:t>
            </a:r>
            <a:r>
              <a:rPr lang="en-IN" dirty="0"/>
              <a:t> of around 88% </a:t>
            </a:r>
          </a:p>
          <a:p>
            <a:endParaRPr lang="en-IN" dirty="0"/>
          </a:p>
        </p:txBody>
      </p:sp>
      <p:pic>
        <p:nvPicPr>
          <p:cNvPr id="4" name="Picture 3">
            <a:extLst>
              <a:ext uri="{FF2B5EF4-FFF2-40B4-BE49-F238E27FC236}">
                <a16:creationId xmlns:a16="http://schemas.microsoft.com/office/drawing/2014/main" id="{6FAD18CF-949E-48F1-9EEF-20D6D1541841}"/>
              </a:ext>
            </a:extLst>
          </p:cNvPr>
          <p:cNvPicPr>
            <a:picLocks noChangeAspect="1"/>
          </p:cNvPicPr>
          <p:nvPr/>
        </p:nvPicPr>
        <p:blipFill>
          <a:blip r:embed="rId2"/>
          <a:stretch>
            <a:fillRect/>
          </a:stretch>
        </p:blipFill>
        <p:spPr>
          <a:xfrm>
            <a:off x="838200" y="2476367"/>
            <a:ext cx="9221487" cy="952633"/>
          </a:xfrm>
          <a:prstGeom prst="rect">
            <a:avLst/>
          </a:prstGeom>
        </p:spPr>
      </p:pic>
      <p:pic>
        <p:nvPicPr>
          <p:cNvPr id="5" name="Picture 4">
            <a:extLst>
              <a:ext uri="{FF2B5EF4-FFF2-40B4-BE49-F238E27FC236}">
                <a16:creationId xmlns:a16="http://schemas.microsoft.com/office/drawing/2014/main" id="{AC913C97-61F8-420E-9D73-55E4E8FA809B}"/>
              </a:ext>
            </a:extLst>
          </p:cNvPr>
          <p:cNvPicPr>
            <a:picLocks noChangeAspect="1"/>
          </p:cNvPicPr>
          <p:nvPr/>
        </p:nvPicPr>
        <p:blipFill>
          <a:blip r:embed="rId3"/>
          <a:stretch>
            <a:fillRect/>
          </a:stretch>
        </p:blipFill>
        <p:spPr>
          <a:xfrm>
            <a:off x="838200" y="4295177"/>
            <a:ext cx="10136015" cy="1286054"/>
          </a:xfrm>
          <a:prstGeom prst="rect">
            <a:avLst/>
          </a:prstGeom>
        </p:spPr>
      </p:pic>
    </p:spTree>
    <p:extLst>
      <p:ext uri="{BB962C8B-B14F-4D97-AF65-F5344CB8AC3E}">
        <p14:creationId xmlns:p14="http://schemas.microsoft.com/office/powerpoint/2010/main" val="77225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CBF9-3A30-413F-A64A-D93749050F57}"/>
              </a:ext>
            </a:extLst>
          </p:cNvPr>
          <p:cNvSpPr>
            <a:spLocks noGrp="1"/>
          </p:cNvSpPr>
          <p:nvPr>
            <p:ph type="title"/>
          </p:nvPr>
        </p:nvSpPr>
        <p:spPr/>
        <p:txBody>
          <a:bodyPr/>
          <a:lstStyle/>
          <a:p>
            <a:r>
              <a:rPr lang="en-IN" dirty="0"/>
              <a:t>Challenges Faced </a:t>
            </a:r>
          </a:p>
        </p:txBody>
      </p:sp>
      <p:sp>
        <p:nvSpPr>
          <p:cNvPr id="3" name="Content Placeholder 2">
            <a:extLst>
              <a:ext uri="{FF2B5EF4-FFF2-40B4-BE49-F238E27FC236}">
                <a16:creationId xmlns:a16="http://schemas.microsoft.com/office/drawing/2014/main" id="{414715D0-AB91-443A-BC14-6AE89AB01A74}"/>
              </a:ext>
            </a:extLst>
          </p:cNvPr>
          <p:cNvSpPr>
            <a:spLocks noGrp="1"/>
          </p:cNvSpPr>
          <p:nvPr>
            <p:ph idx="1"/>
          </p:nvPr>
        </p:nvSpPr>
        <p:spPr/>
        <p:txBody>
          <a:bodyPr/>
          <a:lstStyle/>
          <a:p>
            <a:r>
              <a:rPr lang="en-IN" dirty="0"/>
              <a:t>While creating schema, it is important to keep data uniformity so that connection with other tables can be made easily </a:t>
            </a:r>
          </a:p>
          <a:p>
            <a:r>
              <a:rPr lang="en-IN" dirty="0"/>
              <a:t>HDFS cluster had maintenance going on this impacted the project, because some part of the project was not saved and had to re work </a:t>
            </a:r>
            <a:r>
              <a:rPr lang="en-IN"/>
              <a:t>on everything </a:t>
            </a:r>
          </a:p>
          <a:p>
            <a:pPr marL="0" indent="0">
              <a:buNone/>
            </a:pPr>
            <a:endParaRPr lang="en-IN"/>
          </a:p>
        </p:txBody>
      </p:sp>
    </p:spTree>
    <p:extLst>
      <p:ext uri="{BB962C8B-B14F-4D97-AF65-F5344CB8AC3E}">
        <p14:creationId xmlns:p14="http://schemas.microsoft.com/office/powerpoint/2010/main" val="81624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E7EF-03AB-4278-A957-4DF060732A38}"/>
              </a:ext>
            </a:extLst>
          </p:cNvPr>
          <p:cNvSpPr>
            <a:spLocks noGrp="1"/>
          </p:cNvSpPr>
          <p:nvPr>
            <p:ph type="title"/>
          </p:nvPr>
        </p:nvSpPr>
        <p:spPr/>
        <p:txBody>
          <a:bodyPr/>
          <a:lstStyle/>
          <a:p>
            <a:r>
              <a:rPr lang="en-IN" dirty="0"/>
              <a:t>Business Objective 	</a:t>
            </a:r>
          </a:p>
        </p:txBody>
      </p:sp>
      <p:sp>
        <p:nvSpPr>
          <p:cNvPr id="3" name="Content Placeholder 2">
            <a:extLst>
              <a:ext uri="{FF2B5EF4-FFF2-40B4-BE49-F238E27FC236}">
                <a16:creationId xmlns:a16="http://schemas.microsoft.com/office/drawing/2014/main" id="{09A308DB-6E67-4B60-AAA9-D9C59E4230E8}"/>
              </a:ext>
            </a:extLst>
          </p:cNvPr>
          <p:cNvSpPr>
            <a:spLocks noGrp="1"/>
          </p:cNvSpPr>
          <p:nvPr>
            <p:ph idx="1"/>
          </p:nvPr>
        </p:nvSpPr>
        <p:spPr/>
        <p:txBody>
          <a:bodyPr/>
          <a:lstStyle/>
          <a:p>
            <a:r>
              <a:rPr lang="en-IN" dirty="0"/>
              <a:t>We are required to find the employee retention rate / reasons for employee leaving the org, given the data for time period of 1980 to 1995 , </a:t>
            </a:r>
          </a:p>
          <a:p>
            <a:r>
              <a:rPr lang="en-IN" dirty="0"/>
              <a:t>We do a basic EDA on the given data set,</a:t>
            </a:r>
          </a:p>
          <a:p>
            <a:r>
              <a:rPr lang="en-IN" dirty="0"/>
              <a:t>Do wrangling to clean the data .</a:t>
            </a:r>
          </a:p>
          <a:p>
            <a:r>
              <a:rPr lang="en-IN" dirty="0"/>
              <a:t>Do feature engineering to make variables that are relevant to </a:t>
            </a:r>
            <a:r>
              <a:rPr lang="en-IN" dirty="0" err="1"/>
              <a:t>analyisis</a:t>
            </a:r>
            <a:r>
              <a:rPr lang="en-IN" dirty="0"/>
              <a:t> </a:t>
            </a:r>
          </a:p>
        </p:txBody>
      </p:sp>
    </p:spTree>
    <p:extLst>
      <p:ext uri="{BB962C8B-B14F-4D97-AF65-F5344CB8AC3E}">
        <p14:creationId xmlns:p14="http://schemas.microsoft.com/office/powerpoint/2010/main" val="364494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AF42-9234-4D72-8427-778725D02A0D}"/>
              </a:ext>
            </a:extLst>
          </p:cNvPr>
          <p:cNvSpPr>
            <a:spLocks noGrp="1"/>
          </p:cNvSpPr>
          <p:nvPr>
            <p:ph type="title"/>
          </p:nvPr>
        </p:nvSpPr>
        <p:spPr/>
        <p:txBody>
          <a:bodyPr/>
          <a:lstStyle/>
          <a:p>
            <a:r>
              <a:rPr lang="en-IN" dirty="0"/>
              <a:t>Why we use big data engineering ?</a:t>
            </a:r>
          </a:p>
        </p:txBody>
      </p:sp>
      <p:sp>
        <p:nvSpPr>
          <p:cNvPr id="3" name="Content Placeholder 2">
            <a:extLst>
              <a:ext uri="{FF2B5EF4-FFF2-40B4-BE49-F238E27FC236}">
                <a16:creationId xmlns:a16="http://schemas.microsoft.com/office/drawing/2014/main" id="{0DA884C0-4DAB-41E3-9986-2D0C410862ED}"/>
              </a:ext>
            </a:extLst>
          </p:cNvPr>
          <p:cNvSpPr>
            <a:spLocks noGrp="1"/>
          </p:cNvSpPr>
          <p:nvPr>
            <p:ph idx="1"/>
          </p:nvPr>
        </p:nvSpPr>
        <p:spPr/>
        <p:txBody>
          <a:bodyPr/>
          <a:lstStyle/>
          <a:p>
            <a:pPr marL="0" indent="0">
              <a:buNone/>
            </a:pPr>
            <a:r>
              <a:rPr lang="en-IN" dirty="0"/>
              <a:t> We will be importing the data from </a:t>
            </a:r>
            <a:r>
              <a:rPr lang="en-IN" dirty="0" err="1"/>
              <a:t>mysql</a:t>
            </a:r>
            <a:r>
              <a:rPr lang="en-IN" dirty="0"/>
              <a:t> to HDFS using Sqoop , creating our own schema , the data model we design should be able to hold all the data. We perform the analysis using Hive then spark and then Spark ML for prediction, and then we create a pipeline for the same. </a:t>
            </a:r>
          </a:p>
        </p:txBody>
      </p:sp>
    </p:spTree>
    <p:extLst>
      <p:ext uri="{BB962C8B-B14F-4D97-AF65-F5344CB8AC3E}">
        <p14:creationId xmlns:p14="http://schemas.microsoft.com/office/powerpoint/2010/main" val="183250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6953-1860-436B-8B9D-B7861B87662A}"/>
              </a:ext>
            </a:extLst>
          </p:cNvPr>
          <p:cNvSpPr>
            <a:spLocks noGrp="1"/>
          </p:cNvSpPr>
          <p:nvPr>
            <p:ph type="title"/>
          </p:nvPr>
        </p:nvSpPr>
        <p:spPr/>
        <p:txBody>
          <a:bodyPr/>
          <a:lstStyle/>
          <a:p>
            <a:r>
              <a:rPr lang="en-IN" dirty="0"/>
              <a:t>Data Given</a:t>
            </a:r>
          </a:p>
        </p:txBody>
      </p:sp>
      <p:sp>
        <p:nvSpPr>
          <p:cNvPr id="3" name="Content Placeholder 2">
            <a:extLst>
              <a:ext uri="{FF2B5EF4-FFF2-40B4-BE49-F238E27FC236}">
                <a16:creationId xmlns:a16="http://schemas.microsoft.com/office/drawing/2014/main" id="{5C434EC1-33F9-4D6A-A7D5-14725F19504C}"/>
              </a:ext>
            </a:extLst>
          </p:cNvPr>
          <p:cNvSpPr>
            <a:spLocks noGrp="1"/>
          </p:cNvSpPr>
          <p:nvPr>
            <p:ph idx="1"/>
          </p:nvPr>
        </p:nvSpPr>
        <p:spPr/>
        <p:txBody>
          <a:bodyPr/>
          <a:lstStyle/>
          <a:p>
            <a:r>
              <a:rPr lang="en-IN" dirty="0"/>
              <a:t>The data given is in .csv format of employee details, titles, department, department managers, department employees and Salaries. </a:t>
            </a:r>
          </a:p>
          <a:p>
            <a:r>
              <a:rPr lang="en-IN" dirty="0"/>
              <a:t>These data is stored in My </a:t>
            </a:r>
            <a:r>
              <a:rPr lang="en-IN" dirty="0" err="1"/>
              <a:t>Sql</a:t>
            </a:r>
            <a:r>
              <a:rPr lang="en-IN" dirty="0"/>
              <a:t> based on the schema in the next slide </a:t>
            </a:r>
          </a:p>
          <a:p>
            <a:pPr marL="0" indent="0">
              <a:buNone/>
            </a:pPr>
            <a:endParaRPr lang="en-IN" dirty="0"/>
          </a:p>
        </p:txBody>
      </p:sp>
    </p:spTree>
    <p:extLst>
      <p:ext uri="{BB962C8B-B14F-4D97-AF65-F5344CB8AC3E}">
        <p14:creationId xmlns:p14="http://schemas.microsoft.com/office/powerpoint/2010/main" val="60412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87F2-19FE-46FF-9CE6-B103742295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5E4C6E-4452-4420-9F54-F018F754D2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C169EBB-1365-4908-90B3-F353CC56C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0590792" cy="5671691"/>
          </a:xfrm>
          <a:prstGeom prst="rect">
            <a:avLst/>
          </a:prstGeom>
        </p:spPr>
      </p:pic>
    </p:spTree>
    <p:extLst>
      <p:ext uri="{BB962C8B-B14F-4D97-AF65-F5344CB8AC3E}">
        <p14:creationId xmlns:p14="http://schemas.microsoft.com/office/powerpoint/2010/main" val="107746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752F-8C12-4C18-8E4C-022DCAA8BA53}"/>
              </a:ext>
            </a:extLst>
          </p:cNvPr>
          <p:cNvSpPr>
            <a:spLocks noGrp="1"/>
          </p:cNvSpPr>
          <p:nvPr>
            <p:ph type="title"/>
          </p:nvPr>
        </p:nvSpPr>
        <p:spPr/>
        <p:txBody>
          <a:bodyPr/>
          <a:lstStyle/>
          <a:p>
            <a:r>
              <a:rPr lang="en-IN" dirty="0"/>
              <a:t>Technology Stack used </a:t>
            </a:r>
          </a:p>
        </p:txBody>
      </p:sp>
      <p:sp>
        <p:nvSpPr>
          <p:cNvPr id="3" name="Content Placeholder 2">
            <a:extLst>
              <a:ext uri="{FF2B5EF4-FFF2-40B4-BE49-F238E27FC236}">
                <a16:creationId xmlns:a16="http://schemas.microsoft.com/office/drawing/2014/main" id="{4D925128-9696-46BD-ACAE-A526CD66AB19}"/>
              </a:ext>
            </a:extLst>
          </p:cNvPr>
          <p:cNvSpPr>
            <a:spLocks noGrp="1"/>
          </p:cNvSpPr>
          <p:nvPr>
            <p:ph idx="1"/>
          </p:nvPr>
        </p:nvSpPr>
        <p:spPr/>
        <p:txBody>
          <a:bodyPr/>
          <a:lstStyle/>
          <a:p>
            <a:r>
              <a:rPr lang="en-IN" dirty="0"/>
              <a:t>Data is stored in MySQL </a:t>
            </a:r>
          </a:p>
          <a:p>
            <a:r>
              <a:rPr lang="en-IN" dirty="0"/>
              <a:t>It is then moved to </a:t>
            </a:r>
            <a:r>
              <a:rPr lang="en-IN" dirty="0" err="1"/>
              <a:t>hdfs</a:t>
            </a:r>
            <a:r>
              <a:rPr lang="en-IN" dirty="0"/>
              <a:t> using Sqoop in </a:t>
            </a:r>
            <a:r>
              <a:rPr lang="en-IN" dirty="0" err="1"/>
              <a:t>avro</a:t>
            </a:r>
            <a:r>
              <a:rPr lang="en-IN" dirty="0"/>
              <a:t> format </a:t>
            </a:r>
          </a:p>
          <a:p>
            <a:r>
              <a:rPr lang="en-IN" dirty="0"/>
              <a:t>It is then loaded into hive using </a:t>
            </a:r>
            <a:r>
              <a:rPr lang="en-IN" dirty="0" err="1"/>
              <a:t>hdfs</a:t>
            </a:r>
            <a:r>
              <a:rPr lang="en-IN" dirty="0"/>
              <a:t> </a:t>
            </a:r>
          </a:p>
          <a:p>
            <a:r>
              <a:rPr lang="en-IN" dirty="0"/>
              <a:t>Analysis is done using HDFS </a:t>
            </a:r>
          </a:p>
          <a:p>
            <a:r>
              <a:rPr lang="en-IN" dirty="0"/>
              <a:t>The data is then moved to </a:t>
            </a:r>
            <a:r>
              <a:rPr lang="en-IN" dirty="0" err="1"/>
              <a:t>Pyspark</a:t>
            </a:r>
            <a:r>
              <a:rPr lang="en-IN" dirty="0"/>
              <a:t> </a:t>
            </a:r>
          </a:p>
          <a:p>
            <a:r>
              <a:rPr lang="en-IN" dirty="0"/>
              <a:t>Analysis is done using </a:t>
            </a:r>
            <a:r>
              <a:rPr lang="en-IN" dirty="0" err="1"/>
              <a:t>spark.sql</a:t>
            </a:r>
            <a:r>
              <a:rPr lang="en-IN" dirty="0"/>
              <a:t> and </a:t>
            </a:r>
            <a:r>
              <a:rPr lang="en-IN" dirty="0" err="1"/>
              <a:t>spark.mlib</a:t>
            </a:r>
            <a:r>
              <a:rPr lang="en-IN" dirty="0"/>
              <a:t> </a:t>
            </a:r>
          </a:p>
          <a:p>
            <a:pPr marL="0" indent="0">
              <a:buNone/>
            </a:pPr>
            <a:endParaRPr lang="en-IN" dirty="0"/>
          </a:p>
        </p:txBody>
      </p:sp>
      <p:pic>
        <p:nvPicPr>
          <p:cNvPr id="4" name="Picture 3">
            <a:extLst>
              <a:ext uri="{FF2B5EF4-FFF2-40B4-BE49-F238E27FC236}">
                <a16:creationId xmlns:a16="http://schemas.microsoft.com/office/drawing/2014/main" id="{9EE4BBDE-87D0-40F8-92C9-8BAA822C0FBE}"/>
              </a:ext>
            </a:extLst>
          </p:cNvPr>
          <p:cNvPicPr>
            <a:picLocks noChangeAspect="1"/>
          </p:cNvPicPr>
          <p:nvPr/>
        </p:nvPicPr>
        <p:blipFill>
          <a:blip r:embed="rId2"/>
          <a:stretch>
            <a:fillRect/>
          </a:stretch>
        </p:blipFill>
        <p:spPr>
          <a:xfrm>
            <a:off x="9076890" y="1690688"/>
            <a:ext cx="3115110" cy="2495898"/>
          </a:xfrm>
          <a:prstGeom prst="rect">
            <a:avLst/>
          </a:prstGeom>
        </p:spPr>
      </p:pic>
      <p:sp>
        <p:nvSpPr>
          <p:cNvPr id="5" name="Rectangle 4">
            <a:extLst>
              <a:ext uri="{FF2B5EF4-FFF2-40B4-BE49-F238E27FC236}">
                <a16:creationId xmlns:a16="http://schemas.microsoft.com/office/drawing/2014/main" id="{31D4D1AC-8690-4FE2-9E91-DD6B799B046E}"/>
              </a:ext>
            </a:extLst>
          </p:cNvPr>
          <p:cNvSpPr/>
          <p:nvPr/>
        </p:nvSpPr>
        <p:spPr>
          <a:xfrm>
            <a:off x="9122916" y="1371977"/>
            <a:ext cx="1766656" cy="257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Sample table</a:t>
            </a:r>
          </a:p>
        </p:txBody>
      </p:sp>
    </p:spTree>
    <p:extLst>
      <p:ext uri="{BB962C8B-B14F-4D97-AF65-F5344CB8AC3E}">
        <p14:creationId xmlns:p14="http://schemas.microsoft.com/office/powerpoint/2010/main" val="139800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9DA3-B804-44C6-8EC0-E4821A69C0DB}"/>
              </a:ext>
            </a:extLst>
          </p:cNvPr>
          <p:cNvSpPr>
            <a:spLocks noGrp="1"/>
          </p:cNvSpPr>
          <p:nvPr>
            <p:ph type="title"/>
          </p:nvPr>
        </p:nvSpPr>
        <p:spPr/>
        <p:txBody>
          <a:bodyPr/>
          <a:lstStyle/>
          <a:p>
            <a:r>
              <a:rPr lang="en-IN" dirty="0"/>
              <a:t>Data ingestion using Sqoop </a:t>
            </a:r>
          </a:p>
        </p:txBody>
      </p:sp>
      <p:pic>
        <p:nvPicPr>
          <p:cNvPr id="4" name="Content Placeholder 3">
            <a:extLst>
              <a:ext uri="{FF2B5EF4-FFF2-40B4-BE49-F238E27FC236}">
                <a16:creationId xmlns:a16="http://schemas.microsoft.com/office/drawing/2014/main" id="{AC6F2148-BDBF-4F1E-8E20-5468828954C3}"/>
              </a:ext>
            </a:extLst>
          </p:cNvPr>
          <p:cNvPicPr>
            <a:picLocks noGrp="1" noChangeAspect="1"/>
          </p:cNvPicPr>
          <p:nvPr>
            <p:ph idx="1"/>
          </p:nvPr>
        </p:nvPicPr>
        <p:blipFill>
          <a:blip r:embed="rId2"/>
          <a:stretch>
            <a:fillRect/>
          </a:stretch>
        </p:blipFill>
        <p:spPr>
          <a:xfrm>
            <a:off x="838200" y="1247292"/>
            <a:ext cx="10515600" cy="3554918"/>
          </a:xfrm>
          <a:prstGeom prst="rect">
            <a:avLst/>
          </a:prstGeom>
        </p:spPr>
      </p:pic>
      <p:sp>
        <p:nvSpPr>
          <p:cNvPr id="5" name="Rectangle 4">
            <a:extLst>
              <a:ext uri="{FF2B5EF4-FFF2-40B4-BE49-F238E27FC236}">
                <a16:creationId xmlns:a16="http://schemas.microsoft.com/office/drawing/2014/main" id="{B98345CB-2C5D-4766-9707-B12750B8FB2C}"/>
              </a:ext>
            </a:extLst>
          </p:cNvPr>
          <p:cNvSpPr/>
          <p:nvPr/>
        </p:nvSpPr>
        <p:spPr>
          <a:xfrm>
            <a:off x="4891596" y="4927106"/>
            <a:ext cx="2195746" cy="292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Snippet of </a:t>
            </a:r>
            <a:r>
              <a:rPr lang="en-IN" dirty="0" err="1"/>
              <a:t>sqoop</a:t>
            </a:r>
            <a:endParaRPr lang="en-IN" dirty="0"/>
          </a:p>
        </p:txBody>
      </p:sp>
      <p:sp>
        <p:nvSpPr>
          <p:cNvPr id="6" name="Content Placeholder 2">
            <a:extLst>
              <a:ext uri="{FF2B5EF4-FFF2-40B4-BE49-F238E27FC236}">
                <a16:creationId xmlns:a16="http://schemas.microsoft.com/office/drawing/2014/main" id="{96701196-CB16-43F8-BC86-B4E566C347CA}"/>
              </a:ext>
            </a:extLst>
          </p:cNvPr>
          <p:cNvSpPr txBox="1">
            <a:spLocks/>
          </p:cNvSpPr>
          <p:nvPr/>
        </p:nvSpPr>
        <p:spPr>
          <a:xfrm>
            <a:off x="838200" y="5610708"/>
            <a:ext cx="10515600" cy="532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Complete code is submitted </a:t>
            </a:r>
            <a:endParaRPr lang="en-IN" dirty="0"/>
          </a:p>
        </p:txBody>
      </p:sp>
    </p:spTree>
    <p:extLst>
      <p:ext uri="{BB962C8B-B14F-4D97-AF65-F5344CB8AC3E}">
        <p14:creationId xmlns:p14="http://schemas.microsoft.com/office/powerpoint/2010/main" val="24122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0633-BABB-4A09-BF15-4D6E3FFEA345}"/>
              </a:ext>
            </a:extLst>
          </p:cNvPr>
          <p:cNvSpPr>
            <a:spLocks noGrp="1"/>
          </p:cNvSpPr>
          <p:nvPr>
            <p:ph type="title"/>
          </p:nvPr>
        </p:nvSpPr>
        <p:spPr/>
        <p:txBody>
          <a:bodyPr/>
          <a:lstStyle/>
          <a:p>
            <a:r>
              <a:rPr lang="en-IN" dirty="0"/>
              <a:t>Analysis using Hive </a:t>
            </a:r>
          </a:p>
        </p:txBody>
      </p:sp>
      <p:pic>
        <p:nvPicPr>
          <p:cNvPr id="4" name="Content Placeholder 3">
            <a:extLst>
              <a:ext uri="{FF2B5EF4-FFF2-40B4-BE49-F238E27FC236}">
                <a16:creationId xmlns:a16="http://schemas.microsoft.com/office/drawing/2014/main" id="{446546DB-49A8-4B0B-896C-84AC15D90660}"/>
              </a:ext>
            </a:extLst>
          </p:cNvPr>
          <p:cNvPicPr>
            <a:picLocks noGrp="1" noChangeAspect="1"/>
          </p:cNvPicPr>
          <p:nvPr>
            <p:ph idx="1"/>
          </p:nvPr>
        </p:nvPicPr>
        <p:blipFill>
          <a:blip r:embed="rId2"/>
          <a:stretch>
            <a:fillRect/>
          </a:stretch>
        </p:blipFill>
        <p:spPr>
          <a:xfrm>
            <a:off x="698439" y="1690688"/>
            <a:ext cx="5734850" cy="3610479"/>
          </a:xfrm>
          <a:prstGeom prst="rect">
            <a:avLst/>
          </a:prstGeom>
        </p:spPr>
      </p:pic>
      <p:sp>
        <p:nvSpPr>
          <p:cNvPr id="5" name="Rectangle 4">
            <a:extLst>
              <a:ext uri="{FF2B5EF4-FFF2-40B4-BE49-F238E27FC236}">
                <a16:creationId xmlns:a16="http://schemas.microsoft.com/office/drawing/2014/main" id="{8A92B226-DED4-4C7B-9C16-12FF4ED90046}"/>
              </a:ext>
            </a:extLst>
          </p:cNvPr>
          <p:cNvSpPr/>
          <p:nvPr/>
        </p:nvSpPr>
        <p:spPr>
          <a:xfrm>
            <a:off x="1979720" y="5708342"/>
            <a:ext cx="1819922"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Avg</a:t>
            </a:r>
            <a:r>
              <a:rPr lang="en-IN" dirty="0"/>
              <a:t> salary by dept</a:t>
            </a:r>
          </a:p>
        </p:txBody>
      </p:sp>
      <p:pic>
        <p:nvPicPr>
          <p:cNvPr id="6" name="Picture 5">
            <a:extLst>
              <a:ext uri="{FF2B5EF4-FFF2-40B4-BE49-F238E27FC236}">
                <a16:creationId xmlns:a16="http://schemas.microsoft.com/office/drawing/2014/main" id="{3CD3B585-74A1-4A16-ACBA-1A533C40C64A}"/>
              </a:ext>
            </a:extLst>
          </p:cNvPr>
          <p:cNvPicPr>
            <a:picLocks noChangeAspect="1"/>
          </p:cNvPicPr>
          <p:nvPr/>
        </p:nvPicPr>
        <p:blipFill>
          <a:blip r:embed="rId3"/>
          <a:stretch>
            <a:fillRect/>
          </a:stretch>
        </p:blipFill>
        <p:spPr>
          <a:xfrm>
            <a:off x="6197594" y="1757372"/>
            <a:ext cx="5391902" cy="3543795"/>
          </a:xfrm>
          <a:prstGeom prst="rect">
            <a:avLst/>
          </a:prstGeom>
        </p:spPr>
      </p:pic>
      <p:sp>
        <p:nvSpPr>
          <p:cNvPr id="7" name="Rectangle 6">
            <a:extLst>
              <a:ext uri="{FF2B5EF4-FFF2-40B4-BE49-F238E27FC236}">
                <a16:creationId xmlns:a16="http://schemas.microsoft.com/office/drawing/2014/main" id="{04E65A5B-48B4-482D-AF9A-4A146DF1B016}"/>
              </a:ext>
            </a:extLst>
          </p:cNvPr>
          <p:cNvSpPr/>
          <p:nvPr/>
        </p:nvSpPr>
        <p:spPr>
          <a:xfrm>
            <a:off x="8071282" y="5708342"/>
            <a:ext cx="1819922"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Salary bracket</a:t>
            </a:r>
          </a:p>
        </p:txBody>
      </p:sp>
    </p:spTree>
    <p:extLst>
      <p:ext uri="{BB962C8B-B14F-4D97-AF65-F5344CB8AC3E}">
        <p14:creationId xmlns:p14="http://schemas.microsoft.com/office/powerpoint/2010/main" val="158894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E929-CCE5-424F-895E-4A68C6DDD8EB}"/>
              </a:ext>
            </a:extLst>
          </p:cNvPr>
          <p:cNvSpPr>
            <a:spLocks noGrp="1"/>
          </p:cNvSpPr>
          <p:nvPr>
            <p:ph type="title"/>
          </p:nvPr>
        </p:nvSpPr>
        <p:spPr/>
        <p:txBody>
          <a:bodyPr/>
          <a:lstStyle/>
          <a:p>
            <a:r>
              <a:rPr lang="en-IN" dirty="0"/>
              <a:t>Analysis using </a:t>
            </a:r>
            <a:r>
              <a:rPr lang="en-IN" dirty="0" err="1"/>
              <a:t>pySpark</a:t>
            </a:r>
            <a:r>
              <a:rPr lang="en-IN" dirty="0"/>
              <a:t> </a:t>
            </a:r>
            <a:br>
              <a:rPr lang="en-IN" dirty="0"/>
            </a:br>
            <a:endParaRPr lang="en-IN" dirty="0"/>
          </a:p>
        </p:txBody>
      </p:sp>
      <p:pic>
        <p:nvPicPr>
          <p:cNvPr id="4" name="Content Placeholder 3">
            <a:extLst>
              <a:ext uri="{FF2B5EF4-FFF2-40B4-BE49-F238E27FC236}">
                <a16:creationId xmlns:a16="http://schemas.microsoft.com/office/drawing/2014/main" id="{5E138307-6E22-4C2B-897C-6971A7220FF7}"/>
              </a:ext>
            </a:extLst>
          </p:cNvPr>
          <p:cNvPicPr>
            <a:picLocks noGrp="1" noChangeAspect="1"/>
          </p:cNvPicPr>
          <p:nvPr>
            <p:ph idx="1"/>
          </p:nvPr>
        </p:nvPicPr>
        <p:blipFill>
          <a:blip r:embed="rId2"/>
          <a:stretch>
            <a:fillRect/>
          </a:stretch>
        </p:blipFill>
        <p:spPr>
          <a:xfrm>
            <a:off x="1112628" y="1363986"/>
            <a:ext cx="8137943" cy="4351338"/>
          </a:xfrm>
          <a:prstGeom prst="rect">
            <a:avLst/>
          </a:prstGeom>
        </p:spPr>
      </p:pic>
    </p:spTree>
    <p:extLst>
      <p:ext uri="{BB962C8B-B14F-4D97-AF65-F5344CB8AC3E}">
        <p14:creationId xmlns:p14="http://schemas.microsoft.com/office/powerpoint/2010/main" val="53844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319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vt:lpstr>
      <vt:lpstr>Business Objective  </vt:lpstr>
      <vt:lpstr>Why we use big data engineering ?</vt:lpstr>
      <vt:lpstr>Data Given</vt:lpstr>
      <vt:lpstr>PowerPoint Presentation</vt:lpstr>
      <vt:lpstr>Technology Stack used </vt:lpstr>
      <vt:lpstr>Data ingestion using Sqoop </vt:lpstr>
      <vt:lpstr>Analysis using Hive </vt:lpstr>
      <vt:lpstr>Analysis using pySpark  </vt:lpstr>
      <vt:lpstr>Prediction using Mlib </vt:lpstr>
      <vt:lpstr>Challenges Faced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Abin Sharaf</dc:creator>
  <cp:lastModifiedBy>Abin Sharaf</cp:lastModifiedBy>
  <cp:revision>14</cp:revision>
  <dcterms:created xsi:type="dcterms:W3CDTF">2022-05-20T05:17:52Z</dcterms:created>
  <dcterms:modified xsi:type="dcterms:W3CDTF">2022-05-20T11:49:13Z</dcterms:modified>
</cp:coreProperties>
</file>