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259" r:id="rId4"/>
    <p:sldId id="264" r:id="rId5"/>
    <p:sldId id="263" r:id="rId6"/>
    <p:sldId id="261" r:id="rId7"/>
    <p:sldId id="258" r:id="rId8"/>
    <p:sldId id="257" r:id="rId9"/>
    <p:sldId id="265" r:id="rId10"/>
    <p:sldId id="266" r:id="rId11"/>
    <p:sldId id="267" r:id="rId12"/>
    <p:sldId id="268" r:id="rId13"/>
    <p:sldId id="306" r:id="rId14"/>
    <p:sldId id="297" r:id="rId15"/>
    <p:sldId id="296" r:id="rId16"/>
    <p:sldId id="269" r:id="rId17"/>
    <p:sldId id="285" r:id="rId18"/>
    <p:sldId id="284" r:id="rId19"/>
    <p:sldId id="304" r:id="rId20"/>
    <p:sldId id="305" r:id="rId21"/>
    <p:sldId id="287" r:id="rId22"/>
    <p:sldId id="286" r:id="rId23"/>
    <p:sldId id="290" r:id="rId24"/>
    <p:sldId id="288" r:id="rId25"/>
    <p:sldId id="291" r:id="rId26"/>
    <p:sldId id="289" r:id="rId27"/>
    <p:sldId id="292" r:id="rId28"/>
    <p:sldId id="293" r:id="rId29"/>
    <p:sldId id="301" r:id="rId30"/>
    <p:sldId id="300" r:id="rId31"/>
    <p:sldId id="302" r:id="rId32"/>
    <p:sldId id="294" r:id="rId33"/>
    <p:sldId id="295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2" r:id="rId44"/>
    <p:sldId id="280" r:id="rId45"/>
    <p:sldId id="281" r:id="rId46"/>
    <p:sldId id="283" r:id="rId47"/>
    <p:sldId id="299" r:id="rId48"/>
    <p:sldId id="298" r:id="rId49"/>
    <p:sldId id="30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100" d="100"/>
          <a:sy n="100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8D301-A48D-4318-8485-B364F420BBC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DF7F3-0906-4C26-B968-F417CFAE5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2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8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3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2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CC3A-39FD-4F9B-8669-3825DC1DE88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2A63-4872-4BFF-BCD9-13D57E15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uctr.org/" TargetMode="External"/><Relationship Id="rId7" Type="http://schemas.openxmlformats.org/officeDocument/2006/relationships/hyperlink" Target="https://github.com/4ajeet/neo-sample" TargetMode="External"/><Relationship Id="rId2" Type="http://schemas.openxmlformats.org/officeDocument/2006/relationships/hyperlink" Target="http://neo4j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md.edu/~samir/498/Amazon-Recommendations.pdf" TargetMode="External"/><Relationship Id="rId5" Type="http://schemas.openxmlformats.org/officeDocument/2006/relationships/hyperlink" Target="http://files.grouplens.org/papers/www10_sarwar.pdf" TargetMode="External"/><Relationship Id="rId4" Type="http://schemas.openxmlformats.org/officeDocument/2006/relationships/hyperlink" Target="http://docs.spring.io/spring-data/neo4j/docs/current/reference/html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ven_Bridges_of_K%C3%B6nigsberg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en.wikipedia.org/wiki/Leonhard_Eu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avid_Hilbert" TargetMode="External"/><Relationship Id="rId5" Type="http://schemas.openxmlformats.org/officeDocument/2006/relationships/hyperlink" Target="http://en.wikipedia.org/wiki/Graph_theory" TargetMode="External"/><Relationship Id="rId4" Type="http://schemas.openxmlformats.org/officeDocument/2006/relationships/hyperlink" Target="http://en.wikipedia.org/wiki/Topolog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32" y="304800"/>
            <a:ext cx="8534400" cy="109017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Neo4j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92D050"/>
                </a:solidFill>
              </a:rPr>
              <a:t>Session</a:t>
            </a:r>
            <a:endParaRPr lang="en-US" sz="5400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70" y="2514600"/>
            <a:ext cx="3083125" cy="33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29" y="1547896"/>
            <a:ext cx="4588806" cy="5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3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More data…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" y="1524000"/>
            <a:ext cx="8249612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1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685800"/>
            <a:ext cx="750188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  <a:sym typeface="나눔고딕 ExtraBold" charset="0"/>
              </a:rPr>
              <a:t>Modeling with </a:t>
            </a:r>
            <a:r>
              <a:rPr lang="en-US" dirty="0" smtClean="0">
                <a:solidFill>
                  <a:srgbClr val="C00000"/>
                </a:solidFill>
                <a:sym typeface="나눔고딕 ExtraBold" charset="0"/>
              </a:rPr>
              <a:t>Graphs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85900"/>
            <a:ext cx="6477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1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Neo4j: </a:t>
            </a:r>
            <a:r>
              <a:rPr lang="en-IN" sz="4000" dirty="0" smtClean="0">
                <a:solidFill>
                  <a:srgbClr val="92D050"/>
                </a:solidFill>
              </a:rPr>
              <a:t>Sample App</a:t>
            </a:r>
            <a:endParaRPr lang="en-IN" sz="4000" dirty="0">
              <a:solidFill>
                <a:srgbClr val="92D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1"/>
            <a:ext cx="8398506" cy="582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35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Neo4j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Server Configuration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 err="1" smtClean="0">
                <a:solidFill>
                  <a:srgbClr val="C00000"/>
                </a:solidFill>
              </a:rPr>
              <a:t>conf</a:t>
            </a:r>
            <a:r>
              <a:rPr lang="en-US" sz="2400" i="1" dirty="0" smtClean="0">
                <a:solidFill>
                  <a:srgbClr val="C00000"/>
                </a:solidFill>
              </a:rPr>
              <a:t>/neo4j-server.properties</a:t>
            </a:r>
          </a:p>
          <a:p>
            <a:pPr marL="0" indent="0">
              <a:buNone/>
            </a:pPr>
            <a:r>
              <a:rPr lang="en-US" sz="1800" dirty="0" smtClean="0"/>
              <a:t>org.neo4j.server.database.location=data/</a:t>
            </a:r>
            <a:r>
              <a:rPr lang="en-US" sz="1800" dirty="0" err="1" smtClean="0"/>
              <a:t>graph.db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org.neo4j.server.webserver.port=7474</a:t>
            </a:r>
          </a:p>
          <a:p>
            <a:pPr marL="0" indent="0">
              <a:buNone/>
            </a:pPr>
            <a:r>
              <a:rPr lang="en-US" sz="1800" dirty="0" smtClean="0"/>
              <a:t>#allow any client to connect </a:t>
            </a:r>
          </a:p>
          <a:p>
            <a:pPr marL="0" indent="0">
              <a:buNone/>
            </a:pPr>
            <a:r>
              <a:rPr lang="en-US" sz="1800" dirty="0" smtClean="0"/>
              <a:t>org.neo4j.server.webserver.address=0.0.0.0</a:t>
            </a:r>
          </a:p>
          <a:p>
            <a:pPr marL="0" indent="0">
              <a:buNone/>
            </a:pPr>
            <a:r>
              <a:rPr lang="en-US" sz="1800" dirty="0" smtClean="0"/>
              <a:t>org.neo4j.server.webserver.maxthreads=200</a:t>
            </a:r>
          </a:p>
          <a:p>
            <a:pPr marL="0" indent="0">
              <a:buNone/>
            </a:pPr>
            <a:r>
              <a:rPr lang="en-US" sz="1800" dirty="0" smtClean="0"/>
              <a:t>org.neo4j.server.db.tuning.properties=neo4j.properties</a:t>
            </a:r>
          </a:p>
          <a:p>
            <a:pPr marL="0" indent="0">
              <a:buNone/>
            </a:pPr>
            <a:r>
              <a:rPr lang="en-US" sz="1800" dirty="0" smtClean="0"/>
              <a:t>org.neo4j.server.transaction.timeout=60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Neo4j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Performance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Configuration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eo4j.properties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use_memory_mapped_buffers</a:t>
            </a:r>
            <a:r>
              <a:rPr lang="en-US" sz="1800" dirty="0" smtClean="0"/>
              <a:t>=true</a:t>
            </a:r>
          </a:p>
          <a:p>
            <a:pPr marL="0" indent="0">
              <a:buNone/>
            </a:pPr>
            <a:r>
              <a:rPr lang="en-US" sz="1800" dirty="0" err="1" smtClean="0"/>
              <a:t>neostore.nodestore.db.mapped_memory</a:t>
            </a:r>
            <a:r>
              <a:rPr lang="en-US" sz="1800" dirty="0" smtClean="0"/>
              <a:t>=50M</a:t>
            </a:r>
          </a:p>
          <a:p>
            <a:pPr marL="0" indent="0">
              <a:buNone/>
            </a:pPr>
            <a:r>
              <a:rPr lang="en-US" sz="1800" dirty="0" err="1" smtClean="0"/>
              <a:t>neostore.relationshipstore.db.mapped_memory</a:t>
            </a:r>
            <a:r>
              <a:rPr lang="en-US" sz="1800" dirty="0" smtClean="0"/>
              <a:t>=500M</a:t>
            </a:r>
          </a:p>
          <a:p>
            <a:pPr marL="0" indent="0">
              <a:buNone/>
            </a:pPr>
            <a:r>
              <a:rPr lang="en-US" sz="1800" dirty="0" err="1" smtClean="0"/>
              <a:t>neostore.propertystore.db.mapped_memory</a:t>
            </a:r>
            <a:r>
              <a:rPr lang="en-US" sz="1800" dirty="0" smtClean="0"/>
              <a:t>=300M</a:t>
            </a:r>
          </a:p>
          <a:p>
            <a:pPr marL="0" indent="0">
              <a:buNone/>
            </a:pPr>
            <a:r>
              <a:rPr lang="en-US" sz="1800" dirty="0" err="1" smtClean="0"/>
              <a:t>neostore.propertystore.db.strings.mapped_memory</a:t>
            </a:r>
            <a:r>
              <a:rPr lang="en-US" sz="1800" dirty="0" smtClean="0"/>
              <a:t>=300M</a:t>
            </a:r>
          </a:p>
          <a:p>
            <a:pPr marL="0" indent="0">
              <a:buNone/>
            </a:pPr>
            <a:r>
              <a:rPr lang="en-US" sz="1800" dirty="0" err="1" smtClean="0"/>
              <a:t>neostore.propertystore.db.arrays.mapped_memory</a:t>
            </a:r>
            <a:r>
              <a:rPr lang="en-US" sz="1800" dirty="0" smtClean="0"/>
              <a:t>=0M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47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Neo4j </a:t>
            </a:r>
            <a:r>
              <a:rPr lang="en-US" dirty="0" smtClean="0">
                <a:solidFill>
                  <a:srgbClr val="92D050"/>
                </a:solidFill>
              </a:rPr>
              <a:t>Installation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19831"/>
              </p:ext>
            </p:extLst>
          </p:nvPr>
        </p:nvGraphicFramePr>
        <p:xfrm>
          <a:off x="609600" y="1828800"/>
          <a:ext cx="7494587" cy="4132129"/>
        </p:xfrm>
        <a:graphic>
          <a:graphicData uri="http://schemas.openxmlformats.org/drawingml/2006/table">
            <a:tbl>
              <a:tblPr/>
              <a:tblGrid>
                <a:gridCol w="3748087"/>
                <a:gridCol w="3746500"/>
              </a:tblGrid>
              <a:tr h="1026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73525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ヒラギノ角ゴ ProN W6" charset="0"/>
                          <a:cs typeface="Andale Mono" charset="0"/>
                          <a:sym typeface="Andale Mono" charset="0"/>
                        </a:rPr>
                        <a:t>bin/neo4j</a:t>
                      </a:r>
                    </a:p>
                  </a:txBody>
                  <a:tcPr marL="38100" marR="38100" marT="37919" marB="379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6" charset="0"/>
                          <a:cs typeface="Gill Sans" charset="0"/>
                          <a:sym typeface="Gill Sans" charset="0"/>
                        </a:rPr>
                        <a:t>neo4j itself</a:t>
                      </a:r>
                    </a:p>
                  </a:txBody>
                  <a:tcPr marL="38100" marR="38100" marT="37919" marB="379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6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73525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ヒラギノ角ゴ ProN W6" charset="0"/>
                          <a:cs typeface="Andale Mono" charset="0"/>
                          <a:sym typeface="Andale Mono" charset="0"/>
                        </a:rPr>
                        <a:t>bin/neo4j-shell</a:t>
                      </a:r>
                    </a:p>
                  </a:txBody>
                  <a:tcPr marL="38100" marR="38100" marT="37919" marB="379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6" charset="0"/>
                          <a:cs typeface="Gill Sans" charset="0"/>
                          <a:sym typeface="Gill Sans" charset="0"/>
                        </a:rPr>
                        <a:t>a command-line shell</a:t>
                      </a:r>
                    </a:p>
                  </a:txBody>
                  <a:tcPr marL="38100" marR="38100" marT="37919" marB="379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6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73525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ヒラギノ角ゴ ProN W6" charset="0"/>
                          <a:cs typeface="Andale Mono" charset="0"/>
                          <a:sym typeface="Andale Mono" charset="0"/>
                        </a:rPr>
                        <a:t>conf/</a:t>
                      </a:r>
                    </a:p>
                  </a:txBody>
                  <a:tcPr marL="38100" marR="38100" marT="37919" marB="379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6" charset="0"/>
                          <a:cs typeface="Gill Sans" charset="0"/>
                          <a:sym typeface="Gill Sans" charset="0"/>
                        </a:rPr>
                        <a:t>configuration files</a:t>
                      </a:r>
                    </a:p>
                  </a:txBody>
                  <a:tcPr marL="38100" marR="38100" marT="37919" marB="379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6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073525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ヒラギノ角ゴ ProN W6" charset="0"/>
                          <a:cs typeface="Andale Mono" charset="0"/>
                          <a:sym typeface="Andale Mono" charset="0"/>
                        </a:rPr>
                        <a:t>data/</a:t>
                      </a:r>
                    </a:p>
                  </a:txBody>
                  <a:tcPr marL="38100" marR="38100" marT="37919" marB="379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6" charset="0"/>
                          <a:cs typeface="Gill Sans" charset="0"/>
                          <a:sym typeface="Gill Sans" charset="0"/>
                        </a:rPr>
                        <a:t>graph data, logs</a:t>
                      </a:r>
                    </a:p>
                  </a:txBody>
                  <a:tcPr marL="38100" marR="38100" marT="37919" marB="379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3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Neo4j: </a:t>
            </a:r>
            <a:r>
              <a:rPr lang="en-US" dirty="0" smtClean="0">
                <a:solidFill>
                  <a:srgbClr val="92D050"/>
                </a:solidFill>
              </a:rPr>
              <a:t>Java API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11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Lets start</a:t>
            </a:r>
            <a:endParaRPr lang="en-US" dirty="0"/>
          </a:p>
        </p:txBody>
      </p:sp>
      <p:pic>
        <p:nvPicPr>
          <p:cNvPr id="2054" name="Picture 6" descr="https://marialuisaaliotta.files.wordpress.com/2011/12/st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0"/>
            <a:ext cx="381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92D050"/>
                </a:solidFill>
              </a:rPr>
              <a:t>: Embedded database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GraphDatabaseService graphDb = new GraphDatabaseFactory().</a:t>
            </a:r>
          </a:p>
          <a:p>
            <a:pPr marL="0" indent="0">
              <a:buNone/>
            </a:pPr>
            <a:r>
              <a:rPr lang="en-US" sz="2400" dirty="0" smtClean="0"/>
              <a:t>    newEmbeddedDatabaseBuilder( "</a:t>
            </a:r>
            <a:r>
              <a:rPr lang="en-US" sz="2400" dirty="0" smtClean="0">
                <a:solidFill>
                  <a:srgbClr val="C00000"/>
                </a:solidFill>
              </a:rPr>
              <a:t>target/database/location</a:t>
            </a:r>
            <a:r>
              <a:rPr lang="en-US" sz="2400" dirty="0" smtClean="0"/>
              <a:t>" ).</a:t>
            </a:r>
          </a:p>
          <a:p>
            <a:pPr marL="0" indent="0">
              <a:buNone/>
            </a:pPr>
            <a:r>
              <a:rPr lang="en-US" sz="2400" dirty="0" smtClean="0"/>
              <a:t>    loadPropertiesFromFile( pathToConfig + "</a:t>
            </a:r>
            <a:r>
              <a:rPr lang="en-US" sz="2400" dirty="0" smtClean="0">
                <a:solidFill>
                  <a:srgbClr val="C00000"/>
                </a:solidFill>
              </a:rPr>
              <a:t>neo4j.properties</a:t>
            </a:r>
            <a:r>
              <a:rPr lang="en-US" sz="2400" dirty="0" smtClean="0"/>
              <a:t>" ).</a:t>
            </a:r>
          </a:p>
          <a:p>
            <a:pPr marL="0" indent="0">
              <a:buNone/>
            </a:pPr>
            <a:r>
              <a:rPr lang="en-US" sz="2400" dirty="0" smtClean="0"/>
              <a:t>    newGraphDatabase();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Neo4j Server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Neo4jConnection connect=null;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connect </a:t>
            </a:r>
            <a:r>
              <a:rPr lang="en-US" sz="1800" dirty="0"/>
              <a:t>= new Driver(). connect(DB_URL, new Properties());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ResultSet</a:t>
            </a:r>
            <a:r>
              <a:rPr lang="en-US" sz="1800" dirty="0" smtClean="0"/>
              <a:t> </a:t>
            </a:r>
            <a:r>
              <a:rPr lang="en-US" sz="1800" dirty="0" err="1"/>
              <a:t>resultSet</a:t>
            </a:r>
            <a:r>
              <a:rPr lang="en-US" sz="1800" dirty="0"/>
              <a:t>=</a:t>
            </a:r>
            <a:r>
              <a:rPr lang="en-US" sz="1800" dirty="0" err="1"/>
              <a:t>connect.createStatement</a:t>
            </a:r>
            <a:r>
              <a:rPr lang="en-US" sz="1800" dirty="0"/>
              <a:t>().</a:t>
            </a:r>
            <a:r>
              <a:rPr lang="en-US" sz="1800" dirty="0" err="1"/>
              <a:t>executeQuery</a:t>
            </a:r>
            <a:r>
              <a:rPr lang="en-US" sz="1800" dirty="0"/>
              <a:t>("YOUR QUERY")</a:t>
            </a:r>
          </a:p>
        </p:txBody>
      </p:sp>
    </p:spTree>
    <p:extLst>
      <p:ext uri="{BB962C8B-B14F-4D97-AF65-F5344CB8AC3E}">
        <p14:creationId xmlns:p14="http://schemas.microsoft.com/office/powerpoint/2010/main" val="373812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What is </a:t>
            </a:r>
            <a:r>
              <a:rPr lang="en-US" dirty="0" smtClean="0">
                <a:solidFill>
                  <a:srgbClr val="C00000"/>
                </a:solidFill>
              </a:rPr>
              <a:t>Neo4j</a:t>
            </a:r>
            <a:r>
              <a:rPr lang="en-US" dirty="0" smtClean="0">
                <a:solidFill>
                  <a:srgbClr val="92D050"/>
                </a:solidFill>
              </a:rPr>
              <a:t> 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Neo4j is an "embedded, disk-based, fully transactional Java persistence engine that stores data structured in graphs rather than in tables".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REST API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POST</a:t>
            </a:r>
            <a:r>
              <a:rPr lang="fr-FR" sz="2400" dirty="0"/>
              <a:t> http://localhost:7474/db/data/cypher</a:t>
            </a:r>
          </a:p>
          <a:p>
            <a:pPr marL="0" indent="0">
              <a:buNone/>
            </a:pPr>
            <a:r>
              <a:rPr lang="fr-FR" sz="2400" b="1" dirty="0" err="1"/>
              <a:t>Accept</a:t>
            </a:r>
            <a:r>
              <a:rPr lang="fr-FR" sz="2400" b="1" dirty="0"/>
              <a:t>:</a:t>
            </a:r>
            <a:r>
              <a:rPr lang="fr-FR" sz="2400" dirty="0"/>
              <a:t> application/</a:t>
            </a:r>
            <a:r>
              <a:rPr lang="fr-FR" sz="2400" dirty="0" err="1"/>
              <a:t>json</a:t>
            </a:r>
            <a:r>
              <a:rPr lang="fr-FR" sz="2400" dirty="0"/>
              <a:t>; </a:t>
            </a:r>
            <a:r>
              <a:rPr lang="fr-FR" sz="2400" dirty="0" err="1"/>
              <a:t>charset</a:t>
            </a:r>
            <a:r>
              <a:rPr lang="fr-FR" sz="2400" dirty="0"/>
              <a:t>=UTF-8</a:t>
            </a:r>
          </a:p>
          <a:p>
            <a:pPr marL="0" indent="0">
              <a:buNone/>
            </a:pPr>
            <a:r>
              <a:rPr lang="fr-FR" sz="2400" b="1" dirty="0"/>
              <a:t>Content-Type:</a:t>
            </a:r>
            <a:r>
              <a:rPr lang="fr-FR" sz="2400" dirty="0"/>
              <a:t> </a:t>
            </a:r>
            <a:r>
              <a:rPr lang="fr-FR" sz="2400" dirty="0" smtClean="0"/>
              <a:t>application/</a:t>
            </a:r>
            <a:r>
              <a:rPr lang="fr-FR" sz="2400" dirty="0" err="1" smtClean="0"/>
              <a:t>json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en-US" sz="2400" dirty="0"/>
              <a:t>{ "query" : "CREATE (</a:t>
            </a:r>
            <a:r>
              <a:rPr lang="en-US" sz="2400" dirty="0" err="1"/>
              <a:t>n:Person</a:t>
            </a:r>
            <a:r>
              <a:rPr lang="en-US" sz="2400" dirty="0"/>
              <a:t> { name : {name} }) RETURN n", "</a:t>
            </a:r>
            <a:r>
              <a:rPr lang="en-US" sz="2400" dirty="0" err="1"/>
              <a:t>params</a:t>
            </a:r>
            <a:r>
              <a:rPr lang="en-US" sz="2400" dirty="0"/>
              <a:t>" : { "name" : "Andres"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0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API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92D050"/>
                </a:solidFill>
              </a:rPr>
              <a:t>Wrap operations in a transaction</a:t>
            </a:r>
            <a:br>
              <a:rPr lang="en-US" sz="4000" dirty="0">
                <a:solidFill>
                  <a:srgbClr val="92D050"/>
                </a:solidFill>
              </a:rPr>
            </a:b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effectLst/>
              </a:rPr>
              <a:t>Transaction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tx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=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graphDb</a:t>
            </a:r>
            <a:r>
              <a:rPr lang="en-US" dirty="0" err="1" smtClean="0">
                <a:solidFill>
                  <a:srgbClr val="C00000"/>
                </a:solidFill>
              </a:rPr>
              <a:t>.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beginTx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 { 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Database operations go here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tx</a:t>
            </a:r>
            <a:r>
              <a:rPr lang="en-US" dirty="0" err="1" smtClean="0">
                <a:solidFill>
                  <a:srgbClr val="C00000"/>
                </a:solidFill>
              </a:rPr>
              <a:t>.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success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  <a:endParaRPr lang="en-US" dirty="0">
              <a:solidFill>
                <a:srgbClr val="C0000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/>
              <a:t>}catch(Exception ex){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tx.failure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}finally{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tx</a:t>
            </a:r>
            <a:r>
              <a:rPr lang="en-US" dirty="0" err="1" smtClean="0">
                <a:solidFill>
                  <a:srgbClr val="C00000"/>
                </a:solidFill>
              </a:rPr>
              <a:t>.</a:t>
            </a:r>
            <a:r>
              <a:rPr lang="en-US" dirty="0" err="1" smtClean="0">
                <a:solidFill>
                  <a:srgbClr val="C00000"/>
                </a:solidFill>
                <a:effectLst/>
              </a:rPr>
              <a:t>close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/>
              <a:t>: Create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Transaction</a:t>
            </a:r>
            <a:r>
              <a:rPr lang="en-US" sz="2400" dirty="0" smtClean="0"/>
              <a:t> </a:t>
            </a:r>
            <a:r>
              <a:rPr lang="en-US" sz="2400" dirty="0" err="1" smtClean="0">
                <a:effectLst/>
              </a:rPr>
              <a:t>tx</a:t>
            </a:r>
            <a:r>
              <a:rPr lang="en-US" sz="2400" dirty="0" smtClean="0"/>
              <a:t> </a:t>
            </a:r>
            <a:r>
              <a:rPr lang="en-US" sz="2400" dirty="0" smtClean="0">
                <a:effectLst/>
              </a:rPr>
              <a:t>=</a:t>
            </a:r>
            <a:r>
              <a:rPr lang="en-US" sz="2400" dirty="0" smtClean="0"/>
              <a:t> </a:t>
            </a:r>
            <a:r>
              <a:rPr lang="en-US" sz="2400" dirty="0" err="1" smtClean="0">
                <a:effectLst/>
              </a:rPr>
              <a:t>graphDb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effectLst/>
              </a:rPr>
              <a:t>beginTx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Index&lt;Node&gt; </a:t>
            </a:r>
            <a:r>
              <a:rPr lang="en-US" sz="2400" dirty="0" err="1" smtClean="0">
                <a:solidFill>
                  <a:srgbClr val="C00000"/>
                </a:solidFill>
              </a:rPr>
              <a:t>nodeIndex</a:t>
            </a:r>
            <a:r>
              <a:rPr lang="en-US" sz="2400" dirty="0" smtClean="0">
                <a:solidFill>
                  <a:srgbClr val="C00000"/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sz="2400" dirty="0" smtClean="0"/>
              <a:t>try  { 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>
                <a:solidFill>
                  <a:srgbClr val="C00000"/>
                </a:solidFill>
              </a:rPr>
              <a:t>nodeIndex</a:t>
            </a:r>
            <a:r>
              <a:rPr lang="en-US" sz="2400" dirty="0" smtClean="0">
                <a:solidFill>
                  <a:srgbClr val="C00000"/>
                </a:solidFill>
              </a:rPr>
              <a:t> = graphDb .index().</a:t>
            </a:r>
            <a:r>
              <a:rPr lang="en-US" sz="2400" dirty="0" err="1" smtClean="0">
                <a:solidFill>
                  <a:srgbClr val="C00000"/>
                </a:solidFill>
              </a:rPr>
              <a:t>forNodes</a:t>
            </a:r>
            <a:r>
              <a:rPr lang="en-US" sz="2400" dirty="0" smtClean="0">
                <a:solidFill>
                  <a:srgbClr val="C00000"/>
                </a:solidFill>
              </a:rPr>
              <a:t>(“NODE_INDEX”.</a:t>
            </a:r>
            <a:r>
              <a:rPr lang="en-US" sz="2400" dirty="0" err="1" smtClean="0">
                <a:solidFill>
                  <a:srgbClr val="C00000"/>
                </a:solidFill>
              </a:rPr>
              <a:t>getValue</a:t>
            </a:r>
            <a:r>
              <a:rPr lang="en-US" sz="2400" dirty="0" smtClean="0">
                <a:solidFill>
                  <a:srgbClr val="C0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      </a:t>
            </a:r>
            <a:r>
              <a:rPr lang="en-US" sz="2400" dirty="0" err="1" smtClean="0">
                <a:effectLst/>
              </a:rPr>
              <a:t>tx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effectLst/>
              </a:rPr>
              <a:t>success</a:t>
            </a:r>
            <a:r>
              <a:rPr lang="en-US" sz="2400" dirty="0" smtClean="0"/>
              <a:t>();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/>
              <a:t>}catch(Exception ex){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tx.failure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}finally{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	</a:t>
            </a:r>
            <a:r>
              <a:rPr lang="en-US" sz="2400" dirty="0" err="1" smtClean="0">
                <a:effectLst/>
              </a:rPr>
              <a:t>tx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effectLst/>
              </a:rPr>
              <a:t>close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97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33538"/>
            <a:ext cx="58293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1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C00000"/>
                </a:solidFill>
              </a:rPr>
              <a:t>API</a:t>
            </a:r>
            <a:r>
              <a:rPr lang="en-US" sz="4900" dirty="0" smtClean="0"/>
              <a:t>: </a:t>
            </a:r>
            <a:r>
              <a:rPr lang="en-US" sz="4900" dirty="0" smtClean="0">
                <a:solidFill>
                  <a:srgbClr val="92D050"/>
                </a:solidFill>
              </a:rPr>
              <a:t>Create </a:t>
            </a:r>
            <a:r>
              <a:rPr lang="en-US" sz="4900" dirty="0">
                <a:solidFill>
                  <a:srgbClr val="92D050"/>
                </a:solidFill>
              </a:rPr>
              <a:t>a small graph</a:t>
            </a:r>
            <a:r>
              <a:rPr lang="en-US" b="1" dirty="0">
                <a:solidFill>
                  <a:srgbClr val="92D050"/>
                </a:solidFill>
              </a:rPr>
              <a:t/>
            </a:r>
            <a:br>
              <a:rPr lang="en-US" b="1" dirty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Node </a:t>
            </a:r>
            <a:r>
              <a:rPr lang="en-US" sz="2400" dirty="0" err="1" smtClean="0"/>
              <a:t>mukesh</a:t>
            </a:r>
            <a:r>
              <a:rPr lang="en-US" sz="2400" dirty="0" smtClean="0"/>
              <a:t> = </a:t>
            </a:r>
            <a:r>
              <a:rPr lang="en-US" sz="2400" dirty="0" err="1" smtClean="0"/>
              <a:t>graphDb.createNode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mukesh.setProperty</a:t>
            </a:r>
            <a:r>
              <a:rPr lang="en-US" sz="2400" dirty="0" smtClean="0"/>
              <a:t>( "Name", "Mukesh" );</a:t>
            </a:r>
          </a:p>
          <a:p>
            <a:pPr marL="0" indent="0">
              <a:buNone/>
            </a:pPr>
            <a:r>
              <a:rPr lang="en-US" sz="2400" dirty="0" err="1" smtClean="0"/>
              <a:t>mukesh.setProperty</a:t>
            </a:r>
            <a:r>
              <a:rPr lang="en-US" sz="2400" dirty="0" smtClean="0"/>
              <a:t>( "Designation", "Advisory Software Engineer" 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92D050"/>
                </a:solidFill>
              </a:rPr>
              <a:t>nodeIndex.add</a:t>
            </a:r>
            <a:r>
              <a:rPr lang="en-US" sz="2400" dirty="0" smtClean="0">
                <a:solidFill>
                  <a:srgbClr val="92D050"/>
                </a:solidFill>
              </a:rPr>
              <a:t>(</a:t>
            </a:r>
            <a:r>
              <a:rPr lang="en-US" sz="2400" dirty="0" err="1">
                <a:solidFill>
                  <a:srgbClr val="92D050"/>
                </a:solidFill>
              </a:rPr>
              <a:t>mukesh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, </a:t>
            </a:r>
            <a:r>
              <a:rPr lang="en-US" sz="2400" dirty="0">
                <a:solidFill>
                  <a:srgbClr val="92D050"/>
                </a:solidFill>
              </a:rPr>
              <a:t>"Name", "Mukesh" </a:t>
            </a:r>
            <a:r>
              <a:rPr lang="en-US" sz="2400" dirty="0" smtClean="0">
                <a:solidFill>
                  <a:srgbClr val="92D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 smtClean="0"/>
              <a:t>Node </a:t>
            </a:r>
            <a:r>
              <a:rPr lang="en-US" sz="2400" dirty="0" err="1" smtClean="0"/>
              <a:t>midev</a:t>
            </a:r>
            <a:r>
              <a:rPr lang="en-US" sz="2400" dirty="0" smtClean="0"/>
              <a:t> = </a:t>
            </a:r>
            <a:r>
              <a:rPr lang="en-US" sz="2400" dirty="0" err="1" smtClean="0"/>
              <a:t>graphDb.createNode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midev.setProperty</a:t>
            </a:r>
            <a:r>
              <a:rPr lang="en-US" sz="2400" dirty="0" smtClean="0"/>
              <a:t>( "Name", "Spatial Server" );</a:t>
            </a:r>
          </a:p>
          <a:p>
            <a:pPr marL="0" indent="0">
              <a:buNone/>
            </a:pPr>
            <a:r>
              <a:rPr lang="en-US" sz="2400" dirty="0" err="1" smtClean="0"/>
              <a:t>midev.setProperty</a:t>
            </a:r>
            <a:r>
              <a:rPr lang="en-US" sz="2400" dirty="0" smtClean="0"/>
              <a:t>( "</a:t>
            </a:r>
            <a:r>
              <a:rPr lang="en-US" sz="2400" dirty="0" err="1" smtClean="0"/>
              <a:t>ProductOwner</a:t>
            </a:r>
            <a:r>
              <a:rPr lang="en-US" sz="2400" dirty="0" smtClean="0"/>
              <a:t>", "Mike Buck" 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92D050"/>
                </a:solidFill>
              </a:rPr>
              <a:t>nodeIndex.add</a:t>
            </a:r>
            <a:r>
              <a:rPr lang="en-US" sz="2400" dirty="0" smtClean="0">
                <a:solidFill>
                  <a:srgbClr val="92D050"/>
                </a:solidFill>
              </a:rPr>
              <a:t>(</a:t>
            </a:r>
            <a:r>
              <a:rPr lang="en-US" sz="2400" dirty="0" err="1">
                <a:solidFill>
                  <a:srgbClr val="92D050"/>
                </a:solidFill>
              </a:rPr>
              <a:t>midev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, "Name", </a:t>
            </a:r>
            <a:r>
              <a:rPr lang="en-US" sz="2400" dirty="0" smtClean="0">
                <a:solidFill>
                  <a:srgbClr val="92D050"/>
                </a:solidFill>
              </a:rPr>
              <a:t>"</a:t>
            </a:r>
            <a:r>
              <a:rPr lang="en-US" sz="2400" dirty="0">
                <a:solidFill>
                  <a:srgbClr val="92D050"/>
                </a:solidFill>
              </a:rPr>
              <a:t> Spatial Server </a:t>
            </a:r>
            <a:r>
              <a:rPr lang="en-US" sz="2400" dirty="0" smtClean="0">
                <a:solidFill>
                  <a:srgbClr val="92D050"/>
                </a:solidFill>
              </a:rPr>
              <a:t>" );</a:t>
            </a:r>
          </a:p>
          <a:p>
            <a:pPr marL="0" indent="0">
              <a:buNone/>
            </a:pPr>
            <a:r>
              <a:rPr lang="en-US" sz="2400" dirty="0" smtClean="0"/>
              <a:t>Relationship </a:t>
            </a:r>
            <a:r>
              <a:rPr lang="en-US" sz="2400" dirty="0" err="1" smtClean="0"/>
              <a:t>relationship</a:t>
            </a:r>
            <a:r>
              <a:rPr lang="en-US" sz="2400" dirty="0" smtClean="0"/>
              <a:t> = </a:t>
            </a:r>
            <a:r>
              <a:rPr lang="en-US" sz="2400" dirty="0" err="1" smtClean="0"/>
              <a:t>mukesh.createRelationshipTo</a:t>
            </a:r>
            <a:r>
              <a:rPr lang="en-US" sz="2400" dirty="0" smtClean="0"/>
              <a:t>( </a:t>
            </a:r>
            <a:r>
              <a:rPr lang="en-US" sz="2400" dirty="0" err="1" smtClean="0"/>
              <a:t>midev</a:t>
            </a:r>
            <a:r>
              <a:rPr lang="en-US" sz="2400" dirty="0" smtClean="0"/>
              <a:t>, </a:t>
            </a:r>
            <a:r>
              <a:rPr lang="en-US" sz="2400" dirty="0" err="1" smtClean="0"/>
              <a:t>RelTypes.BelongsTo</a:t>
            </a:r>
            <a:r>
              <a:rPr lang="en-US" sz="2400" dirty="0" smtClean="0"/>
              <a:t> );</a:t>
            </a:r>
          </a:p>
          <a:p>
            <a:pPr marL="0" indent="0">
              <a:buNone/>
            </a:pPr>
            <a:r>
              <a:rPr lang="en-US" sz="2400" dirty="0" err="1" smtClean="0"/>
              <a:t>relationship.setProperty</a:t>
            </a:r>
            <a:r>
              <a:rPr lang="en-US" sz="2400" dirty="0" smtClean="0"/>
              <a:t>( "Years", 0.0 );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8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847975"/>
            <a:ext cx="75533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Relationships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org.neo4j.graphdb.RelationshipType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private </a:t>
            </a:r>
            <a:r>
              <a:rPr lang="en-US" sz="2400" dirty="0"/>
              <a:t>static</a:t>
            </a:r>
            <a:r>
              <a:rPr lang="en-US" sz="2400" dirty="0" smtClean="0"/>
              <a:t> </a:t>
            </a:r>
            <a:r>
              <a:rPr lang="en-US" sz="2400" dirty="0" err="1"/>
              <a:t>enum</a:t>
            </a:r>
            <a:r>
              <a:rPr lang="en-US" sz="2400" dirty="0" smtClean="0"/>
              <a:t> </a:t>
            </a:r>
            <a:r>
              <a:rPr lang="en-US" sz="2400" dirty="0" err="1" smtClean="0">
                <a:effectLst/>
              </a:rPr>
              <a:t>RelTypes</a:t>
            </a:r>
            <a:r>
              <a:rPr lang="en-US" sz="2400" dirty="0" smtClean="0"/>
              <a:t> </a:t>
            </a:r>
            <a:r>
              <a:rPr lang="en-US" sz="2400" dirty="0"/>
              <a:t>implements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  <a:effectLst/>
              </a:rPr>
              <a:t>RelationshipType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{ 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400" dirty="0" err="1" smtClean="0"/>
              <a:t>BelongsTo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9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92D050"/>
                </a:solidFill>
              </a:rPr>
              <a:t>: Add More data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Node </a:t>
            </a:r>
            <a:r>
              <a:rPr lang="en-US" dirty="0" err="1" smtClean="0"/>
              <a:t>noida</a:t>
            </a:r>
            <a:r>
              <a:rPr lang="en-US" dirty="0" smtClean="0"/>
              <a:t>= </a:t>
            </a:r>
            <a:r>
              <a:rPr lang="en-US" dirty="0" err="1" smtClean="0"/>
              <a:t>graphDb.createNode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noida.setProperty</a:t>
            </a:r>
            <a:r>
              <a:rPr lang="en-US" dirty="0" smtClean="0"/>
              <a:t>( "Name", “NOIDA" 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nodeIndex.add</a:t>
            </a:r>
            <a:r>
              <a:rPr lang="en-US" dirty="0" smtClean="0">
                <a:solidFill>
                  <a:srgbClr val="C00000"/>
                </a:solidFill>
              </a:rPr>
              <a:t>(node, “foo”, “value”);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Relationship relationship2 = </a:t>
            </a:r>
            <a:r>
              <a:rPr lang="en-US" dirty="0" err="1" smtClean="0"/>
              <a:t>mukesh.createRelationshipTo</a:t>
            </a:r>
            <a:r>
              <a:rPr lang="en-US" dirty="0" smtClean="0"/>
              <a:t>( </a:t>
            </a:r>
            <a:r>
              <a:rPr lang="en-US" dirty="0" err="1" smtClean="0"/>
              <a:t>midev</a:t>
            </a:r>
            <a:r>
              <a:rPr lang="en-US" dirty="0" smtClean="0"/>
              <a:t>, </a:t>
            </a:r>
            <a:r>
              <a:rPr lang="en-US" dirty="0" err="1" smtClean="0"/>
              <a:t>RelTypes.LivingIn</a:t>
            </a:r>
            <a:r>
              <a:rPr lang="en-US" dirty="0" smtClean="0"/>
              <a:t> );</a:t>
            </a:r>
          </a:p>
          <a:p>
            <a:pPr marL="0" indent="0">
              <a:buNone/>
            </a:pPr>
            <a:r>
              <a:rPr lang="en-US" dirty="0" smtClean="0"/>
              <a:t>relationship2.setProperty( "Years", 5.0 );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arcIndex.add</a:t>
            </a:r>
            <a:r>
              <a:rPr lang="en-US" dirty="0" smtClean="0">
                <a:solidFill>
                  <a:srgbClr val="C00000"/>
                </a:solidFill>
              </a:rPr>
              <a:t>(relationship2, “foo”, “value”);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14525"/>
            <a:ext cx="7543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7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Read data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/>
              <a:t>GraphDatabaseService</a:t>
            </a:r>
            <a:r>
              <a:rPr lang="en-US" sz="2600" dirty="0" smtClean="0"/>
              <a:t> </a:t>
            </a:r>
            <a:r>
              <a:rPr lang="en-US" sz="2600" dirty="0" err="1"/>
              <a:t>graphDb</a:t>
            </a:r>
            <a:r>
              <a:rPr lang="en-US" sz="2600" dirty="0"/>
              <a:t> = </a:t>
            </a:r>
            <a:r>
              <a:rPr lang="en-US" sz="2600" dirty="0" err="1"/>
              <a:t>dbWrapper.getGraphDb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 smtClean="0"/>
              <a:t>Index&lt;Node</a:t>
            </a:r>
            <a:r>
              <a:rPr lang="en-US" sz="2600" dirty="0"/>
              <a:t>&gt; </a:t>
            </a:r>
            <a:r>
              <a:rPr lang="en-US" sz="2600" dirty="0" err="1"/>
              <a:t>nodeIndex</a:t>
            </a:r>
            <a:r>
              <a:rPr lang="en-US" sz="2600" dirty="0"/>
              <a:t> = </a:t>
            </a:r>
            <a:r>
              <a:rPr lang="en-US" sz="2600" dirty="0" err="1"/>
              <a:t>dbWrapper.getNodeIndex</a:t>
            </a:r>
            <a:r>
              <a:rPr lang="en-US" sz="2600" dirty="0" smtClean="0"/>
              <a:t>();</a:t>
            </a:r>
          </a:p>
          <a:p>
            <a:pPr marL="0" indent="0">
              <a:buNone/>
            </a:pPr>
            <a:r>
              <a:rPr lang="en-US" sz="2600" dirty="0" smtClean="0"/>
              <a:t>Transaction </a:t>
            </a:r>
            <a:r>
              <a:rPr lang="en-US" sz="2600" dirty="0" err="1"/>
              <a:t>tx</a:t>
            </a:r>
            <a:r>
              <a:rPr lang="en-US" sz="2600" dirty="0"/>
              <a:t> = </a:t>
            </a:r>
            <a:r>
              <a:rPr lang="en-US" sz="2600" dirty="0" err="1"/>
              <a:t>graphDb.beginTx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 smtClean="0"/>
              <a:t>Node </a:t>
            </a:r>
            <a:r>
              <a:rPr lang="en-US" sz="2600" dirty="0"/>
              <a:t>source </a:t>
            </a:r>
            <a:r>
              <a:rPr lang="en-US" sz="2600" dirty="0">
                <a:solidFill>
                  <a:srgbClr val="92D050"/>
                </a:solidFill>
              </a:rPr>
              <a:t>= </a:t>
            </a:r>
            <a:r>
              <a:rPr lang="en-US" sz="2600" dirty="0" err="1" smtClean="0">
                <a:solidFill>
                  <a:srgbClr val="92D050"/>
                </a:solidFill>
              </a:rPr>
              <a:t>nodeIndex.get</a:t>
            </a:r>
            <a:r>
              <a:rPr lang="en-US" sz="2600" dirty="0" smtClean="0">
                <a:solidFill>
                  <a:srgbClr val="92D050"/>
                </a:solidFill>
              </a:rPr>
              <a:t>(“NODE_ID”.</a:t>
            </a:r>
            <a:r>
              <a:rPr lang="en-US" sz="2600" dirty="0" err="1" smtClean="0">
                <a:solidFill>
                  <a:srgbClr val="92D050"/>
                </a:solidFill>
              </a:rPr>
              <a:t>getValue</a:t>
            </a:r>
            <a:r>
              <a:rPr lang="en-US" sz="2600" dirty="0">
                <a:solidFill>
                  <a:srgbClr val="92D050"/>
                </a:solidFill>
              </a:rPr>
              <a:t>(), </a:t>
            </a:r>
            <a:r>
              <a:rPr lang="en-US" sz="2600" dirty="0" smtClean="0">
                <a:solidFill>
                  <a:srgbClr val="92D050"/>
                </a:solidFill>
              </a:rPr>
              <a:t>							</a:t>
            </a:r>
            <a:r>
              <a:rPr lang="en-US" sz="2600" dirty="0" err="1" smtClean="0">
                <a:solidFill>
                  <a:srgbClr val="92D050"/>
                </a:solidFill>
              </a:rPr>
              <a:t>sourceNodeId</a:t>
            </a:r>
            <a:r>
              <a:rPr lang="en-US" sz="2600" dirty="0">
                <a:solidFill>
                  <a:srgbClr val="92D050"/>
                </a:solidFill>
              </a:rPr>
              <a:t>).</a:t>
            </a:r>
            <a:r>
              <a:rPr lang="en-US" sz="2600" dirty="0" err="1">
                <a:solidFill>
                  <a:srgbClr val="92D050"/>
                </a:solidFill>
              </a:rPr>
              <a:t>getSingle</a:t>
            </a:r>
            <a:r>
              <a:rPr lang="en-US" sz="2600" dirty="0" smtClean="0">
                <a:solidFill>
                  <a:srgbClr val="92D050"/>
                </a:solidFill>
              </a:rPr>
              <a:t>();</a:t>
            </a:r>
            <a:endParaRPr lang="en-US" sz="2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Myths about </a:t>
            </a:r>
            <a:r>
              <a:rPr lang="en-US" dirty="0" smtClean="0">
                <a:solidFill>
                  <a:srgbClr val="C00000"/>
                </a:solidFill>
              </a:rPr>
              <a:t>Neo4j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Neo4j is big database</a:t>
            </a:r>
          </a:p>
          <a:p>
            <a:r>
              <a:rPr lang="en-US" sz="2400" dirty="0" smtClean="0"/>
              <a:t>Neo4j is a framework</a:t>
            </a:r>
          </a:p>
          <a:p>
            <a:r>
              <a:rPr lang="en-US" sz="2400" dirty="0" smtClean="0"/>
              <a:t>Neo4j fits only with network based applications</a:t>
            </a:r>
          </a:p>
          <a:p>
            <a:r>
              <a:rPr lang="en-US" sz="2400" dirty="0" smtClean="0"/>
              <a:t>Neo4j is in memory DB and fits for small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Delete data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firstNode.getSingleRelationship</a:t>
            </a:r>
            <a:r>
              <a:rPr lang="en-US" sz="2400" dirty="0"/>
              <a:t>( </a:t>
            </a:r>
            <a:r>
              <a:rPr lang="en-US" sz="2400" dirty="0" err="1"/>
              <a:t>RelTypes.KNOWS</a:t>
            </a:r>
            <a:r>
              <a:rPr lang="en-US" sz="2400" dirty="0"/>
              <a:t>, </a:t>
            </a:r>
            <a:r>
              <a:rPr lang="en-US" sz="2400" dirty="0" smtClean="0"/>
              <a:t>						      </a:t>
            </a:r>
            <a:r>
              <a:rPr lang="en-US" sz="2400" dirty="0" err="1" smtClean="0"/>
              <a:t>Direction.OUTGOING</a:t>
            </a:r>
            <a:r>
              <a:rPr lang="en-US" sz="2400" dirty="0" smtClean="0"/>
              <a:t> </a:t>
            </a:r>
            <a:r>
              <a:rPr lang="en-US" sz="2400" dirty="0"/>
              <a:t>).delete();</a:t>
            </a:r>
          </a:p>
          <a:p>
            <a:pPr marL="0" indent="0">
              <a:buNone/>
            </a:pPr>
            <a:r>
              <a:rPr lang="en-US" sz="2400" dirty="0" err="1"/>
              <a:t>firstNode.</a:t>
            </a:r>
            <a:r>
              <a:rPr lang="en-US" sz="2400" dirty="0" err="1">
                <a:solidFill>
                  <a:srgbClr val="92D050"/>
                </a:solidFill>
              </a:rPr>
              <a:t>delete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secondNode.</a:t>
            </a:r>
            <a:r>
              <a:rPr lang="en-US" sz="2400" dirty="0" err="1">
                <a:solidFill>
                  <a:srgbClr val="92D050"/>
                </a:solidFill>
              </a:rPr>
              <a:t>delete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5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Execute query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//import </a:t>
            </a:r>
            <a:r>
              <a:rPr lang="en-US" sz="1800" dirty="0"/>
              <a:t>org.neo4j.cypher.javacompat.ExecutionEngine;</a:t>
            </a:r>
          </a:p>
          <a:p>
            <a:pPr marL="0" indent="0">
              <a:buNone/>
            </a:pPr>
            <a:r>
              <a:rPr lang="en-US" sz="1800" dirty="0" smtClean="0"/>
              <a:t>//import </a:t>
            </a:r>
            <a:r>
              <a:rPr lang="en-US" sz="1800" dirty="0"/>
              <a:t>org.neo4j.cypher.javacompat.ExecutionResult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ExecutionEngine</a:t>
            </a:r>
            <a:r>
              <a:rPr lang="en-US" sz="1800" dirty="0" smtClean="0"/>
              <a:t> </a:t>
            </a:r>
            <a:r>
              <a:rPr lang="en-US" sz="1800" dirty="0"/>
              <a:t>engine = new </a:t>
            </a:r>
            <a:r>
              <a:rPr lang="en-US" sz="1800" dirty="0" err="1"/>
              <a:t>ExecutionEngine</a:t>
            </a:r>
            <a:r>
              <a:rPr lang="en-US" sz="1800" dirty="0"/>
              <a:t>(</a:t>
            </a:r>
            <a:r>
              <a:rPr lang="en-US" sz="1800" dirty="0" err="1"/>
              <a:t>graphDb</a:t>
            </a:r>
            <a:r>
              <a:rPr lang="en-US" sz="1800" dirty="0"/>
              <a:t>, </a:t>
            </a:r>
            <a:r>
              <a:rPr lang="en-US" sz="1800" dirty="0" err="1"/>
              <a:t>StringLogger.SYSTEM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String </a:t>
            </a:r>
            <a:r>
              <a:rPr lang="en-US" sz="1800" dirty="0"/>
              <a:t>query = “START r=relationship(*) where </a:t>
            </a:r>
            <a:r>
              <a:rPr lang="en-US" sz="1800" dirty="0" err="1"/>
              <a:t>r.NightSpeed</a:t>
            </a:r>
            <a:r>
              <a:rPr lang="en-US" sz="1800" dirty="0"/>
              <a:t> &gt;= 119 return r</a:t>
            </a:r>
            <a:r>
              <a:rPr lang="en-US" sz="1800" dirty="0" smtClean="0"/>
              <a:t>”;</a:t>
            </a:r>
          </a:p>
          <a:p>
            <a:pPr marL="0" indent="0">
              <a:buNone/>
            </a:pPr>
            <a:r>
              <a:rPr lang="en-US" sz="1800" dirty="0" err="1"/>
              <a:t>ExecutionResult</a:t>
            </a:r>
            <a:r>
              <a:rPr lang="en-US" sz="1800" dirty="0"/>
              <a:t> result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Transaction </a:t>
            </a:r>
            <a:r>
              <a:rPr lang="en-US" sz="1800" dirty="0" err="1"/>
              <a:t>tx</a:t>
            </a:r>
            <a:r>
              <a:rPr lang="en-US" sz="1800" dirty="0"/>
              <a:t> = </a:t>
            </a:r>
            <a:r>
              <a:rPr lang="en-US" sz="1800" dirty="0" err="1"/>
              <a:t>graphDb.beginTx</a:t>
            </a:r>
            <a:r>
              <a:rPr lang="en-US" sz="1800" dirty="0"/>
              <a:t>();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try{</a:t>
            </a:r>
          </a:p>
          <a:p>
            <a:pPr marL="0" indent="0">
              <a:buNone/>
            </a:pPr>
            <a:r>
              <a:rPr lang="en-US" sz="1800" dirty="0"/>
              <a:t>	result = </a:t>
            </a:r>
            <a:r>
              <a:rPr lang="en-US" sz="1800" dirty="0" err="1"/>
              <a:t>engine.execute</a:t>
            </a:r>
            <a:r>
              <a:rPr lang="en-US" sz="1800" dirty="0"/>
              <a:t>(query 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	Iterator&lt;Node&gt; </a:t>
            </a:r>
            <a:r>
              <a:rPr lang="en-US" sz="1800" dirty="0" err="1"/>
              <a:t>itr</a:t>
            </a:r>
            <a:r>
              <a:rPr lang="en-US" sz="1800" dirty="0"/>
              <a:t> = </a:t>
            </a:r>
            <a:r>
              <a:rPr lang="en-US" sz="1800" dirty="0" err="1"/>
              <a:t>result.columnAs</a:t>
            </a:r>
            <a:r>
              <a:rPr lang="en-US" sz="1800" dirty="0"/>
              <a:t>("n</a:t>
            </a:r>
            <a:r>
              <a:rPr lang="en-US" sz="1800" dirty="0" smtClean="0"/>
              <a:t>");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//Process </a:t>
            </a:r>
            <a:r>
              <a:rPr lang="en-US" sz="1800" dirty="0" err="1" smtClean="0"/>
              <a:t>itr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tx.success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}finally{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tx.close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3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Traversing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private static List&lt;Node&gt; </a:t>
            </a:r>
            <a:r>
              <a:rPr lang="en-US" sz="2200" dirty="0" err="1" smtClean="0"/>
              <a:t>getFriends</a:t>
            </a:r>
            <a:r>
              <a:rPr lang="en-US" sz="2200" dirty="0" smtClean="0"/>
              <a:t>(final Node person ) {</a:t>
            </a:r>
          </a:p>
          <a:p>
            <a:pPr marL="0" indent="0">
              <a:buNone/>
            </a:pPr>
            <a:r>
              <a:rPr lang="en-US" sz="2200" dirty="0" smtClean="0"/>
              <a:t> 	</a:t>
            </a:r>
            <a:r>
              <a:rPr lang="en-US" sz="2200" dirty="0" err="1" smtClean="0"/>
              <a:t>TraversalDescription</a:t>
            </a:r>
            <a:r>
              <a:rPr lang="en-US" sz="2200" dirty="0" smtClean="0"/>
              <a:t> td = </a:t>
            </a:r>
            <a:r>
              <a:rPr lang="en-US" sz="2200" dirty="0" err="1" smtClean="0"/>
              <a:t>Traversal.description</a:t>
            </a:r>
            <a:r>
              <a:rPr lang="en-US" sz="2200" dirty="0" smtClean="0"/>
              <a:t>()</a:t>
            </a:r>
          </a:p>
          <a:p>
            <a:pPr marL="0" indent="0">
              <a:buNone/>
            </a:pPr>
            <a:r>
              <a:rPr lang="en-US" sz="2200" dirty="0" smtClean="0"/>
              <a:t> 	         .</a:t>
            </a:r>
            <a:r>
              <a:rPr lang="en-US" sz="2200" dirty="0" err="1" smtClean="0"/>
              <a:t>breadthFirst</a:t>
            </a:r>
            <a:r>
              <a:rPr lang="en-US" sz="2200" dirty="0" smtClean="0"/>
              <a:t>()</a:t>
            </a:r>
          </a:p>
          <a:p>
            <a:pPr marL="0" indent="0">
              <a:buNone/>
            </a:pPr>
            <a:r>
              <a:rPr lang="en-US" sz="2200" dirty="0" smtClean="0"/>
              <a:t> 	         .relationships( </a:t>
            </a:r>
            <a:r>
              <a:rPr lang="en-US" sz="2200" dirty="0" err="1" smtClean="0"/>
              <a:t>RelTypes.KNOWS</a:t>
            </a:r>
            <a:r>
              <a:rPr lang="en-US" sz="2200" dirty="0" smtClean="0"/>
              <a:t>, </a:t>
            </a:r>
            <a:r>
              <a:rPr lang="en-US" sz="2200" dirty="0" err="1" smtClean="0"/>
              <a:t>Direction.OUTGOING</a:t>
            </a:r>
            <a:r>
              <a:rPr lang="en-US" sz="2200" dirty="0" smtClean="0"/>
              <a:t> )</a:t>
            </a:r>
          </a:p>
          <a:p>
            <a:pPr marL="0" indent="0">
              <a:buNone/>
            </a:pPr>
            <a:r>
              <a:rPr lang="en-US" sz="2200" dirty="0" smtClean="0"/>
              <a:t> 	         .evaluator( </a:t>
            </a:r>
            <a:r>
              <a:rPr lang="en-US" sz="2200" dirty="0" err="1" smtClean="0"/>
              <a:t>Evaluators.excludeStartPosition</a:t>
            </a:r>
            <a:r>
              <a:rPr lang="en-US" sz="2200" dirty="0" smtClean="0"/>
              <a:t>() );</a:t>
            </a:r>
          </a:p>
          <a:p>
            <a:pPr marL="0" indent="0">
              <a:buNone/>
            </a:pPr>
            <a:r>
              <a:rPr lang="en-US" sz="2200" dirty="0" smtClean="0"/>
              <a:t>               Traverser  </a:t>
            </a:r>
            <a:r>
              <a:rPr lang="en-US" sz="2200" dirty="0" err="1" smtClean="0"/>
              <a:t>friendsTraverser</a:t>
            </a:r>
            <a:r>
              <a:rPr lang="en-US" sz="2200" dirty="0" smtClean="0"/>
              <a:t>  = </a:t>
            </a:r>
            <a:r>
              <a:rPr lang="en-US" sz="2200" dirty="0" err="1" smtClean="0"/>
              <a:t>td.traverse</a:t>
            </a:r>
            <a:r>
              <a:rPr lang="en-US" sz="2200" dirty="0" smtClean="0"/>
              <a:t>( person );</a:t>
            </a:r>
          </a:p>
          <a:p>
            <a:pPr marL="0" indent="0">
              <a:buNone/>
            </a:pPr>
            <a:r>
              <a:rPr lang="en-US" sz="2200" dirty="0" smtClean="0"/>
              <a:t>                List&lt;Node&gt; friends = new </a:t>
            </a:r>
            <a:r>
              <a:rPr lang="en-US" sz="2200" dirty="0" err="1" smtClean="0"/>
              <a:t>ArrayList</a:t>
            </a:r>
            <a:r>
              <a:rPr lang="en-US" sz="2200" dirty="0" smtClean="0"/>
              <a:t>&lt;Node&gt;();</a:t>
            </a:r>
          </a:p>
          <a:p>
            <a:pPr marL="0" indent="0">
              <a:buNone/>
            </a:pPr>
            <a:r>
              <a:rPr lang="en-US" sz="2200" dirty="0" smtClean="0"/>
              <a:t>	 for ( Path </a:t>
            </a:r>
            <a:r>
              <a:rPr lang="en-US" sz="2200" dirty="0" err="1" smtClean="0"/>
              <a:t>friendPath</a:t>
            </a:r>
            <a:r>
              <a:rPr lang="en-US" sz="2200" dirty="0" smtClean="0"/>
              <a:t> : </a:t>
            </a:r>
            <a:r>
              <a:rPr lang="en-US" sz="2200" dirty="0" err="1" smtClean="0"/>
              <a:t>friendsTraverser</a:t>
            </a:r>
            <a:r>
              <a:rPr lang="en-US" sz="2200" dirty="0" smtClean="0"/>
              <a:t> ){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			Node friend = </a:t>
            </a:r>
            <a:r>
              <a:rPr lang="en-US" sz="2200" dirty="0" err="1" smtClean="0"/>
              <a:t>friendPath.endNode</a:t>
            </a:r>
            <a:r>
              <a:rPr lang="en-US" sz="2200" dirty="0" smtClean="0"/>
              <a:t>()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</a:t>
            </a:r>
            <a:r>
              <a:rPr lang="en-US" sz="2200" dirty="0" err="1" smtClean="0"/>
              <a:t>friends.add</a:t>
            </a:r>
            <a:r>
              <a:rPr lang="en-US" sz="2200" dirty="0" smtClean="0"/>
              <a:t>(friend);</a:t>
            </a:r>
          </a:p>
          <a:p>
            <a:pPr marL="0" indent="0">
              <a:buNone/>
            </a:pPr>
            <a:r>
              <a:rPr lang="en-US" sz="2200" dirty="0" smtClean="0"/>
              <a:t>	  }</a:t>
            </a:r>
          </a:p>
          <a:p>
            <a:pPr marL="0" indent="0">
              <a:buNone/>
            </a:pPr>
            <a:r>
              <a:rPr lang="en-US" sz="2200" dirty="0" smtClean="0"/>
              <a:t>	return friends;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Traversing continues …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	</a:t>
            </a:r>
            <a:r>
              <a:rPr lang="en-US" sz="1600" dirty="0" err="1" smtClean="0"/>
              <a:t>PathFinder</a:t>
            </a:r>
            <a:r>
              <a:rPr lang="en-US" sz="1600" dirty="0" smtClean="0"/>
              <a:t>&lt;</a:t>
            </a:r>
            <a:r>
              <a:rPr lang="en-US" sz="1600" dirty="0" err="1" smtClean="0"/>
              <a:t>WeightedPath</a:t>
            </a:r>
            <a:r>
              <a:rPr lang="en-US" sz="1600" dirty="0" smtClean="0"/>
              <a:t>&gt; </a:t>
            </a:r>
            <a:r>
              <a:rPr lang="en-US" sz="1600" dirty="0" err="1" smtClean="0"/>
              <a:t>pathFinder</a:t>
            </a:r>
            <a:r>
              <a:rPr lang="en-US" sz="1600" dirty="0" smtClean="0"/>
              <a:t> = 		</a:t>
            </a:r>
            <a:r>
              <a:rPr lang="en-US" sz="1600" dirty="0" err="1" smtClean="0"/>
              <a:t>GraphAlgoFactory.dijkstra</a:t>
            </a:r>
            <a:r>
              <a:rPr lang="en-US" sz="1600" dirty="0" smtClean="0"/>
              <a:t>(</a:t>
            </a:r>
            <a:r>
              <a:rPr lang="en-US" sz="1600" dirty="0" err="1" smtClean="0"/>
              <a:t>PathExpanders.forTypesAndDirections</a:t>
            </a:r>
            <a:r>
              <a:rPr lang="en-US" sz="1600" dirty="0" smtClean="0"/>
              <a:t>( </a:t>
            </a:r>
          </a:p>
          <a:p>
            <a:pPr marL="0" indent="0">
              <a:buNone/>
            </a:pPr>
            <a:r>
              <a:rPr lang="en-US" sz="1600" dirty="0" smtClean="0"/>
              <a:t> 				</a:t>
            </a:r>
            <a:r>
              <a:rPr lang="en-US" sz="1600" dirty="0" err="1" smtClean="0"/>
              <a:t>LinkType.ONE_WAY_OUT_STREET</a:t>
            </a:r>
            <a:r>
              <a:rPr lang="en-US" sz="1600" dirty="0" smtClean="0"/>
              <a:t>, </a:t>
            </a:r>
            <a:r>
              <a:rPr lang="en-US" sz="1600" dirty="0" err="1" smtClean="0"/>
              <a:t>Direction.OUTGOING</a:t>
            </a:r>
            <a:r>
              <a:rPr lang="en-US" sz="1600" dirty="0" smtClean="0"/>
              <a:t>,</a:t>
            </a:r>
          </a:p>
          <a:p>
            <a:pPr marL="0" indent="0">
              <a:buNone/>
            </a:pPr>
            <a:r>
              <a:rPr lang="en-US" sz="1600" dirty="0" smtClean="0"/>
              <a:t>				</a:t>
            </a:r>
            <a:r>
              <a:rPr lang="en-US" sz="1600" dirty="0" err="1" smtClean="0"/>
              <a:t>LinkType.ONE_WAY_IN_STREET</a:t>
            </a:r>
            <a:r>
              <a:rPr lang="en-US" sz="1600" dirty="0" smtClean="0"/>
              <a:t>, </a:t>
            </a:r>
            <a:r>
              <a:rPr lang="en-US" sz="1600" dirty="0" err="1" smtClean="0"/>
              <a:t>Direction.INCOMING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   				</a:t>
            </a:r>
            <a:r>
              <a:rPr lang="en-US" sz="1600" dirty="0" err="1" smtClean="0"/>
              <a:t>LinkType.BIDIRECTIONAL_STREET</a:t>
            </a:r>
            <a:r>
              <a:rPr lang="en-US" sz="1600" dirty="0" smtClean="0"/>
              <a:t>, </a:t>
            </a:r>
            <a:r>
              <a:rPr lang="en-US" sz="1600" dirty="0" err="1" smtClean="0"/>
              <a:t>Direction.BOTH</a:t>
            </a:r>
            <a:r>
              <a:rPr lang="en-US" sz="1600" dirty="0" smtClean="0"/>
              <a:t>),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EntityAttributeKey.DISTANCE.getValue</a:t>
            </a:r>
            <a:r>
              <a:rPr lang="en-US" sz="1600" dirty="0" smtClean="0"/>
              <a:t>() 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WeightedPath</a:t>
            </a:r>
            <a:r>
              <a:rPr lang="en-US" sz="1600" dirty="0" smtClean="0"/>
              <a:t>  </a:t>
            </a:r>
            <a:r>
              <a:rPr lang="en-US" sz="1600" dirty="0" err="1" smtClean="0"/>
              <a:t>shortestPath</a:t>
            </a:r>
            <a:r>
              <a:rPr lang="en-US" sz="1600" dirty="0" smtClean="0"/>
              <a:t> = </a:t>
            </a:r>
            <a:r>
              <a:rPr lang="en-US" sz="1600" dirty="0" err="1" smtClean="0"/>
              <a:t>pathFinder.findSinglePath</a:t>
            </a:r>
            <a:r>
              <a:rPr lang="en-US" sz="1600" dirty="0" smtClean="0"/>
              <a:t>( source, destination );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71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sym typeface="나눔고딕 ExtraBold" charset="0"/>
              </a:rPr>
              <a:t>Introduction to </a:t>
            </a:r>
            <a:r>
              <a:rPr lang="en-US" dirty="0" smtClean="0">
                <a:solidFill>
                  <a:srgbClr val="C00000"/>
                </a:solidFill>
                <a:sym typeface="나눔고딕 ExtraBold" charset="0"/>
              </a:rPr>
              <a:t>Cypher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752600"/>
            <a:ext cx="5486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Clr>
                <a:srgbClr val="594D3C"/>
              </a:buClr>
              <a:buSzPct val="125000"/>
              <a:buFont typeface="나눔고딕 Bold" pitchFamily="-84" charset="-127"/>
              <a:buChar char="•"/>
            </a:pPr>
            <a:r>
              <a:rPr lang="en-US" altLang="en-US" dirty="0" smtClean="0">
                <a:solidFill>
                  <a:srgbClr val="594D3C"/>
                </a:solidFill>
                <a:latin typeface="나눔고딕 Bold" pitchFamily="-84" charset="-127"/>
                <a:ea typeface="나눔고딕 Bold" pitchFamily="-84" charset="-127"/>
                <a:sym typeface="나눔고딕 Bold" pitchFamily="-84" charset="-127"/>
              </a:rPr>
              <a:t>Declarative Pattern-Matching language</a:t>
            </a:r>
          </a:p>
          <a:p>
            <a:pPr>
              <a:spcBef>
                <a:spcPts val="1800"/>
              </a:spcBef>
              <a:buClr>
                <a:srgbClr val="594D3C"/>
              </a:buClr>
              <a:buSzPct val="125000"/>
              <a:buFont typeface="나눔고딕 Bold" pitchFamily="-84" charset="-127"/>
              <a:buChar char="•"/>
            </a:pPr>
            <a:r>
              <a:rPr lang="en-US" altLang="en-US" dirty="0" smtClean="0">
                <a:solidFill>
                  <a:srgbClr val="594D3C"/>
                </a:solidFill>
                <a:latin typeface="나눔고딕 Bold" pitchFamily="-84" charset="-127"/>
                <a:ea typeface="나눔고딕 Bold" pitchFamily="-84" charset="-127"/>
                <a:sym typeface="나눔고딕 Bold" pitchFamily="-84" charset="-127"/>
              </a:rPr>
              <a:t>SQL-like syntax</a:t>
            </a:r>
          </a:p>
          <a:p>
            <a:pPr>
              <a:spcBef>
                <a:spcPts val="1800"/>
              </a:spcBef>
              <a:buClr>
                <a:srgbClr val="594D3C"/>
              </a:buClr>
              <a:buSzPct val="125000"/>
              <a:buFont typeface="나눔고딕 Bold" pitchFamily="-84" charset="-127"/>
              <a:buChar char="•"/>
            </a:pPr>
            <a:r>
              <a:rPr lang="en-US" altLang="en-US" dirty="0" smtClean="0">
                <a:solidFill>
                  <a:srgbClr val="594D3C"/>
                </a:solidFill>
                <a:latin typeface="나눔고딕 Bold" pitchFamily="-84" charset="-127"/>
                <a:ea typeface="나눔고딕 Bold" pitchFamily="-84" charset="-127"/>
                <a:sym typeface="나눔고딕 Bold" pitchFamily="-84" charset="-127"/>
              </a:rPr>
              <a:t>Designed for graphs</a:t>
            </a:r>
            <a:endParaRPr lang="en-US" altLang="en-US" dirty="0">
              <a:solidFill>
                <a:srgbClr val="594D3C"/>
              </a:solidFill>
              <a:latin typeface="나눔고딕 Bold" pitchFamily="-84" charset="-127"/>
              <a:ea typeface="나눔고딕 Bold" pitchFamily="-84" charset="-127"/>
              <a:sym typeface="나눔고딕 Bold" pitchFamily="-8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750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sym typeface="나눔고딕 ExtraBold" charset="0"/>
              </a:rPr>
              <a:t>Two nodes, one relationship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1524001"/>
          </a:xfrm>
        </p:spPr>
        <p:txBody>
          <a:bodyPr/>
          <a:lstStyle/>
          <a:p>
            <a:pPr>
              <a:lnSpc>
                <a:spcPct val="30000"/>
              </a:lnSpc>
              <a:spcBef>
                <a:spcPts val="38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START a=node(*)</a:t>
            </a:r>
          </a:p>
          <a:p>
            <a:pPr>
              <a:lnSpc>
                <a:spcPct val="30000"/>
              </a:lnSpc>
              <a:spcBef>
                <a:spcPts val="38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MATCH </a:t>
            </a:r>
            <a:r>
              <a:rPr lang="en-US" altLang="en-US" sz="2400" dirty="0" smtClean="0">
                <a:solidFill>
                  <a:srgbClr val="9E2320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(a)--&gt;(b)</a:t>
            </a:r>
            <a:endParaRPr lang="en-US" altLang="en-US" sz="2400" dirty="0" smtClean="0">
              <a:solidFill>
                <a:schemeClr val="tx1"/>
              </a:solidFill>
              <a:latin typeface="Andale Mono" pitchFamily="-84" charset="0"/>
              <a:ea typeface="MS PGothic" pitchFamily="34" charset="-128"/>
              <a:sym typeface="Andale Mono" pitchFamily="-84" charset="0"/>
            </a:endParaRPr>
          </a:p>
          <a:p>
            <a:pPr>
              <a:lnSpc>
                <a:spcPct val="30000"/>
              </a:lnSpc>
              <a:spcBef>
                <a:spcPts val="38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RETURN a, b;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4648200"/>
            <a:ext cx="43148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373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5" y="459766"/>
            <a:ext cx="8632316" cy="478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21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67722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838200"/>
            <a:ext cx="4953000" cy="1316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"/>
              </a:lnSpc>
              <a:spcBef>
                <a:spcPts val="3800"/>
              </a:spcBef>
            </a:pP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START a=node(*)</a:t>
            </a:r>
          </a:p>
          <a:p>
            <a:pPr>
              <a:lnSpc>
                <a:spcPct val="30000"/>
              </a:lnSpc>
              <a:spcBef>
                <a:spcPts val="3800"/>
              </a:spcBef>
            </a:pP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MATCH </a:t>
            </a:r>
            <a:r>
              <a:rPr lang="en-US" altLang="en-US" dirty="0" smtClean="0">
                <a:solidFill>
                  <a:srgbClr val="9E2320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(a)-[r]-&gt;()</a:t>
            </a:r>
            <a:endParaRPr lang="en-US" altLang="en-US" dirty="0" smtClean="0">
              <a:solidFill>
                <a:schemeClr val="tx1"/>
              </a:solidFill>
              <a:latin typeface="Andale Mono" pitchFamily="-84" charset="0"/>
              <a:ea typeface="MS PGothic" pitchFamily="34" charset="-128"/>
              <a:sym typeface="Andale Mono" pitchFamily="-84" charset="0"/>
            </a:endParaRPr>
          </a:p>
          <a:p>
            <a:pPr>
              <a:lnSpc>
                <a:spcPct val="30000"/>
              </a:lnSpc>
              <a:spcBef>
                <a:spcPts val="3800"/>
              </a:spcBef>
            </a:pP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RETURN a.name, type(r);</a:t>
            </a:r>
            <a:endParaRPr lang="en-US" altLang="en-US" dirty="0">
              <a:solidFill>
                <a:schemeClr val="tx1"/>
              </a:solidFill>
              <a:latin typeface="Andale Mono" pitchFamily="-84" charset="0"/>
              <a:ea typeface="MS PGothic" pitchFamily="34" charset="-128"/>
              <a:sym typeface="Andale Mono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2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390650"/>
            <a:ext cx="66389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69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Paths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7350"/>
            <a:ext cx="8692484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78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 smtClean="0">
                <a:solidFill>
                  <a:schemeClr val="tx1"/>
                </a:solidFill>
                <a:ea typeface="MS PGothic" pitchFamily="34" charset="-128"/>
              </a:rPr>
              <a:t>Leonhard Euler 1707-1783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"/>
            <a:ext cx="3276600" cy="4095750"/>
          </a:xfrm>
          <a:prstGeom prst="rect">
            <a:avLst/>
          </a:prstGeom>
          <a:noFill/>
          <a:ln>
            <a:noFill/>
          </a:ln>
          <a:effectLst>
            <a:outerShdw blurRad="76200" dist="38099" dir="2580026" algn="ctr" rotWithShape="0">
              <a:srgbClr val="80808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4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3988"/>
            <a:ext cx="85344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351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98913"/>
            <a:ext cx="80772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START a=node(*)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MATCH </a:t>
            </a:r>
            <a:r>
              <a:rPr lang="en-US" altLang="en-US" dirty="0" smtClean="0">
                <a:solidFill>
                  <a:srgbClr val="9E2320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(a)-[:ACTED_IN]-&gt;(m)&lt;-[:DIRECTED]-(d)</a:t>
            </a:r>
            <a:endParaRPr lang="en-US" altLang="en-US" dirty="0" smtClean="0">
              <a:solidFill>
                <a:schemeClr val="tx1"/>
              </a:solidFill>
              <a:latin typeface="Andale Mono" pitchFamily="-84" charset="0"/>
              <a:ea typeface="MS PGothic" pitchFamily="34" charset="-128"/>
              <a:sym typeface="Andale Mono" pitchFamily="-84" charset="0"/>
            </a:endParaRPr>
          </a:p>
          <a:p>
            <a:pPr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RETURN a.name AS actor, </a:t>
            </a:r>
            <a:r>
              <a:rPr lang="en-US" altLang="en-US" dirty="0" err="1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m.title</a:t>
            </a: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  AS movie, d.name AS director;</a:t>
            </a:r>
            <a:endParaRPr lang="en-US" altLang="en-US" dirty="0">
              <a:solidFill>
                <a:schemeClr val="tx1"/>
              </a:solidFill>
              <a:latin typeface="Andale Mono" pitchFamily="-84" charset="0"/>
              <a:ea typeface="MS PGothic" pitchFamily="34" charset="-128"/>
              <a:sym typeface="Andale Mono" pitchFamily="-84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37487"/>
              </p:ext>
            </p:extLst>
          </p:nvPr>
        </p:nvGraphicFramePr>
        <p:xfrm>
          <a:off x="316524" y="2209800"/>
          <a:ext cx="8534399" cy="3048001"/>
        </p:xfrm>
        <a:graphic>
          <a:graphicData uri="http://schemas.openxmlformats.org/drawingml/2006/table">
            <a:tbl>
              <a:tblPr/>
              <a:tblGrid>
                <a:gridCol w="2590350"/>
                <a:gridCol w="2972698"/>
                <a:gridCol w="2971351"/>
              </a:tblGrid>
              <a:tr h="447261"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actor</a:t>
                      </a: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movie</a:t>
                      </a: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director</a:t>
                      </a: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261"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Keanu Reeves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The Matrix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Andy Wachowski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696"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Keanu Reeves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The Matrix Reloaded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Andy Wachowski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261"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Noah Wyle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A Few Good Men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Rob Reiner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261"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Tom Hanks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Cloud Atlas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Andy Wachowski</a:t>
                      </a:r>
                      <a:r>
                        <a:rPr kumimoji="0" lang="ja-JP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6" pitchFamily="-84" charset="-128"/>
                          <a:sym typeface="Gill Sans" pitchFamily="-84" charset="0"/>
                        </a:rPr>
                        <a:t>”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84" charset="0"/>
                        <a:ea typeface="ヒラギノ角ゴ ProN W6" pitchFamily="-84" charset="-128"/>
                        <a:sym typeface="Gill Sans" pitchFamily="-8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261"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...</a:t>
                      </a: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...</a:t>
                      </a: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31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71000"/>
                        <a:buFont typeface="나눔고딕 Bold" pitchFamily="-84" charset="-127"/>
                        <a:tabLst>
                          <a:tab pos="876300" algn="l"/>
                        </a:tabLst>
                        <a:defRPr sz="2600">
                          <a:solidFill>
                            <a:srgbClr val="594D3C"/>
                          </a:solidFill>
                          <a:latin typeface="나눔고딕 Bold" pitchFamily="-84" charset="-127"/>
                          <a:ea typeface="ヒラギノ角ゴ ProN W6" pitchFamily="-84" charset="-128"/>
                          <a:sym typeface="나눔고딕 Bold" pitchFamily="-8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pitchFamily="-84" charset="-127"/>
                        <a:buNone/>
                        <a:tabLst>
                          <a:tab pos="8763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6" pitchFamily="-84" charset="-128"/>
                          <a:sym typeface="Gill Sans" pitchFamily="-84" charset="0"/>
                        </a:rPr>
                        <a:t>...</a:t>
                      </a: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597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sym typeface="나눔고딕 ExtraBold" charset="0"/>
              </a:rPr>
              <a:t>Aggregation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15384"/>
              </p:ext>
            </p:extLst>
          </p:nvPr>
        </p:nvGraphicFramePr>
        <p:xfrm>
          <a:off x="914400" y="2362200"/>
          <a:ext cx="7543800" cy="2590800"/>
        </p:xfrm>
        <a:graphic>
          <a:graphicData uri="http://schemas.openxmlformats.org/drawingml/2006/table">
            <a:tbl>
              <a:tblPr/>
              <a:tblGrid>
                <a:gridCol w="1870140"/>
                <a:gridCol w="567366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ヒラギノ角ゴ ProN W6" charset="0"/>
                          <a:cs typeface="Andale Mono" charset="0"/>
                          <a:sym typeface="Andale Mono" charset="0"/>
                        </a:rPr>
                        <a:t>count(x)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6" charset="0"/>
                          <a:cs typeface="Gill Sans" charset="0"/>
                          <a:sym typeface="Gill Sans" charset="0"/>
                        </a:rPr>
                        <a:t>- add up the number of occurrences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ヒラギノ角ゴ ProN W6" charset="0"/>
                          <a:cs typeface="Andale Mono" charset="0"/>
                          <a:sym typeface="Andale Mono" charset="0"/>
                        </a:rPr>
                        <a:t>min(x)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6" charset="0"/>
                          <a:cs typeface="Gill Sans" charset="0"/>
                          <a:sym typeface="Gill Sans" charset="0"/>
                        </a:rPr>
                        <a:t>- get the lowest value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ヒラギノ角ゴ ProN W6" charset="0"/>
                          <a:cs typeface="Andale Mono" charset="0"/>
                          <a:sym typeface="Andale Mono" charset="0"/>
                        </a:rPr>
                        <a:t>max(x)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6" charset="0"/>
                          <a:cs typeface="Gill Sans" charset="0"/>
                          <a:sym typeface="Gill Sans" charset="0"/>
                        </a:rPr>
                        <a:t>- get the highest value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ヒラギノ角ゴ ProN W6" charset="0"/>
                          <a:cs typeface="Andale Mono" charset="0"/>
                          <a:sym typeface="Andale Mono" charset="0"/>
                        </a:rPr>
                        <a:t>avg(x)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6" charset="0"/>
                          <a:cs typeface="Gill Sans" charset="0"/>
                          <a:sym typeface="Gill Sans" charset="0"/>
                        </a:rPr>
                        <a:t>- get the average of a numeric value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  <a:ea typeface="ヒラギノ角ゴ ProN W6" charset="0"/>
                          <a:cs typeface="Andale Mono" charset="0"/>
                          <a:sym typeface="Andale Mono" charset="0"/>
                        </a:rPr>
                        <a:t>collect(x)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4D3C"/>
                        </a:buClr>
                        <a:buSzPct val="171000"/>
                        <a:buFont typeface="나눔고딕 Bold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6" charset="0"/>
                          <a:cs typeface="Gill Sans" charset="0"/>
                          <a:sym typeface="Gill Sans" charset="0"/>
                        </a:rPr>
                        <a:t>- collected all the occurrences into an array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81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sym typeface="나눔고딕 ExtraBold" charset="0"/>
              </a:rPr>
              <a:t>Constraints on properties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905000"/>
            <a:ext cx="8001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START actor=</a:t>
            </a:r>
            <a:r>
              <a:rPr lang="en-US" altLang="en-US" dirty="0" err="1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node:node_auto_index</a:t>
            </a: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(name="Keanu Reeves")</a:t>
            </a:r>
          </a:p>
          <a:p>
            <a:pPr>
              <a:lnSpc>
                <a:spcPct val="14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MATCH (actor)-[</a:t>
            </a:r>
            <a:r>
              <a:rPr lang="en-US" altLang="en-US" dirty="0" err="1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r:ACTED_IN</a:t>
            </a: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]-&gt;(movie)</a:t>
            </a:r>
          </a:p>
          <a:p>
            <a:pPr>
              <a:lnSpc>
                <a:spcPct val="140000"/>
              </a:lnSpc>
            </a:pPr>
            <a:r>
              <a:rPr lang="en-US" altLang="en-US" dirty="0" smtClean="0">
                <a:solidFill>
                  <a:srgbClr val="9E2320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WHERE "Neo" IN </a:t>
            </a:r>
            <a:r>
              <a:rPr lang="en-US" altLang="en-US" dirty="0" err="1" smtClean="0">
                <a:solidFill>
                  <a:srgbClr val="9E2320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r.roles</a:t>
            </a:r>
            <a:endParaRPr lang="en-US" altLang="en-US" dirty="0" smtClean="0">
              <a:solidFill>
                <a:srgbClr val="9E2320"/>
              </a:solidFill>
              <a:latin typeface="Andale Mono" pitchFamily="-84" charset="0"/>
              <a:ea typeface="MS PGothic" pitchFamily="34" charset="-128"/>
              <a:sym typeface="Andale Mono" pitchFamily="-84" charset="0"/>
            </a:endParaRPr>
          </a:p>
          <a:p>
            <a:pPr>
              <a:lnSpc>
                <a:spcPct val="14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RETURN DISTINCT </a:t>
            </a:r>
            <a:r>
              <a:rPr lang="en-US" altLang="en-US" dirty="0" err="1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movie.title</a:t>
            </a:r>
            <a:r>
              <a:rPr lang="en-US" altLang="en-US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;</a:t>
            </a:r>
            <a:endParaRPr lang="en-US" altLang="en-US" dirty="0">
              <a:solidFill>
                <a:schemeClr val="tx1"/>
              </a:solidFill>
              <a:latin typeface="Andale Mono" pitchFamily="-84" charset="0"/>
              <a:ea typeface="MS PGothic" pitchFamily="34" charset="-128"/>
              <a:sym typeface="Andale Mono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66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sym typeface="나눔고딕 ExtraBold" charset="0"/>
              </a:rPr>
              <a:t>Deleting nodes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START </a:t>
            </a:r>
            <a:r>
              <a:rPr lang="en-US" sz="2400" dirty="0" err="1" smtClean="0"/>
              <a:t>emial</a:t>
            </a:r>
            <a:r>
              <a:rPr lang="en-US" sz="2400" dirty="0" smtClean="0"/>
              <a:t>=</a:t>
            </a:r>
            <a:r>
              <a:rPr lang="en-US" sz="2400" dirty="0" err="1" smtClean="0"/>
              <a:t>node:</a:t>
            </a:r>
            <a:r>
              <a:rPr lang="en-US" sz="2400" dirty="0" err="1" smtClean="0">
                <a:solidFill>
                  <a:srgbClr val="C00000"/>
                </a:solidFill>
              </a:rPr>
              <a:t>SpatialServerEmployeeIndex</a:t>
            </a:r>
            <a:r>
              <a:rPr lang="en-US" sz="2400" dirty="0" smtClean="0"/>
              <a:t>(name="</a:t>
            </a:r>
            <a:r>
              <a:rPr lang="en-US" sz="2400" dirty="0" smtClean="0">
                <a:solidFill>
                  <a:srgbClr val="C00000"/>
                </a:solidFill>
              </a:rPr>
              <a:t>Bharat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DELETE </a:t>
            </a:r>
            <a:r>
              <a:rPr lang="en-US" sz="2400" dirty="0" err="1" smtClean="0"/>
              <a:t>emial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889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Deleting relationships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START email=</a:t>
            </a:r>
            <a:r>
              <a:rPr lang="en-US" sz="2400" dirty="0" err="1" smtClean="0"/>
              <a:t>node:</a:t>
            </a:r>
            <a:r>
              <a:rPr lang="en-US" sz="2400" dirty="0" err="1" smtClean="0">
                <a:solidFill>
                  <a:srgbClr val="C00000"/>
                </a:solidFill>
              </a:rPr>
              <a:t>SpatialServerEmployeeIndex</a:t>
            </a:r>
            <a:r>
              <a:rPr lang="en-US" sz="2400" dirty="0" smtClean="0"/>
              <a:t>(name="</a:t>
            </a:r>
            <a:r>
              <a:rPr lang="en-US" sz="2400" dirty="0" smtClean="0">
                <a:solidFill>
                  <a:srgbClr val="C00000"/>
                </a:solidFill>
              </a:rPr>
              <a:t>Bharat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MATCH (email)-[</a:t>
            </a:r>
            <a:r>
              <a:rPr lang="en-US" sz="2400" dirty="0" err="1" smtClean="0"/>
              <a:t>r:MEMBER_OF</a:t>
            </a:r>
            <a:r>
              <a:rPr lang="en-US" sz="2400" dirty="0" smtClean="0"/>
              <a:t>]-&gt;(:</a:t>
            </a:r>
            <a:r>
              <a:rPr lang="en-US" sz="2400" dirty="0" err="1" smtClean="0"/>
              <a:t>SpatialServer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DELETE r;</a:t>
            </a:r>
          </a:p>
        </p:txBody>
      </p:sp>
    </p:spTree>
    <p:extLst>
      <p:ext uri="{BB962C8B-B14F-4D97-AF65-F5344CB8AC3E}">
        <p14:creationId xmlns:p14="http://schemas.microsoft.com/office/powerpoint/2010/main" val="8666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sym typeface="나눔고딕 ExtraBold" charset="0"/>
              </a:rPr>
              <a:t>Updating Graphs with Cypher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ym typeface="나눔고딕 ExtraBold" charset="0"/>
              </a:rPr>
              <a:t>Creating nodes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     </a:t>
            </a:r>
            <a:r>
              <a:rPr lang="en-US" altLang="en-US" sz="2400" dirty="0" smtClean="0">
                <a:solidFill>
                  <a:srgbClr val="C00000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CREATE ({</a:t>
            </a:r>
            <a:r>
              <a:rPr lang="en-US" altLang="en-US" sz="2400" dirty="0" err="1" smtClean="0">
                <a:solidFill>
                  <a:srgbClr val="C00000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title:"Mystic</a:t>
            </a:r>
            <a:r>
              <a:rPr lang="en-US" altLang="en-US" sz="2400" dirty="0" smtClean="0">
                <a:solidFill>
                  <a:srgbClr val="C00000"/>
                </a:solidFill>
                <a:latin typeface="Andale Mono" pitchFamily="-84" charset="0"/>
                <a:ea typeface="MS PGothic" pitchFamily="34" charset="-128"/>
                <a:sym typeface="Andale Mono" pitchFamily="-84" charset="0"/>
              </a:rPr>
              <a:t> River", released:1993});</a:t>
            </a:r>
          </a:p>
          <a:p>
            <a:r>
              <a:rPr lang="en-US" sz="2800" dirty="0">
                <a:sym typeface="나눔고딕 ExtraBold" charset="0"/>
              </a:rPr>
              <a:t>Adding </a:t>
            </a:r>
            <a:r>
              <a:rPr lang="en-US" sz="2800" dirty="0" smtClean="0">
                <a:sym typeface="나눔고딕 ExtraBold" charset="0"/>
              </a:rPr>
              <a:t>properties</a:t>
            </a:r>
            <a:endParaRPr lang="en-US" sz="2800" dirty="0">
              <a:sym typeface="나눔고딕 ExtraBold" charset="0"/>
            </a:endParaRPr>
          </a:p>
          <a:p>
            <a:pPr marL="0" indent="0">
              <a:buNone/>
            </a:pPr>
            <a:r>
              <a:rPr lang="en-US" dirty="0" smtClean="0">
                <a:sym typeface="나눔고딕 ExtraBold" charset="0"/>
              </a:rPr>
              <a:t>    </a:t>
            </a:r>
            <a:r>
              <a:rPr lang="en-US" sz="2400" dirty="0" smtClean="0">
                <a:solidFill>
                  <a:srgbClr val="C00000"/>
                </a:solidFill>
                <a:sym typeface="나눔고딕 ExtraBold" charset="0"/>
              </a:rPr>
              <a:t>START movie=</a:t>
            </a:r>
            <a:r>
              <a:rPr lang="en-US" sz="2400" dirty="0" err="1" smtClean="0">
                <a:solidFill>
                  <a:srgbClr val="C00000"/>
                </a:solidFill>
                <a:sym typeface="나눔고딕 ExtraBold" charset="0"/>
              </a:rPr>
              <a:t>node:node_auto_index</a:t>
            </a:r>
            <a:r>
              <a:rPr lang="en-US" sz="2400" dirty="0" smtClean="0">
                <a:solidFill>
                  <a:srgbClr val="C00000"/>
                </a:solidFill>
                <a:sym typeface="나눔고딕 ExtraBold" charset="0"/>
              </a:rPr>
              <a:t>(title="Mystic River")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sym typeface="나눔고딕 ExtraBold" charset="0"/>
              </a:rPr>
              <a:t>     SET </a:t>
            </a:r>
            <a:r>
              <a:rPr lang="en-US" sz="2400" dirty="0" err="1" smtClean="0">
                <a:solidFill>
                  <a:srgbClr val="C00000"/>
                </a:solidFill>
                <a:sym typeface="나눔고딕 ExtraBold" charset="0"/>
              </a:rPr>
              <a:t>movie.tagline</a:t>
            </a:r>
            <a:r>
              <a:rPr lang="en-US" sz="2400" dirty="0" smtClean="0">
                <a:solidFill>
                  <a:srgbClr val="C00000"/>
                </a:solidFill>
                <a:sym typeface="나눔고딕 ExtraBold" charset="0"/>
              </a:rPr>
              <a:t> = "</a:t>
            </a:r>
            <a:r>
              <a:rPr lang="en-US" sz="1800" dirty="0" smtClean="0">
                <a:solidFill>
                  <a:srgbClr val="C00000"/>
                </a:solidFill>
                <a:sym typeface="나눔고딕 ExtraBold" charset="0"/>
              </a:rPr>
              <a:t>We bury our sins here, Dave. We wash   them clean</a:t>
            </a:r>
            <a:r>
              <a:rPr lang="en-US" sz="1200" dirty="0" smtClean="0">
                <a:solidFill>
                  <a:srgbClr val="C00000"/>
                </a:solidFill>
                <a:sym typeface="나눔고딕 ExtraBold" charset="0"/>
              </a:rPr>
              <a:t>.</a:t>
            </a:r>
            <a:r>
              <a:rPr lang="en-US" sz="2400" dirty="0" smtClean="0">
                <a:solidFill>
                  <a:srgbClr val="C00000"/>
                </a:solidFill>
                <a:sym typeface="나눔고딕 ExtraBold" charset="0"/>
              </a:rPr>
              <a:t>"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sym typeface="나눔고딕 ExtraBold" charset="0"/>
              </a:rPr>
              <a:t>     RETURN movie;</a:t>
            </a:r>
          </a:p>
          <a:p>
            <a:r>
              <a:rPr lang="en-US" sz="2800" dirty="0" smtClean="0">
                <a:sym typeface="나눔고딕 ExtraBold" charset="0"/>
              </a:rPr>
              <a:t>Creating Relationships</a:t>
            </a:r>
          </a:p>
          <a:p>
            <a:pPr marL="0" indent="0">
              <a:buNone/>
            </a:pPr>
            <a:r>
              <a:rPr lang="en-US" sz="2200" dirty="0" smtClean="0"/>
              <a:t>      </a:t>
            </a:r>
            <a:r>
              <a:rPr lang="en-US" sz="2200" dirty="0" smtClean="0">
                <a:solidFill>
                  <a:srgbClr val="C00000"/>
                </a:solidFill>
              </a:rPr>
              <a:t>START movie=</a:t>
            </a:r>
            <a:r>
              <a:rPr lang="en-US" sz="2200" dirty="0" err="1" smtClean="0">
                <a:solidFill>
                  <a:srgbClr val="C00000"/>
                </a:solidFill>
              </a:rPr>
              <a:t>node:node_auto_index</a:t>
            </a:r>
            <a:r>
              <a:rPr lang="en-US" sz="2200" dirty="0" smtClean="0">
                <a:solidFill>
                  <a:srgbClr val="C00000"/>
                </a:solidFill>
              </a:rPr>
              <a:t>(title="Mystic River"),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      </a:t>
            </a:r>
            <a:r>
              <a:rPr lang="en-US" sz="2200" dirty="0" err="1" smtClean="0">
                <a:solidFill>
                  <a:srgbClr val="C00000"/>
                </a:solidFill>
              </a:rPr>
              <a:t>kevin</a:t>
            </a:r>
            <a:r>
              <a:rPr lang="en-US" sz="2200" dirty="0" smtClean="0">
                <a:solidFill>
                  <a:srgbClr val="C00000"/>
                </a:solidFill>
              </a:rPr>
              <a:t>=</a:t>
            </a:r>
            <a:r>
              <a:rPr lang="en-US" sz="2200" dirty="0" err="1" smtClean="0">
                <a:solidFill>
                  <a:srgbClr val="C00000"/>
                </a:solidFill>
              </a:rPr>
              <a:t>node:node_auto_index</a:t>
            </a:r>
            <a:r>
              <a:rPr lang="en-US" sz="2200" dirty="0" smtClean="0">
                <a:solidFill>
                  <a:srgbClr val="C00000"/>
                </a:solidFill>
              </a:rPr>
              <a:t>(name="Kevin Bacon")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      CREATE UNIQUE (</a:t>
            </a:r>
            <a:r>
              <a:rPr lang="en-US" sz="2200" dirty="0" err="1" smtClean="0">
                <a:solidFill>
                  <a:srgbClr val="C00000"/>
                </a:solidFill>
              </a:rPr>
              <a:t>kevin</a:t>
            </a:r>
            <a:r>
              <a:rPr lang="en-US" sz="2200" dirty="0" smtClean="0">
                <a:solidFill>
                  <a:srgbClr val="C00000"/>
                </a:solidFill>
              </a:rPr>
              <a:t>)-[:ACTED_IN {roles:["Sean"]}]-&gt;(movie);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1864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Neo4j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Recommendations engine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83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References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Amazon</a:t>
            </a:r>
            <a:r>
              <a:rPr lang="en-US" sz="1800" dirty="0" smtClean="0"/>
              <a:t>:  http</a:t>
            </a:r>
            <a:r>
              <a:rPr lang="en-US" sz="1800" dirty="0"/>
              <a:t>://www.cs.umd.edu/~</a:t>
            </a:r>
            <a:r>
              <a:rPr lang="en-US" sz="1800" dirty="0" smtClean="0"/>
              <a:t>samir/498/Amazon-Recommendations.pdf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Item-Based Collaborative Filtering</a:t>
            </a:r>
            <a:r>
              <a:rPr lang="en-US" sz="1800" dirty="0" smtClean="0"/>
              <a:t>:  http</a:t>
            </a:r>
            <a:r>
              <a:rPr lang="en-US" sz="1800" dirty="0"/>
              <a:t>://files.grouplens.org/papers/www10_sarwar.pdf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295400"/>
            <a:ext cx="73628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1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Readings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http://neo4j.com/</a:t>
            </a:r>
            <a:endParaRPr lang="en-US" sz="2000" dirty="0" smtClean="0">
              <a:hlinkClick r:id="rId3"/>
            </a:endParaRP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://structr.org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http://docs.spring.io/spring-data/neo4j/docs/current/reference/html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files.grouplens.org/papers/www10_sarwar.pdf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http://www.cs.umd.edu/~</a:t>
            </a:r>
            <a:r>
              <a:rPr lang="en-US" sz="2000" dirty="0" smtClean="0">
                <a:hlinkClick r:id="rId6"/>
              </a:rPr>
              <a:t>samir/498/Amazon-Recommendations.pdf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</a:rPr>
              <a:t>NeoSampleApp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92D050"/>
                </a:solidFill>
              </a:rPr>
              <a:t>source:</a:t>
            </a:r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github.com/4ajeet/neo-sample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03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bcdutch.com/images/Q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5326062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67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In 1736, the </a:t>
            </a:r>
            <a:r>
              <a:rPr lang="en-US" sz="1800" dirty="0" smtClean="0"/>
              <a:t>mathematician </a:t>
            </a:r>
            <a:r>
              <a:rPr lang="en-US" sz="1800" dirty="0" smtClean="0">
                <a:hlinkClick r:id="rId2" tooltip="Leonhard Euler"/>
              </a:rPr>
              <a:t>Leonhard </a:t>
            </a:r>
            <a:r>
              <a:rPr lang="en-US" sz="1800" dirty="0">
                <a:hlinkClick r:id="rId2" tooltip="Leonhard Euler"/>
              </a:rPr>
              <a:t>Euler</a:t>
            </a:r>
            <a:r>
              <a:rPr lang="en-US" sz="1800" dirty="0"/>
              <a:t> used the arrangement of the city's bridges and islands as the basis for the </a:t>
            </a:r>
            <a:r>
              <a:rPr lang="en-US" sz="1800" dirty="0">
                <a:hlinkClick r:id="rId3" tooltip="Seven Bridges of Königsberg"/>
              </a:rPr>
              <a:t>Seven Bridges of </a:t>
            </a:r>
            <a:r>
              <a:rPr lang="en-US" sz="1800" dirty="0" err="1">
                <a:hlinkClick r:id="rId3" tooltip="Seven Bridges of Königsberg"/>
              </a:rPr>
              <a:t>Königsberg</a:t>
            </a:r>
            <a:r>
              <a:rPr lang="en-US" sz="1800" dirty="0">
                <a:hlinkClick r:id="rId3" tooltip="Seven Bridges of Königsberg"/>
              </a:rPr>
              <a:t> Problem</a:t>
            </a:r>
            <a:r>
              <a:rPr lang="en-US" sz="1800" dirty="0"/>
              <a:t>, which led to the mathematical branches </a:t>
            </a:r>
            <a:r>
              <a:rPr lang="en-US" sz="1800" dirty="0" smtClean="0"/>
              <a:t>of </a:t>
            </a:r>
            <a:r>
              <a:rPr lang="en-US" sz="1800" dirty="0" smtClean="0">
                <a:hlinkClick r:id="rId4" tooltip="Topology"/>
              </a:rPr>
              <a:t>topology</a:t>
            </a:r>
            <a:r>
              <a:rPr lang="en-US" sz="1800" dirty="0"/>
              <a:t> and </a:t>
            </a:r>
            <a:r>
              <a:rPr lang="en-US" sz="1800" dirty="0">
                <a:hlinkClick r:id="rId5" tooltip="Graph theory"/>
              </a:rPr>
              <a:t>graph theory</a:t>
            </a:r>
            <a:r>
              <a:rPr lang="en-US" sz="1800" dirty="0"/>
              <a:t>. In the 19th century </a:t>
            </a:r>
            <a:r>
              <a:rPr lang="en-US" sz="1800" dirty="0" err="1"/>
              <a:t>Königsberg</a:t>
            </a:r>
            <a:r>
              <a:rPr lang="en-US" sz="1800" dirty="0"/>
              <a:t> was the birthplace of the influential mathematician </a:t>
            </a:r>
            <a:r>
              <a:rPr lang="en-US" sz="1800" dirty="0">
                <a:hlinkClick r:id="rId6" tooltip="David Hilbert"/>
              </a:rPr>
              <a:t>David Hilbert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3" tooltip="Seven Bridges of Königsberg"/>
              </a:rPr>
              <a:t>Seven Bridges of </a:t>
            </a:r>
            <a:r>
              <a:rPr lang="en-US" sz="1800" dirty="0" err="1" smtClean="0">
                <a:hlinkClick r:id="rId3" tooltip="Seven Bridges of Königsberg"/>
              </a:rPr>
              <a:t>Königsberg</a:t>
            </a:r>
            <a:r>
              <a:rPr lang="en-US" sz="1800" dirty="0" smtClean="0">
                <a:hlinkClick r:id="rId3" tooltip="Seven Bridges of Königsberg"/>
              </a:rPr>
              <a:t> Problem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problem was to find a walk through the city that would cross each bridge once and only once.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altLang="en-US" dirty="0" err="1" smtClean="0">
                <a:solidFill>
                  <a:schemeClr val="tx1"/>
                </a:solidFill>
                <a:ea typeface="MS PGothic" pitchFamily="34" charset="-128"/>
              </a:rPr>
              <a:t>Königsberg</a:t>
            </a:r>
            <a:r>
              <a:rPr lang="en-US" altLang="en-US" dirty="0" smtClean="0">
                <a:solidFill>
                  <a:schemeClr val="tx1"/>
                </a:solidFill>
                <a:ea typeface="MS PGothic" pitchFamily="34" charset="-128"/>
              </a:rPr>
              <a:t> (Prussia) - 1736</a:t>
            </a:r>
            <a:br>
              <a:rPr lang="en-US" altLang="en-US" dirty="0" smtClean="0">
                <a:solidFill>
                  <a:schemeClr val="tx1"/>
                </a:solidFill>
                <a:ea typeface="MS PGothic" pitchFamily="34" charset="-128"/>
              </a:rPr>
            </a:b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0" t="33319" r="23383" b="2855"/>
          <a:stretch>
            <a:fillRect/>
          </a:stretch>
        </p:blipFill>
        <p:spPr bwMode="auto">
          <a:xfrm>
            <a:off x="762000" y="698500"/>
            <a:ext cx="7035800" cy="381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7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Why </a:t>
            </a:r>
            <a:r>
              <a:rPr lang="en-US" dirty="0" smtClean="0">
                <a:solidFill>
                  <a:srgbClr val="C00000"/>
                </a:solidFill>
              </a:rPr>
              <a:t>Neo4j</a:t>
            </a:r>
            <a:r>
              <a:rPr lang="en-US" dirty="0" smtClean="0">
                <a:solidFill>
                  <a:srgbClr val="92D050"/>
                </a:solidFill>
              </a:rPr>
              <a:t> 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ACID transactions</a:t>
            </a:r>
          </a:p>
          <a:p>
            <a:r>
              <a:rPr lang="en-US" dirty="0" smtClean="0"/>
              <a:t>high availability</a:t>
            </a:r>
          </a:p>
          <a:p>
            <a:r>
              <a:rPr lang="en-US" dirty="0" smtClean="0"/>
              <a:t>scales to billions of nodes and relationships</a:t>
            </a:r>
          </a:p>
          <a:p>
            <a:r>
              <a:rPr lang="en-US" dirty="0" smtClean="0"/>
              <a:t>high speed querying through traversals</a:t>
            </a:r>
          </a:p>
          <a:p>
            <a:r>
              <a:rPr lang="en-US" dirty="0" smtClean="0"/>
              <a:t>Pure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RDBMS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92D050"/>
                </a:solidFill>
              </a:rPr>
              <a:t>Graph DB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0" y="1600200"/>
            <a:ext cx="8633856" cy="3581400"/>
          </a:xfrm>
        </p:spPr>
      </p:pic>
    </p:spTree>
    <p:extLst>
      <p:ext uri="{BB962C8B-B14F-4D97-AF65-F5344CB8AC3E}">
        <p14:creationId xmlns:p14="http://schemas.microsoft.com/office/powerpoint/2010/main" val="26476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SQL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92D050"/>
                </a:solidFill>
              </a:rPr>
              <a:t>Cypher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295400"/>
            <a:ext cx="585216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599"/>
            <a:ext cx="7460348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7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Data in </a:t>
            </a:r>
            <a:r>
              <a:rPr lang="en-US" dirty="0" smtClean="0">
                <a:solidFill>
                  <a:srgbClr val="C00000"/>
                </a:solidFill>
              </a:rPr>
              <a:t>Neo4j</a:t>
            </a:r>
            <a:r>
              <a:rPr lang="en-US" dirty="0" smtClean="0">
                <a:solidFill>
                  <a:srgbClr val="92D050"/>
                </a:solidFill>
              </a:rPr>
              <a:t>\Graph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273684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7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888</Words>
  <Application>Microsoft Office PowerPoint</Application>
  <PresentationFormat>On-screen Show (4:3)</PresentationFormat>
  <Paragraphs>248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Neo4j Session</vt:lpstr>
      <vt:lpstr>What is Neo4j ?</vt:lpstr>
      <vt:lpstr>Myths about Neo4j</vt:lpstr>
      <vt:lpstr>PowerPoint Presentation</vt:lpstr>
      <vt:lpstr>Königsberg (Prussia) - 1736 </vt:lpstr>
      <vt:lpstr>Why Neo4j ?</vt:lpstr>
      <vt:lpstr>RDBMS vs Graph DB</vt:lpstr>
      <vt:lpstr>SQL vs Cypher</vt:lpstr>
      <vt:lpstr>Data in Neo4j\Graph</vt:lpstr>
      <vt:lpstr>More data…</vt:lpstr>
      <vt:lpstr>PowerPoint Presentation</vt:lpstr>
      <vt:lpstr>Modeling with Graphs</vt:lpstr>
      <vt:lpstr>Neo4j: Sample App</vt:lpstr>
      <vt:lpstr>Neo4j: Server Configuration</vt:lpstr>
      <vt:lpstr>Neo4j Performance Configuration</vt:lpstr>
      <vt:lpstr>Neo4j Installation</vt:lpstr>
      <vt:lpstr>Neo4j: Java API</vt:lpstr>
      <vt:lpstr>API: Embedded database</vt:lpstr>
      <vt:lpstr>API: Neo4j Server</vt:lpstr>
      <vt:lpstr>API: REST API</vt:lpstr>
      <vt:lpstr>API: Wrap operations in a transaction </vt:lpstr>
      <vt:lpstr>API: Create index</vt:lpstr>
      <vt:lpstr>PowerPoint Presentation</vt:lpstr>
      <vt:lpstr>API: Create a small graph </vt:lpstr>
      <vt:lpstr>PowerPoint Presentation</vt:lpstr>
      <vt:lpstr>API: Relationships</vt:lpstr>
      <vt:lpstr>API: Add More data</vt:lpstr>
      <vt:lpstr>PowerPoint Presentation</vt:lpstr>
      <vt:lpstr>API: Read data</vt:lpstr>
      <vt:lpstr>API: Delete data</vt:lpstr>
      <vt:lpstr>API: Execute query</vt:lpstr>
      <vt:lpstr>API: Traversing</vt:lpstr>
      <vt:lpstr>API: Traversing continues …</vt:lpstr>
      <vt:lpstr>Introduction to Cypher</vt:lpstr>
      <vt:lpstr>Two nodes, one relationship</vt:lpstr>
      <vt:lpstr>PowerPoint Presentation</vt:lpstr>
      <vt:lpstr>PowerPoint Presentation</vt:lpstr>
      <vt:lpstr>PowerPoint Presentation</vt:lpstr>
      <vt:lpstr>Paths</vt:lpstr>
      <vt:lpstr>Paths</vt:lpstr>
      <vt:lpstr>PowerPoint Presentation</vt:lpstr>
      <vt:lpstr>Aggregation</vt:lpstr>
      <vt:lpstr>Constraints on properties</vt:lpstr>
      <vt:lpstr>Deleting nodes</vt:lpstr>
      <vt:lpstr>Deleting relationships</vt:lpstr>
      <vt:lpstr>Updating Graphs with Cypher</vt:lpstr>
      <vt:lpstr>Neo4j: Recommendations engine</vt:lpstr>
      <vt:lpstr>References: Readings</vt:lpstr>
      <vt:lpstr>PowerPoint Presentation</vt:lpstr>
    </vt:vector>
  </TitlesOfParts>
  <Company>Pitney Bowes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desktop</dc:creator>
  <cp:lastModifiedBy>Ajeet Singh</cp:lastModifiedBy>
  <cp:revision>161</cp:revision>
  <dcterms:created xsi:type="dcterms:W3CDTF">2014-12-14T13:06:15Z</dcterms:created>
  <dcterms:modified xsi:type="dcterms:W3CDTF">2014-12-15T08:10:34Z</dcterms:modified>
</cp:coreProperties>
</file>