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ctrTitle"/>
          </p:nvPr>
        </p:nvSpPr>
        <p:spPr/>
        <p:txBody>
          <a:bodyPr/>
          <a:lstStyle/>
          <a:p>
            <a:r>
              <a:rPr sz="1800">
                <a:solidFill>
                  <a:srgbClr val="3C3228"/>
                </a:solidFill>
                <a:latin typeface="Calibri"/>
              </a:rPr>
              <a:t>Generative AI in Education</a:t>
            </a:r>
          </a:p>
        </p:txBody>
      </p:sp>
      <p:sp>
        <p:nvSpPr>
          <p:cNvPr id="3" name="Subtitle 2"/>
          <p:cNvSpPr>
            <a:spLocks noGrp="1"/>
          </p:cNvSpPr>
          <p:nvPr>
            <p:ph type="subTitle" idx="1"/>
          </p:nvPr>
        </p:nvSpPr>
        <p:spPr/>
        <p:txBody>
          <a:bodyPr/>
          <a:lstStyle/>
          <a:p>
            <a:r>
              <a:rPr sz="1800">
                <a:solidFill>
                  <a:srgbClr val="3C3228"/>
                </a:solidFill>
                <a:latin typeface="Calibri"/>
              </a:rPr>
              <a:t>An Academic Exploration of Impact, Methodologies, and Challenges</a:t>
            </a:r>
          </a:p>
          <a:p>
            <a:r>
              <a:rPr sz="1800">
                <a:solidFill>
                  <a:srgbClr val="3C3228"/>
                </a:solidFill>
                <a:latin typeface="Calibri"/>
              </a:rPr>
              <a:t>Academic Writing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References</a:t>
            </a:r>
          </a:p>
        </p:txBody>
      </p:sp>
      <p:sp>
        <p:nvSpPr>
          <p:cNvPr id="3" name="Content Placeholder 2"/>
          <p:cNvSpPr>
            <a:spLocks noGrp="1"/>
          </p:cNvSpPr>
          <p:nvPr>
            <p:ph idx="1"/>
          </p:nvPr>
        </p:nvSpPr>
        <p:spPr/>
        <p:txBody>
          <a:bodyPr/>
          <a:lstStyle/>
          <a:p>
            <a:r>
              <a:rPr sz="1800">
                <a:solidFill>
                  <a:srgbClr val="3C3228"/>
                </a:solidFill>
                <a:latin typeface="Calibri"/>
              </a:rPr>
              <a:t>• Holmes, W., Bialik, M., &amp; Fadel, C. (2022). *Artificial Intelligence in Education: Promises and Implications*.</a:t>
            </a:r>
          </a:p>
          <a:p>
            <a:r>
              <a:rPr sz="1800">
                <a:solidFill>
                  <a:srgbClr val="3C3228"/>
                </a:solidFill>
                <a:latin typeface="Calibri"/>
              </a:rPr>
              <a:t>• Luckin, R. et al. (2023). *The Ethics of AI in Education*. EdTech Journal.</a:t>
            </a:r>
          </a:p>
          <a:p>
            <a:r>
              <a:rPr sz="1800">
                <a:solidFill>
                  <a:srgbClr val="3C3228"/>
                </a:solidFill>
                <a:latin typeface="Calibri"/>
              </a:rPr>
              <a:t>• Smith, J. (2023). Student perceptions of ChatGPT in writing tasks. *Journal of Educational Technology*.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Introduction</a:t>
            </a:r>
          </a:p>
        </p:txBody>
      </p:sp>
      <p:sp>
        <p:nvSpPr>
          <p:cNvPr id="3" name="Content Placeholder 2"/>
          <p:cNvSpPr>
            <a:spLocks noGrp="1"/>
          </p:cNvSpPr>
          <p:nvPr>
            <p:ph idx="1"/>
          </p:nvPr>
        </p:nvSpPr>
        <p:spPr/>
        <p:txBody>
          <a:bodyPr/>
          <a:lstStyle/>
          <a:p>
            <a:r>
              <a:rPr sz="1800">
                <a:solidFill>
                  <a:srgbClr val="3C3228"/>
                </a:solidFill>
                <a:latin typeface="Calibri"/>
              </a:rPr>
              <a:t>Generative AI, such as ChatGPT and other LLMs, are transforming education by automating content creation, personalizing learning, and supporting administrative tasks. This presentation examines how generative AI is being integrated into educational practices, supported by academic research.</a:t>
            </a:r>
          </a:p>
          <a:p>
            <a:r>
              <a:rPr sz="1800">
                <a:solidFill>
                  <a:srgbClr val="3C3228"/>
                </a:solidFill>
                <a:latin typeface="Calibri"/>
              </a:rPr>
              <a:t>Focus: Benefits, methodologies, findings, and limitations.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Background &amp; Literature Review</a:t>
            </a:r>
          </a:p>
        </p:txBody>
      </p:sp>
      <p:sp>
        <p:nvSpPr>
          <p:cNvPr id="3" name="Content Placeholder 2"/>
          <p:cNvSpPr>
            <a:spLocks noGrp="1"/>
          </p:cNvSpPr>
          <p:nvPr>
            <p:ph idx="1"/>
          </p:nvPr>
        </p:nvSpPr>
        <p:spPr/>
        <p:txBody>
          <a:bodyPr/>
          <a:lstStyle/>
          <a:p>
            <a:r>
              <a:rPr sz="1800">
                <a:solidFill>
                  <a:srgbClr val="3C3228"/>
                </a:solidFill>
                <a:latin typeface="Calibri"/>
              </a:rPr>
              <a:t>Studies have shown that AI tools improve learning outcomes, especially in writing and STEM education. Researchers highlight both the potential and ethical implications of integrating AI into classrooms.</a:t>
            </a:r>
          </a:p>
          <a:p>
            <a:r>
              <a:rPr sz="1800">
                <a:solidFill>
                  <a:srgbClr val="3C3228"/>
                </a:solidFill>
                <a:latin typeface="Calibri"/>
              </a:rPr>
              <a:t>Key Papers:</a:t>
            </a:r>
          </a:p>
          <a:p>
            <a:r>
              <a:rPr sz="1800">
                <a:solidFill>
                  <a:srgbClr val="3C3228"/>
                </a:solidFill>
                <a:latin typeface="Calibri"/>
              </a:rPr>
              <a:t>• Holmes et al. (2022) – AI in personalized learning</a:t>
            </a:r>
          </a:p>
          <a:p>
            <a:r>
              <a:rPr sz="1800">
                <a:solidFill>
                  <a:srgbClr val="3C3228"/>
                </a:solidFill>
                <a:latin typeface="Calibri"/>
              </a:rPr>
              <a:t>• Luckin et al. (2023) – Ethical concerns in AI education tools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Research Questions</a:t>
            </a:r>
          </a:p>
        </p:txBody>
      </p:sp>
      <p:sp>
        <p:nvSpPr>
          <p:cNvPr id="3" name="Content Placeholder 2"/>
          <p:cNvSpPr>
            <a:spLocks noGrp="1"/>
          </p:cNvSpPr>
          <p:nvPr>
            <p:ph idx="1"/>
          </p:nvPr>
        </p:nvSpPr>
        <p:spPr/>
        <p:txBody>
          <a:bodyPr/>
          <a:lstStyle/>
          <a:p>
            <a:r>
              <a:rPr sz="1800">
                <a:solidFill>
                  <a:srgbClr val="3C3228"/>
                </a:solidFill>
                <a:latin typeface="Calibri"/>
              </a:rPr>
              <a:t>This research seeks to answer the following:</a:t>
            </a:r>
          </a:p>
          <a:p>
            <a:r>
              <a:rPr sz="1800">
                <a:solidFill>
                  <a:srgbClr val="3C3228"/>
                </a:solidFill>
                <a:latin typeface="Calibri"/>
              </a:rPr>
              <a:t>1. How is generative AI being used in modern classrooms?</a:t>
            </a:r>
          </a:p>
          <a:p>
            <a:r>
              <a:rPr sz="1800">
                <a:solidFill>
                  <a:srgbClr val="3C3228"/>
                </a:solidFill>
                <a:latin typeface="Calibri"/>
              </a:rPr>
              <a:t>2. What are its observed benefits and drawbacks?</a:t>
            </a:r>
          </a:p>
          <a:p>
            <a:r>
              <a:rPr sz="1800">
                <a:solidFill>
                  <a:srgbClr val="3C3228"/>
                </a:solidFill>
                <a:latin typeface="Calibri"/>
              </a:rPr>
              <a:t>3. How do students and educators perceive its use?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Methodology</a:t>
            </a:r>
          </a:p>
        </p:txBody>
      </p:sp>
      <p:sp>
        <p:nvSpPr>
          <p:cNvPr id="3" name="Content Placeholder 2"/>
          <p:cNvSpPr>
            <a:spLocks noGrp="1"/>
          </p:cNvSpPr>
          <p:nvPr>
            <p:ph idx="1"/>
          </p:nvPr>
        </p:nvSpPr>
        <p:spPr/>
        <p:txBody>
          <a:bodyPr/>
          <a:lstStyle/>
          <a:p>
            <a:r>
              <a:rPr sz="1800">
                <a:solidFill>
                  <a:srgbClr val="3C3228"/>
                </a:solidFill>
                <a:latin typeface="Calibri"/>
              </a:rPr>
              <a:t>A mixed-methods approach was adopted:</a:t>
            </a:r>
          </a:p>
          <a:p>
            <a:r>
              <a:rPr sz="1800">
                <a:solidFill>
                  <a:srgbClr val="3C3228"/>
                </a:solidFill>
                <a:latin typeface="Calibri"/>
              </a:rPr>
              <a:t>• Quantitative survey of 500 students and 100 educators</a:t>
            </a:r>
          </a:p>
          <a:p>
            <a:r>
              <a:rPr sz="1800">
                <a:solidFill>
                  <a:srgbClr val="3C3228"/>
                </a:solidFill>
                <a:latin typeface="Calibri"/>
              </a:rPr>
              <a:t>• Qualitative interviews with 25 participants</a:t>
            </a:r>
          </a:p>
          <a:p>
            <a:r>
              <a:rPr sz="1800">
                <a:solidFill>
                  <a:srgbClr val="3C3228"/>
                </a:solidFill>
                <a:latin typeface="Calibri"/>
              </a:rPr>
              <a:t>• Content analysis of AI-generated educational materials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Results &amp; Findings</a:t>
            </a:r>
          </a:p>
        </p:txBody>
      </p:sp>
      <p:sp>
        <p:nvSpPr>
          <p:cNvPr id="3" name="Content Placeholder 2"/>
          <p:cNvSpPr>
            <a:spLocks noGrp="1"/>
          </p:cNvSpPr>
          <p:nvPr>
            <p:ph idx="1"/>
          </p:nvPr>
        </p:nvSpPr>
        <p:spPr/>
        <p:txBody>
          <a:bodyPr/>
          <a:lstStyle/>
          <a:p>
            <a:r>
              <a:rPr sz="1800">
                <a:solidFill>
                  <a:srgbClr val="3C3228"/>
                </a:solidFill>
                <a:latin typeface="Calibri"/>
              </a:rPr>
              <a:t>Key findings from the research:</a:t>
            </a:r>
          </a:p>
          <a:p>
            <a:r>
              <a:rPr sz="1800">
                <a:solidFill>
                  <a:srgbClr val="3C3228"/>
                </a:solidFill>
                <a:latin typeface="Calibri"/>
              </a:rPr>
              <a:t>• 75% students reported improved engagement.</a:t>
            </a:r>
          </a:p>
          <a:p>
            <a:r>
              <a:rPr sz="1800">
                <a:solidFill>
                  <a:srgbClr val="3C3228"/>
                </a:solidFill>
                <a:latin typeface="Calibri"/>
              </a:rPr>
              <a:t>• 60% educators noted faster feedback cycles.</a:t>
            </a:r>
          </a:p>
          <a:p>
            <a:r>
              <a:rPr sz="1800">
                <a:solidFill>
                  <a:srgbClr val="3C3228"/>
                </a:solidFill>
                <a:latin typeface="Calibri"/>
              </a:rPr>
              <a:t>• 82% users found content more personalized.</a:t>
            </a:r>
          </a:p>
        </p:txBody>
      </p:sp>
      <p:pic>
        <p:nvPicPr>
          <p:cNvPr id="4" name="Picture 3" descr="generative_ai_results.png"/>
          <p:cNvPicPr>
            <a:picLocks noChangeAspect="1"/>
          </p:cNvPicPr>
          <p:nvPr/>
        </p:nvPicPr>
        <p:blipFill>
          <a:blip r:embed="rId2"/>
          <a:stretch>
            <a:fillRect/>
          </a:stretch>
        </p:blipFill>
        <p:spPr>
          <a:xfrm>
            <a:off x="5029200" y="1371600"/>
            <a:ext cx="45720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Analysis &amp; Discussion</a:t>
            </a:r>
          </a:p>
        </p:txBody>
      </p:sp>
      <p:sp>
        <p:nvSpPr>
          <p:cNvPr id="3" name="Content Placeholder 2"/>
          <p:cNvSpPr>
            <a:spLocks noGrp="1"/>
          </p:cNvSpPr>
          <p:nvPr>
            <p:ph idx="1"/>
          </p:nvPr>
        </p:nvSpPr>
        <p:spPr/>
        <p:txBody>
          <a:bodyPr/>
          <a:lstStyle/>
          <a:p>
            <a:r>
              <a:rPr sz="1800">
                <a:solidFill>
                  <a:srgbClr val="3C3228"/>
                </a:solidFill>
                <a:latin typeface="Calibri"/>
              </a:rPr>
              <a:t>The data indicates that generative AI improves educational efficiency. However, concerns remain about over-reliance, lack of critical thinking, and ethical data use.</a:t>
            </a:r>
          </a:p>
          <a:p>
            <a:r>
              <a:rPr sz="1800">
                <a:solidFill>
                  <a:srgbClr val="3C3228"/>
                </a:solidFill>
                <a:latin typeface="Calibri"/>
              </a:rPr>
              <a:t>Students benefit from personalized learning but risk dependency.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Shortcomings &amp; Limitations</a:t>
            </a:r>
          </a:p>
        </p:txBody>
      </p:sp>
      <p:sp>
        <p:nvSpPr>
          <p:cNvPr id="3" name="Content Placeholder 2"/>
          <p:cNvSpPr>
            <a:spLocks noGrp="1"/>
          </p:cNvSpPr>
          <p:nvPr>
            <p:ph idx="1"/>
          </p:nvPr>
        </p:nvSpPr>
        <p:spPr/>
        <p:txBody>
          <a:bodyPr/>
          <a:lstStyle/>
          <a:p>
            <a:r>
              <a:rPr sz="1800">
                <a:solidFill>
                  <a:srgbClr val="3C3228"/>
                </a:solidFill>
                <a:latin typeface="Calibri"/>
              </a:rPr>
              <a:t>Identified issues with current research and applications:</a:t>
            </a:r>
          </a:p>
          <a:p>
            <a:r>
              <a:rPr sz="1800">
                <a:solidFill>
                  <a:srgbClr val="3C3228"/>
                </a:solidFill>
                <a:latin typeface="Calibri"/>
              </a:rPr>
              <a:t>• Small sample size and short-term observation period</a:t>
            </a:r>
          </a:p>
          <a:p>
            <a:r>
              <a:rPr sz="1800">
                <a:solidFill>
                  <a:srgbClr val="3C3228"/>
                </a:solidFill>
                <a:latin typeface="Calibri"/>
              </a:rPr>
              <a:t>• Potential bias in self-reported data</a:t>
            </a:r>
          </a:p>
          <a:p>
            <a:r>
              <a:rPr sz="1800">
                <a:solidFill>
                  <a:srgbClr val="3C3228"/>
                </a:solidFill>
                <a:latin typeface="Calibri"/>
              </a:rPr>
              <a:t>• Limited analysis of long-term impacts and ethical use cases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8F0"/>
        </a:solidFill>
        <a:effectLst/>
      </p:bgPr>
    </p:bg>
    <p:spTree>
      <p:nvGrpSpPr>
        <p:cNvPr id="1" name=""/>
        <p:cNvGrpSpPr/>
        <p:nvPr/>
      </p:nvGrpSpPr>
      <p:grpSpPr/>
      <p:sp>
        <p:nvSpPr>
          <p:cNvPr id="2" name="Title 1"/>
          <p:cNvSpPr>
            <a:spLocks noGrp="1"/>
          </p:cNvSpPr>
          <p:nvPr>
            <p:ph type="title"/>
          </p:nvPr>
        </p:nvSpPr>
        <p:spPr/>
        <p:txBody>
          <a:bodyPr/>
          <a:lstStyle/>
          <a:p>
            <a:r>
              <a:rPr sz="1800">
                <a:solidFill>
                  <a:srgbClr val="3C3228"/>
                </a:solidFill>
                <a:latin typeface="Calibri"/>
              </a:rPr>
              <a:t>Conclusion</a:t>
            </a:r>
          </a:p>
        </p:txBody>
      </p:sp>
      <p:sp>
        <p:nvSpPr>
          <p:cNvPr id="3" name="Content Placeholder 2"/>
          <p:cNvSpPr>
            <a:spLocks noGrp="1"/>
          </p:cNvSpPr>
          <p:nvPr>
            <p:ph idx="1"/>
          </p:nvPr>
        </p:nvSpPr>
        <p:spPr/>
        <p:txBody>
          <a:bodyPr/>
          <a:lstStyle/>
          <a:p>
            <a:r>
              <a:rPr sz="1800">
                <a:solidFill>
                  <a:srgbClr val="3C3228"/>
                </a:solidFill>
                <a:latin typeface="Calibri"/>
              </a:rPr>
              <a:t>Generative AI holds transformative potential in education. Its benefits include enhanced engagement and personalization, but ethical and dependency-related concerns must be carefully managed.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