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5ac87a0e2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ac87a0e2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5ac87a0e2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ac87a0e20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ac87a0e20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5ac87a0e20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914400" rtl="0" algn="l">
              <a:spcBef>
                <a:spcPts val="0"/>
              </a:spcBef>
              <a:spcAft>
                <a:spcPts val="0"/>
              </a:spcAft>
              <a:buNone/>
            </a:pPr>
            <a:r>
              <a:t/>
            </a:r>
            <a:endParaRPr/>
          </a:p>
        </p:txBody>
      </p:sp>
      <p:sp>
        <p:nvSpPr>
          <p:cNvPr id="510" name="Google Shape;510;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jp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3.jpg"/><Relationship Id="rId8" Type="http://schemas.openxmlformats.org/officeDocument/2006/relationships/image" Target="../media/image2.jpg"/></Relationships>
</file>

<file path=ppt/slides/_rels/slide10.xml.rels><?xml version="1.0" encoding="UTF-8" standalone="yes"?><Relationships xmlns="http://schemas.openxmlformats.org/package/2006/relationships"><Relationship Id="rId11" Type="http://schemas.openxmlformats.org/officeDocument/2006/relationships/image" Target="../media/image15.gif"/><Relationship Id="rId10" Type="http://schemas.openxmlformats.org/officeDocument/2006/relationships/slide" Target="/ppt/slides/slide10.xml"/><Relationship Id="rId13" Type="http://schemas.openxmlformats.org/officeDocument/2006/relationships/image" Target="../media/image5.png"/><Relationship Id="rId12"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2.png"/><Relationship Id="rId5" Type="http://schemas.openxmlformats.org/officeDocument/2006/relationships/slide" Target="/ppt/slides/slide11.xml"/><Relationship Id="rId6" Type="http://schemas.openxmlformats.org/officeDocument/2006/relationships/slide" Target="/ppt/slides/slide12.xml"/><Relationship Id="rId7" Type="http://schemas.openxmlformats.org/officeDocument/2006/relationships/slide" Target="/ppt/slides/slide13.xml"/><Relationship Id="rId8" Type="http://schemas.openxmlformats.org/officeDocument/2006/relationships/slide" Target="/ppt/slides/slide14.xml"/></Relationships>
</file>

<file path=ppt/slides/_rels/slide11.xml.rels><?xml version="1.0" encoding="UTF-8" standalone="yes"?><Relationships xmlns="http://schemas.openxmlformats.org/package/2006/relationships"><Relationship Id="rId11" Type="http://schemas.openxmlformats.org/officeDocument/2006/relationships/image" Target="../media/image14.jpg"/><Relationship Id="rId10"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0.xml"/><Relationship Id="rId6" Type="http://schemas.openxmlformats.org/officeDocument/2006/relationships/image" Target="../media/image12.png"/><Relationship Id="rId7" Type="http://schemas.openxmlformats.org/officeDocument/2006/relationships/slide" Target="/ppt/slides/slide10.xml"/><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0.xml"/><Relationship Id="rId6" Type="http://schemas.openxmlformats.org/officeDocument/2006/relationships/image" Target="../media/image12.png"/><Relationship Id="rId7" Type="http://schemas.openxmlformats.org/officeDocument/2006/relationships/slide" Target="/ppt/slides/slide10.xml"/><Relationship Id="rId8"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0.xml"/><Relationship Id="rId6" Type="http://schemas.openxmlformats.org/officeDocument/2006/relationships/image" Target="../media/image12.png"/><Relationship Id="rId7" Type="http://schemas.openxmlformats.org/officeDocument/2006/relationships/slide" Target="/ppt/slides/slide10.xml"/><Relationship Id="rId8" Type="http://schemas.openxmlformats.org/officeDocument/2006/relationships/image" Target="../media/image11.png"/></Relationships>
</file>

<file path=ppt/slides/_rels/slide14.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slide" Target="/ppt/slides/slide2.xml"/><Relationship Id="rId6" Type="http://schemas.openxmlformats.org/officeDocument/2006/relationships/slide" Target="/ppt/slides/slide10.xml"/><Relationship Id="rId7" Type="http://schemas.openxmlformats.org/officeDocument/2006/relationships/image" Target="../media/image12.png"/><Relationship Id="rId8" Type="http://schemas.openxmlformats.org/officeDocument/2006/relationships/slide" Target="/ppt/slides/slide10.xml"/></Relationships>
</file>

<file path=ppt/slides/_rels/slide1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1.png"/><Relationship Id="rId13" Type="http://schemas.openxmlformats.org/officeDocument/2006/relationships/image" Target="../media/image24.jpg"/><Relationship Id="rId12"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6.jpg"/><Relationship Id="rId14" Type="http://schemas.openxmlformats.org/officeDocument/2006/relationships/image" Target="../media/image22.png"/><Relationship Id="rId5" Type="http://schemas.openxmlformats.org/officeDocument/2006/relationships/slide" Target="/ppt/slides/slide17.xml"/><Relationship Id="rId6" Type="http://schemas.openxmlformats.org/officeDocument/2006/relationships/slide" Target="/ppt/slides/slide18.xml"/><Relationship Id="rId7" Type="http://schemas.openxmlformats.org/officeDocument/2006/relationships/image" Target="../media/image18.png"/><Relationship Id="rId8" Type="http://schemas.openxmlformats.org/officeDocument/2006/relationships/slide" Target="/ppt/slides/slide15.xml"/></Relationships>
</file>

<file path=ppt/slides/_rels/slide16.xml.rels><?xml version="1.0" encoding="UTF-8" standalone="yes"?><Relationships xmlns="http://schemas.openxmlformats.org/package/2006/relationships"><Relationship Id="rId10" Type="http://schemas.openxmlformats.org/officeDocument/2006/relationships/image" Target="../media/image20.jp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5.xml"/><Relationship Id="rId6" Type="http://schemas.openxmlformats.org/officeDocument/2006/relationships/image" Target="../media/image18.png"/><Relationship Id="rId7" Type="http://schemas.openxmlformats.org/officeDocument/2006/relationships/slide" Target="/ppt/slides/slide15.xml"/><Relationship Id="rId8"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5.xml"/><Relationship Id="rId6" Type="http://schemas.openxmlformats.org/officeDocument/2006/relationships/image" Target="../media/image18.png"/><Relationship Id="rId7" Type="http://schemas.openxmlformats.org/officeDocument/2006/relationships/slide" Target="/ppt/slides/slide15.xml"/><Relationship Id="rId8" Type="http://schemas.openxmlformats.org/officeDocument/2006/relationships/image" Target="../media/image11.png"/></Relationships>
</file>

<file path=ppt/slides/_rels/slide18.xml.rels><?xml version="1.0" encoding="UTF-8" standalone="yes"?><Relationships xmlns="http://schemas.openxmlformats.org/package/2006/relationships"><Relationship Id="rId10"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5.xml"/><Relationship Id="rId6" Type="http://schemas.openxmlformats.org/officeDocument/2006/relationships/image" Target="../media/image18.png"/><Relationship Id="rId7" Type="http://schemas.openxmlformats.org/officeDocument/2006/relationships/slide" Target="/ppt/slides/slide15.xml"/><Relationship Id="rId8" Type="http://schemas.openxmlformats.org/officeDocument/2006/relationships/image" Target="../media/image11.png"/></Relationships>
</file>

<file path=ppt/slides/_rels/slide1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slide" Target="/ppt/slides/slide19.xml"/><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23.png"/><Relationship Id="rId5" Type="http://schemas.openxmlformats.org/officeDocument/2006/relationships/slide" Target="/ppt/slides/slide20.xml"/><Relationship Id="rId6" Type="http://schemas.openxmlformats.org/officeDocument/2006/relationships/slide" Target="/ppt/slides/slide23.xml"/><Relationship Id="rId7" Type="http://schemas.openxmlformats.org/officeDocument/2006/relationships/slide" Target="/ppt/slides/slide24.xml"/><Relationship Id="rId8"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11" Type="http://schemas.openxmlformats.org/officeDocument/2006/relationships/image" Target="../media/image5.png"/><Relationship Id="rId10" Type="http://schemas.openxmlformats.org/officeDocument/2006/relationships/image" Target="../media/image11.png"/><Relationship Id="rId12" Type="http://schemas.openxmlformats.org/officeDocument/2006/relationships/image" Target="../media/image17.png"/><Relationship Id="rId9" Type="http://schemas.openxmlformats.org/officeDocument/2006/relationships/slide" Target="/ppt/slides/slide29.xml"/><Relationship Id="rId5" Type="http://schemas.openxmlformats.org/officeDocument/2006/relationships/slide" Target="/ppt/slides/slide10.xml"/><Relationship Id="rId6" Type="http://schemas.openxmlformats.org/officeDocument/2006/relationships/slide" Target="/ppt/slides/slide15.xml"/><Relationship Id="rId7" Type="http://schemas.openxmlformats.org/officeDocument/2006/relationships/slide" Target="/ppt/slides/slide19.xml"/><Relationship Id="rId8" Type="http://schemas.openxmlformats.org/officeDocument/2006/relationships/slide" Target="/ppt/slides/slide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9.xml"/><Relationship Id="rId6" Type="http://schemas.openxmlformats.org/officeDocument/2006/relationships/image" Target="../media/image23.png"/><Relationship Id="rId7" Type="http://schemas.openxmlformats.org/officeDocument/2006/relationships/slide" Target="/ppt/slides/slide19.xml"/><Relationship Id="rId8"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19.xml"/><Relationship Id="rId4" Type="http://schemas.openxmlformats.org/officeDocument/2006/relationships/image" Target="../media/image11.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slide" Target="/ppt/slides/slide19.xml"/><Relationship Id="rId4" Type="http://schemas.openxmlformats.org/officeDocument/2006/relationships/image" Target="../media/image5.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9.xml"/><Relationship Id="rId6" Type="http://schemas.openxmlformats.org/officeDocument/2006/relationships/image" Target="../media/image23.png"/><Relationship Id="rId7" Type="http://schemas.openxmlformats.org/officeDocument/2006/relationships/slide" Target="/ppt/slides/slide19.xml"/><Relationship Id="rId8"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slide" Target="/ppt/slides/slide19.xml"/><Relationship Id="rId6" Type="http://schemas.openxmlformats.org/officeDocument/2006/relationships/image" Target="../media/image23.png"/><Relationship Id="rId7" Type="http://schemas.openxmlformats.org/officeDocument/2006/relationships/slide" Target="/ppt/slides/slide19.xml"/><Relationship Id="rId8" Type="http://schemas.openxmlformats.org/officeDocument/2006/relationships/image" Target="../media/image11.png"/></Relationships>
</file>

<file path=ppt/slides/_rels/slide2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slide" Target="/ppt/slides/slide25.xml"/><Relationship Id="rId12"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27.png"/><Relationship Id="rId5" Type="http://schemas.openxmlformats.org/officeDocument/2006/relationships/slide" Target="/ppt/slides/slide26.xml"/><Relationship Id="rId6" Type="http://schemas.openxmlformats.org/officeDocument/2006/relationships/slide" Target="/ppt/slides/slide27.xml"/><Relationship Id="rId7" Type="http://schemas.openxmlformats.org/officeDocument/2006/relationships/slide" Target="/ppt/slides/slide28.xml"/><Relationship Id="rId8" Type="http://schemas.openxmlformats.org/officeDocument/2006/relationships/image" Target="../media/image2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slide" Target="/ppt/slides/slide25.xml"/><Relationship Id="rId7" Type="http://schemas.openxmlformats.org/officeDocument/2006/relationships/image" Target="../media/image29.jpg"/><Relationship Id="rId8"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slide" Target="/ppt/slides/slide25.xml"/><Relationship Id="rId7" Type="http://schemas.openxmlformats.org/officeDocument/2006/relationships/image" Target="../media/image35.png"/><Relationship Id="rId8"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slide" Target="/ppt/slides/slide25.xml"/><Relationship Id="rId7" Type="http://schemas.openxmlformats.org/officeDocument/2006/relationships/image" Target="../media/image30.jpg"/><Relationship Id="rId8" Type="http://schemas.openxmlformats.org/officeDocument/2006/relationships/image" Target="../media/image5.png"/></Relationships>
</file>

<file path=ppt/slides/_rels/slide29.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slide" Target="/ppt/slides/slide29.xml"/><Relationship Id="rId5" Type="http://schemas.openxmlformats.org/officeDocument/2006/relationships/slide" Target="/ppt/slides/slide31.xml"/><Relationship Id="rId6" Type="http://schemas.openxmlformats.org/officeDocument/2006/relationships/slide" Target="/ppt/slides/slide32.xml"/><Relationship Id="rId7" Type="http://schemas.openxmlformats.org/officeDocument/2006/relationships/image" Target="../media/image31.jpg"/><Relationship Id="rId8" Type="http://schemas.openxmlformats.org/officeDocument/2006/relationships/image" Target="../media/image3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5.png"/><Relationship Id="rId5" Type="http://schemas.openxmlformats.org/officeDocument/2006/relationships/hyperlink" Target="https://www.ispringsolutions.com/blog/user-guide-for-non-linear-presentations" TargetMode="External"/><Relationship Id="rId6" Type="http://schemas.openxmlformats.org/officeDocument/2006/relationships/hyperlink" Target="https://www.ispringsolutions.com/blog/user-guide-for-non-linear-presentations" TargetMode="External"/><Relationship Id="rId7" Type="http://schemas.openxmlformats.org/officeDocument/2006/relationships/image" Target="../media/image6.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33.jpg"/><Relationship Id="rId6" Type="http://schemas.openxmlformats.org/officeDocument/2006/relationships/slide" Target="/ppt/slides/slide29.xml"/><Relationship Id="rId7" Type="http://schemas.openxmlformats.org/officeDocument/2006/relationships/image" Target="../media/image32.jpg"/><Relationship Id="rId8"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33.jpg"/><Relationship Id="rId6" Type="http://schemas.openxmlformats.org/officeDocument/2006/relationships/slide" Target="/ppt/slides/slide29.xml"/><Relationship Id="rId7" Type="http://schemas.openxmlformats.org/officeDocument/2006/relationships/image" Target="../media/image36.png"/><Relationship Id="rId8"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image" Target="../media/image11.png"/><Relationship Id="rId5" Type="http://schemas.openxmlformats.org/officeDocument/2006/relationships/image" Target="../media/image33.jpg"/><Relationship Id="rId6" Type="http://schemas.openxmlformats.org/officeDocument/2006/relationships/slide" Target="/ppt/slides/slide29.xml"/><Relationship Id="rId7" Type="http://schemas.openxmlformats.org/officeDocument/2006/relationships/image" Target="../media/image34.jp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slide" Target="/ppt/slides/slide9.xml"/><Relationship Id="rId13" Type="http://schemas.openxmlformats.org/officeDocument/2006/relationships/slide" Target="/ppt/slides/slide4.xml"/><Relationship Id="rId12"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slide" Target="/ppt/slides/slide2.xml"/><Relationship Id="rId9" Type="http://schemas.openxmlformats.org/officeDocument/2006/relationships/slide" Target="/ppt/slides/slide8.xml"/><Relationship Id="rId15" Type="http://schemas.openxmlformats.org/officeDocument/2006/relationships/image" Target="../media/image5.png"/><Relationship Id="rId14" Type="http://schemas.openxmlformats.org/officeDocument/2006/relationships/image" Target="../media/image11.png"/><Relationship Id="rId5" Type="http://schemas.openxmlformats.org/officeDocument/2006/relationships/slide" Target="/ppt/slides/slide5.xml"/><Relationship Id="rId6" Type="http://schemas.openxmlformats.org/officeDocument/2006/relationships/slide" Target="/ppt/slides/slide5.xml"/><Relationship Id="rId7" Type="http://schemas.openxmlformats.org/officeDocument/2006/relationships/slide" Target="/ppt/slides/slide6.xml"/><Relationship Id="rId8"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slide" Target="/ppt/slides/slide2.xml"/><Relationship Id="rId5" Type="http://schemas.openxmlformats.org/officeDocument/2006/relationships/image" Target="../media/image9.png"/><Relationship Id="rId6" Type="http://schemas.openxmlformats.org/officeDocument/2006/relationships/slide" Target="/ppt/slides/slide4.xml"/><Relationship Id="rId7" Type="http://schemas.openxmlformats.org/officeDocument/2006/relationships/image" Target="../media/image11.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slide" Target="/ppt/slides/slide2.xml"/><Relationship Id="rId5" Type="http://schemas.openxmlformats.org/officeDocument/2006/relationships/image" Target="../media/image9.png"/><Relationship Id="rId6" Type="http://schemas.openxmlformats.org/officeDocument/2006/relationships/slide" Target="/ppt/slides/slide4.xml"/><Relationship Id="rId7" Type="http://schemas.openxmlformats.org/officeDocument/2006/relationships/image" Target="../media/image11.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slide" Target="/ppt/slides/slide2.xml"/><Relationship Id="rId5" Type="http://schemas.openxmlformats.org/officeDocument/2006/relationships/image" Target="../media/image9.png"/><Relationship Id="rId6" Type="http://schemas.openxmlformats.org/officeDocument/2006/relationships/slide" Target="/ppt/slides/slide4.xml"/><Relationship Id="rId7" Type="http://schemas.openxmlformats.org/officeDocument/2006/relationships/image" Target="../media/image11.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slide" Target="/ppt/slides/slide2.xml"/><Relationship Id="rId5" Type="http://schemas.openxmlformats.org/officeDocument/2006/relationships/image" Target="../media/image9.png"/><Relationship Id="rId6" Type="http://schemas.openxmlformats.org/officeDocument/2006/relationships/slide" Target="/ppt/slides/slide4.xml"/><Relationship Id="rId7" Type="http://schemas.openxmlformats.org/officeDocument/2006/relationships/image" Target="../media/image11.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slide" Target="/ppt/slides/slide2.xml"/><Relationship Id="rId5" Type="http://schemas.openxmlformats.org/officeDocument/2006/relationships/image" Target="../media/image9.png"/><Relationship Id="rId6" Type="http://schemas.openxmlformats.org/officeDocument/2006/relationships/slide" Target="/ppt/slides/slide4.xml"/><Relationship Id="rId7" Type="http://schemas.openxmlformats.org/officeDocument/2006/relationships/image" Target="../media/image1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descr="Image result for internet clipart" id="88" name="Google Shape;88;p13"/>
          <p:cNvPicPr preferRelativeResize="0"/>
          <p:nvPr/>
        </p:nvPicPr>
        <p:blipFill>
          <a:blip r:embed="rId3">
            <a:alphaModFix/>
          </a:blip>
          <a:stretch>
            <a:fillRect/>
          </a:stretch>
        </p:blipFill>
        <p:spPr>
          <a:xfrm>
            <a:off x="392425" y="2070400"/>
            <a:ext cx="2857500" cy="2952750"/>
          </a:xfrm>
          <a:prstGeom prst="rect">
            <a:avLst/>
          </a:prstGeom>
          <a:noFill/>
          <a:ln>
            <a:noFill/>
          </a:ln>
        </p:spPr>
      </p:pic>
      <p:pic>
        <p:nvPicPr>
          <p:cNvPr descr="Image result for networking internet clipart" id="89" name="Google Shape;89;p13"/>
          <p:cNvPicPr preferRelativeResize="0"/>
          <p:nvPr/>
        </p:nvPicPr>
        <p:blipFill>
          <a:blip r:embed="rId4">
            <a:alphaModFix/>
          </a:blip>
          <a:stretch>
            <a:fillRect/>
          </a:stretch>
        </p:blipFill>
        <p:spPr>
          <a:xfrm>
            <a:off x="7531675" y="2186350"/>
            <a:ext cx="4640225" cy="3475700"/>
          </a:xfrm>
          <a:prstGeom prst="rect">
            <a:avLst/>
          </a:prstGeom>
          <a:noFill/>
          <a:ln>
            <a:noFill/>
          </a:ln>
        </p:spPr>
      </p:pic>
      <p:sp>
        <p:nvSpPr>
          <p:cNvPr id="90" name="Google Shape;90;p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CA"/>
              <a:t>Networking Concepts Template</a:t>
            </a:r>
            <a:endParaRPr/>
          </a:p>
        </p:txBody>
      </p:sp>
      <p:sp>
        <p:nvSpPr>
          <p:cNvPr id="91" name="Google Shape;91;p1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CA"/>
              <a:t>A Hyperlink Presentation</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0"/>
              </a:spcBef>
              <a:spcAft>
                <a:spcPts val="0"/>
              </a:spcAft>
              <a:buClr>
                <a:schemeClr val="dk1"/>
              </a:buClr>
              <a:buSzPts val="2400"/>
              <a:buNone/>
            </a:pPr>
            <a:r>
              <a:rPr lang="en-CA"/>
              <a:t>By: Pritpal Jangla, Amrit Shoker, </a:t>
            </a:r>
            <a:endParaRPr/>
          </a:p>
          <a:p>
            <a:pPr indent="0" lvl="0" marL="0" rtl="0" algn="ctr">
              <a:lnSpc>
                <a:spcPct val="90000"/>
              </a:lnSpc>
              <a:spcBef>
                <a:spcPts val="0"/>
              </a:spcBef>
              <a:spcAft>
                <a:spcPts val="0"/>
              </a:spcAft>
              <a:buClr>
                <a:schemeClr val="dk1"/>
              </a:buClr>
              <a:buSzPts val="2400"/>
              <a:buNone/>
            </a:pPr>
            <a:r>
              <a:rPr lang="en-CA"/>
              <a:t>Harman Goraya and Harjap Saini</a:t>
            </a:r>
            <a:endParaRPr/>
          </a:p>
        </p:txBody>
      </p:sp>
      <p:pic>
        <p:nvPicPr>
          <p:cNvPr id="92" name="Google Shape;92;p13"/>
          <p:cNvPicPr preferRelativeResize="0"/>
          <p:nvPr/>
        </p:nvPicPr>
        <p:blipFill rotWithShape="1">
          <a:blip r:embed="rId5">
            <a:alphaModFix/>
          </a:blip>
          <a:srcRect b="7373" l="0" r="0" t="0"/>
          <a:stretch/>
        </p:blipFill>
        <p:spPr>
          <a:xfrm>
            <a:off x="0" y="6026800"/>
            <a:ext cx="1023302" cy="831200"/>
          </a:xfrm>
          <a:prstGeom prst="rect">
            <a:avLst/>
          </a:prstGeom>
          <a:noFill/>
          <a:ln>
            <a:noFill/>
          </a:ln>
        </p:spPr>
      </p:pic>
      <p:pic>
        <p:nvPicPr>
          <p:cNvPr id="93" name="Google Shape;93;p13"/>
          <p:cNvPicPr preferRelativeResize="0"/>
          <p:nvPr/>
        </p:nvPicPr>
        <p:blipFill rotWithShape="1">
          <a:blip r:embed="rId6">
            <a:alphaModFix/>
          </a:blip>
          <a:srcRect b="13702" l="21687" r="22142" t="13991"/>
          <a:stretch/>
        </p:blipFill>
        <p:spPr>
          <a:xfrm>
            <a:off x="108238" y="5247800"/>
            <a:ext cx="806825" cy="779000"/>
          </a:xfrm>
          <a:prstGeom prst="rect">
            <a:avLst/>
          </a:prstGeom>
          <a:noFill/>
          <a:ln>
            <a:noFill/>
          </a:ln>
        </p:spPr>
      </p:pic>
      <p:pic>
        <p:nvPicPr>
          <p:cNvPr descr="Image result for html" id="94" name="Google Shape;94;p13"/>
          <p:cNvPicPr preferRelativeResize="0"/>
          <p:nvPr/>
        </p:nvPicPr>
        <p:blipFill>
          <a:blip r:embed="rId7">
            <a:alphaModFix/>
          </a:blip>
          <a:stretch>
            <a:fillRect/>
          </a:stretch>
        </p:blipFill>
        <p:spPr>
          <a:xfrm>
            <a:off x="261625" y="205550"/>
            <a:ext cx="2857500" cy="1600200"/>
          </a:xfrm>
          <a:prstGeom prst="rect">
            <a:avLst/>
          </a:prstGeom>
          <a:noFill/>
          <a:ln>
            <a:noFill/>
          </a:ln>
        </p:spPr>
      </p:pic>
      <p:pic>
        <p:nvPicPr>
          <p:cNvPr descr="Image result for html" id="95" name="Google Shape;95;p13"/>
          <p:cNvPicPr preferRelativeResize="0"/>
          <p:nvPr/>
        </p:nvPicPr>
        <p:blipFill>
          <a:blip r:embed="rId8">
            <a:alphaModFix/>
          </a:blip>
          <a:stretch>
            <a:fillRect/>
          </a:stretch>
        </p:blipFill>
        <p:spPr>
          <a:xfrm>
            <a:off x="9156450" y="205550"/>
            <a:ext cx="2747200" cy="1444500"/>
          </a:xfrm>
          <a:prstGeom prst="rect">
            <a:avLst/>
          </a:prstGeom>
          <a:noFill/>
          <a:ln>
            <a:noFill/>
          </a:ln>
        </p:spPr>
      </p:pic>
      <p:pic>
        <p:nvPicPr>
          <p:cNvPr descr="Image result for internet clipart" id="96" name="Google Shape;96;p13"/>
          <p:cNvPicPr preferRelativeResize="0"/>
          <p:nvPr/>
        </p:nvPicPr>
        <p:blipFill>
          <a:blip r:embed="rId9">
            <a:alphaModFix/>
          </a:blip>
          <a:stretch>
            <a:fillRect/>
          </a:stretch>
        </p:blipFill>
        <p:spPr>
          <a:xfrm>
            <a:off x="5037650" y="138875"/>
            <a:ext cx="2200275"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grpSp>
        <p:nvGrpSpPr>
          <p:cNvPr id="213" name="Google Shape;213;p22"/>
          <p:cNvGrpSpPr/>
          <p:nvPr/>
        </p:nvGrpSpPr>
        <p:grpSpPr>
          <a:xfrm>
            <a:off x="10641945" y="6092176"/>
            <a:ext cx="1283454" cy="439448"/>
            <a:chOff x="5598891" y="5389418"/>
            <a:chExt cx="1283454" cy="439448"/>
          </a:xfrm>
        </p:grpSpPr>
        <p:pic>
          <p:nvPicPr>
            <p:cNvPr id="214" name="Google Shape;214;p2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15" name="Google Shape;215;p22"/>
            <p:cNvSpPr txBox="1"/>
            <p:nvPr/>
          </p:nvSpPr>
          <p:spPr>
            <a:xfrm>
              <a:off x="6033645" y="5459542"/>
              <a:ext cx="848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16" name="Google Shape;216;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3) Web Servers &amp; Web Pages</a:t>
            </a:r>
            <a:endParaRPr/>
          </a:p>
        </p:txBody>
      </p:sp>
      <p:sp>
        <p:nvSpPr>
          <p:cNvPr id="217" name="Google Shape;217;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5"/>
              </a:rPr>
              <a:t>HTML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Browsing A Web Page</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Web Client Hardware &amp; Software</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8"/>
              </a:rPr>
              <a:t>Web Server Hardware &amp; Software</a:t>
            </a:r>
            <a:endParaRPr/>
          </a:p>
        </p:txBody>
      </p:sp>
      <p:pic>
        <p:nvPicPr>
          <p:cNvPr descr="Image result for webpage icon" id="218" name="Google Shape;218;p22"/>
          <p:cNvPicPr preferRelativeResize="0"/>
          <p:nvPr/>
        </p:nvPicPr>
        <p:blipFill rotWithShape="1">
          <a:blip r:embed="rId9">
            <a:alphaModFix/>
          </a:blip>
          <a:srcRect b="0" l="0" r="0" t="0"/>
          <a:stretch/>
        </p:blipFill>
        <p:spPr>
          <a:xfrm>
            <a:off x="8697263" y="6092176"/>
            <a:ext cx="505329" cy="505329"/>
          </a:xfrm>
          <a:prstGeom prst="rect">
            <a:avLst/>
          </a:prstGeom>
          <a:noFill/>
          <a:ln>
            <a:noFill/>
          </a:ln>
        </p:spPr>
      </p:pic>
      <p:sp>
        <p:nvSpPr>
          <p:cNvPr id="219" name="Google Shape;219;p22"/>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0"/>
              </a:rPr>
              <a:t>Web Servers</a:t>
            </a:r>
            <a:endParaRPr b="1" sz="1800">
              <a:solidFill>
                <a:srgbClr val="C55A11"/>
              </a:solidFill>
              <a:latin typeface="Calibri"/>
              <a:ea typeface="Calibri"/>
              <a:cs typeface="Calibri"/>
              <a:sym typeface="Calibri"/>
            </a:endParaRPr>
          </a:p>
        </p:txBody>
      </p:sp>
      <p:pic>
        <p:nvPicPr>
          <p:cNvPr descr="Image result for web server" id="220" name="Google Shape;220;p22"/>
          <p:cNvPicPr preferRelativeResize="0"/>
          <p:nvPr/>
        </p:nvPicPr>
        <p:blipFill rotWithShape="1">
          <a:blip r:embed="rId11">
            <a:alphaModFix/>
          </a:blip>
          <a:srcRect b="0" l="0" r="0" t="0"/>
          <a:stretch/>
        </p:blipFill>
        <p:spPr>
          <a:xfrm>
            <a:off x="6024263" y="2299448"/>
            <a:ext cx="5116526" cy="2771450"/>
          </a:xfrm>
          <a:prstGeom prst="rect">
            <a:avLst/>
          </a:prstGeom>
          <a:noFill/>
          <a:ln>
            <a:noFill/>
          </a:ln>
        </p:spPr>
      </p:pic>
      <p:pic>
        <p:nvPicPr>
          <p:cNvPr id="221" name="Google Shape;221;p22"/>
          <p:cNvPicPr preferRelativeResize="0"/>
          <p:nvPr/>
        </p:nvPicPr>
        <p:blipFill rotWithShape="1">
          <a:blip r:embed="rId12">
            <a:alphaModFix/>
          </a:blip>
          <a:srcRect b="7373" l="0" r="0" t="0"/>
          <a:stretch/>
        </p:blipFill>
        <p:spPr>
          <a:xfrm>
            <a:off x="0" y="6026800"/>
            <a:ext cx="1023302" cy="831200"/>
          </a:xfrm>
          <a:prstGeom prst="rect">
            <a:avLst/>
          </a:prstGeom>
          <a:noFill/>
          <a:ln>
            <a:noFill/>
          </a:ln>
        </p:spPr>
      </p:pic>
      <p:pic>
        <p:nvPicPr>
          <p:cNvPr id="222" name="Google Shape;222;p22"/>
          <p:cNvPicPr preferRelativeResize="0"/>
          <p:nvPr/>
        </p:nvPicPr>
        <p:blipFill rotWithShape="1">
          <a:blip r:embed="rId13">
            <a:alphaModFix/>
          </a:blip>
          <a:srcRect b="13702" l="21687" r="22142" t="13991"/>
          <a:stretch/>
        </p:blipFill>
        <p:spPr>
          <a:xfrm>
            <a:off x="108238" y="5247800"/>
            <a:ext cx="806825" cy="779000"/>
          </a:xfrm>
          <a:prstGeom prst="rect">
            <a:avLst/>
          </a:prstGeom>
          <a:noFill/>
          <a:ln>
            <a:noFill/>
          </a:ln>
        </p:spPr>
      </p:pic>
      <p:sp>
        <p:nvSpPr>
          <p:cNvPr id="223" name="Google Shape;223;p22"/>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grpSp>
        <p:nvGrpSpPr>
          <p:cNvPr id="228" name="Google Shape;228;p23"/>
          <p:cNvGrpSpPr/>
          <p:nvPr/>
        </p:nvGrpSpPr>
        <p:grpSpPr>
          <a:xfrm>
            <a:off x="10651845" y="5417576"/>
            <a:ext cx="1273554" cy="439448"/>
            <a:chOff x="5598891" y="5389418"/>
            <a:chExt cx="1273554" cy="439448"/>
          </a:xfrm>
        </p:grpSpPr>
        <p:pic>
          <p:nvPicPr>
            <p:cNvPr id="229" name="Google Shape;229;p2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30" name="Google Shape;230;p23"/>
            <p:cNvSpPr txBox="1"/>
            <p:nvPr/>
          </p:nvSpPr>
          <p:spPr>
            <a:xfrm>
              <a:off x="6033645" y="5459542"/>
              <a:ext cx="83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31" name="Google Shape;231;p23"/>
          <p:cNvSpPr txBox="1"/>
          <p:nvPr>
            <p:ph type="title"/>
          </p:nvPr>
        </p:nvSpPr>
        <p:spPr>
          <a:xfrm>
            <a:off x="838200" y="-1251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3.1) HTML &amp; Web Pages</a:t>
            </a:r>
            <a:endParaRPr/>
          </a:p>
        </p:txBody>
      </p:sp>
      <p:sp>
        <p:nvSpPr>
          <p:cNvPr id="232" name="Google Shape;232;p23"/>
          <p:cNvSpPr txBox="1"/>
          <p:nvPr>
            <p:ph idx="1" type="body"/>
          </p:nvPr>
        </p:nvSpPr>
        <p:spPr>
          <a:xfrm>
            <a:off x="1131525" y="989275"/>
            <a:ext cx="10515600" cy="4351200"/>
          </a:xfrm>
          <a:prstGeom prst="rect">
            <a:avLst/>
          </a:prstGeom>
          <a:noFill/>
          <a:ln>
            <a:noFill/>
          </a:ln>
        </p:spPr>
        <p:txBody>
          <a:bodyPr anchorCtr="0" anchor="t" bIns="45700" lIns="91425" spcFirstLastPara="1" rIns="91425" wrap="square" tIns="45700">
            <a:noAutofit/>
          </a:bodyPr>
          <a:lstStyle/>
          <a:p>
            <a:pPr indent="-196850" lvl="0" marL="228600" rtl="0" algn="l">
              <a:lnSpc>
                <a:spcPct val="90000"/>
              </a:lnSpc>
              <a:spcBef>
                <a:spcPts val="0"/>
              </a:spcBef>
              <a:spcAft>
                <a:spcPts val="0"/>
              </a:spcAft>
              <a:buClr>
                <a:schemeClr val="dk1"/>
              </a:buClr>
              <a:buSzPts val="2300"/>
              <a:buChar char="•"/>
            </a:pPr>
            <a:r>
              <a:rPr lang="en-CA" sz="2300"/>
              <a:t>What does HTML stand for?</a:t>
            </a:r>
            <a:endParaRPr sz="2300"/>
          </a:p>
          <a:p>
            <a:pPr indent="-374650" lvl="0" marL="1371600" rtl="0" algn="l">
              <a:spcBef>
                <a:spcPts val="1000"/>
              </a:spcBef>
              <a:spcAft>
                <a:spcPts val="0"/>
              </a:spcAft>
              <a:buSzPts val="2300"/>
              <a:buChar char="➢"/>
            </a:pPr>
            <a:r>
              <a:rPr lang="en-CA" sz="2300"/>
              <a:t>It stands for Hypertext Markup Language.</a:t>
            </a:r>
            <a:endParaRPr sz="2300"/>
          </a:p>
          <a:p>
            <a:pPr indent="-196850" lvl="0" marL="228600" rtl="0" algn="l">
              <a:lnSpc>
                <a:spcPct val="90000"/>
              </a:lnSpc>
              <a:spcBef>
                <a:spcPts val="1000"/>
              </a:spcBef>
              <a:spcAft>
                <a:spcPts val="0"/>
              </a:spcAft>
              <a:buClr>
                <a:schemeClr val="dk1"/>
              </a:buClr>
              <a:buSzPts val="2300"/>
              <a:buChar char="•"/>
            </a:pPr>
            <a:r>
              <a:rPr lang="en-CA" sz="2300"/>
              <a:t>How is HTML related to Web Pages?</a:t>
            </a:r>
            <a:endParaRPr sz="2300"/>
          </a:p>
          <a:p>
            <a:pPr indent="-374650" lvl="0" marL="1371600" rtl="0" algn="l">
              <a:spcBef>
                <a:spcPts val="1000"/>
              </a:spcBef>
              <a:spcAft>
                <a:spcPts val="0"/>
              </a:spcAft>
              <a:buSzPts val="2300"/>
              <a:buChar char="➢"/>
            </a:pPr>
            <a:r>
              <a:rPr lang="en-CA" sz="2300"/>
              <a:t>HTML is the programing language used to make web pages.</a:t>
            </a:r>
            <a:endParaRPr sz="2300"/>
          </a:p>
          <a:p>
            <a:pPr indent="-374650" lvl="0" marL="1371600" rtl="0" algn="l">
              <a:spcBef>
                <a:spcPts val="1000"/>
              </a:spcBef>
              <a:spcAft>
                <a:spcPts val="0"/>
              </a:spcAft>
              <a:buSzPts val="2300"/>
              <a:buChar char="➢"/>
            </a:pPr>
            <a:r>
              <a:rPr lang="en-CA" sz="2300"/>
              <a:t>HTML allows web pages to have images, data, text , graphics and etc on the internet.</a:t>
            </a:r>
            <a:endParaRPr sz="2300"/>
          </a:p>
          <a:p>
            <a:pPr indent="-196850" lvl="0" marL="228600" rtl="0" algn="l">
              <a:lnSpc>
                <a:spcPct val="90000"/>
              </a:lnSpc>
              <a:spcBef>
                <a:spcPts val="1000"/>
              </a:spcBef>
              <a:spcAft>
                <a:spcPts val="0"/>
              </a:spcAft>
              <a:buClr>
                <a:schemeClr val="dk1"/>
              </a:buClr>
              <a:buSzPts val="2300"/>
              <a:buChar char="•"/>
            </a:pPr>
            <a:r>
              <a:rPr lang="en-CA" sz="2300"/>
              <a:t>What are some examples of HTML tags used in Web Pages?</a:t>
            </a:r>
            <a:endParaRPr sz="2300"/>
          </a:p>
          <a:p>
            <a:pPr indent="-374650" lvl="0" marL="1371600" rtl="0" algn="l">
              <a:spcBef>
                <a:spcPts val="1000"/>
              </a:spcBef>
              <a:spcAft>
                <a:spcPts val="0"/>
              </a:spcAft>
              <a:buSzPts val="2300"/>
              <a:buChar char="➢"/>
            </a:pPr>
            <a:r>
              <a:rPr lang="en-CA" sz="2300"/>
              <a:t>Some examples are &lt;/p&gt;, &lt;/html&gt;, &lt;/head&gt; and etc.</a:t>
            </a:r>
            <a:endParaRPr sz="2300"/>
          </a:p>
          <a:p>
            <a:pPr indent="-374650" lvl="0" marL="1371600" rtl="0" algn="l">
              <a:spcBef>
                <a:spcPts val="1000"/>
              </a:spcBef>
              <a:spcAft>
                <a:spcPts val="0"/>
              </a:spcAft>
              <a:buSzPts val="2300"/>
              <a:buChar char="➢"/>
            </a:pPr>
            <a:r>
              <a:rPr lang="en-CA" sz="2300"/>
              <a:t>These are used to format the webpage and organize everything on the page.</a:t>
            </a:r>
            <a:endParaRPr sz="2300"/>
          </a:p>
          <a:p>
            <a:pPr indent="-260350" lvl="0" marL="228600" rtl="0" algn="l">
              <a:spcBef>
                <a:spcPts val="1000"/>
              </a:spcBef>
              <a:spcAft>
                <a:spcPts val="0"/>
              </a:spcAft>
              <a:buSzPts val="2300"/>
              <a:buChar char="•"/>
            </a:pPr>
            <a:r>
              <a:rPr lang="en-CA" sz="2300"/>
              <a:t>What are some other languages used in Web Pages?</a:t>
            </a:r>
            <a:endParaRPr sz="2300"/>
          </a:p>
          <a:p>
            <a:pPr indent="-374650" lvl="0" marL="1371600" rtl="0" algn="l">
              <a:spcBef>
                <a:spcPts val="1000"/>
              </a:spcBef>
              <a:spcAft>
                <a:spcPts val="0"/>
              </a:spcAft>
              <a:buSzPts val="2300"/>
              <a:buChar char="➢"/>
            </a:pPr>
            <a:r>
              <a:rPr lang="en-CA" sz="2300"/>
              <a:t>Other languages that are used to make web pages are JavaScript, Cascading Style Sheets and etc.</a:t>
            </a:r>
            <a:endParaRPr sz="2300"/>
          </a:p>
        </p:txBody>
      </p:sp>
      <p:pic>
        <p:nvPicPr>
          <p:cNvPr descr="Image result for webpage icon" id="233" name="Google Shape;233;p23"/>
          <p:cNvPicPr preferRelativeResize="0"/>
          <p:nvPr/>
        </p:nvPicPr>
        <p:blipFill rotWithShape="1">
          <a:blip r:embed="rId6">
            <a:alphaModFix/>
          </a:blip>
          <a:srcRect b="0" l="0" r="0" t="0"/>
          <a:stretch/>
        </p:blipFill>
        <p:spPr>
          <a:xfrm>
            <a:off x="8635563" y="5384639"/>
            <a:ext cx="505329" cy="505329"/>
          </a:xfrm>
          <a:prstGeom prst="rect">
            <a:avLst/>
          </a:prstGeom>
          <a:noFill/>
          <a:ln>
            <a:noFill/>
          </a:ln>
        </p:spPr>
      </p:pic>
      <p:sp>
        <p:nvSpPr>
          <p:cNvPr id="234" name="Google Shape;234;p23"/>
          <p:cNvSpPr txBox="1"/>
          <p:nvPr/>
        </p:nvSpPr>
        <p:spPr>
          <a:xfrm>
            <a:off x="9140893" y="5452661"/>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Web Servers</a:t>
            </a:r>
            <a:endParaRPr b="1" sz="1800">
              <a:solidFill>
                <a:srgbClr val="C55A11"/>
              </a:solidFill>
              <a:latin typeface="Calibri"/>
              <a:ea typeface="Calibri"/>
              <a:cs typeface="Calibri"/>
              <a:sym typeface="Calibri"/>
            </a:endParaRPr>
          </a:p>
        </p:txBody>
      </p:sp>
      <p:pic>
        <p:nvPicPr>
          <p:cNvPr id="235" name="Google Shape;235;p23"/>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236" name="Google Shape;236;p23"/>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237" name="Google Shape;237;p23"/>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pic>
        <p:nvPicPr>
          <p:cNvPr descr="Image result for html" id="238" name="Google Shape;238;p23"/>
          <p:cNvPicPr preferRelativeResize="0"/>
          <p:nvPr/>
        </p:nvPicPr>
        <p:blipFill>
          <a:blip r:embed="rId10">
            <a:alphaModFix/>
          </a:blip>
          <a:stretch>
            <a:fillRect/>
          </a:stretch>
        </p:blipFill>
        <p:spPr>
          <a:xfrm>
            <a:off x="7699100" y="616650"/>
            <a:ext cx="2952750" cy="1552575"/>
          </a:xfrm>
          <a:prstGeom prst="rect">
            <a:avLst/>
          </a:prstGeom>
          <a:noFill/>
          <a:ln>
            <a:noFill/>
          </a:ln>
        </p:spPr>
      </p:pic>
      <p:pic>
        <p:nvPicPr>
          <p:cNvPr descr="Image result for web pages" id="239" name="Google Shape;239;p23"/>
          <p:cNvPicPr preferRelativeResize="0"/>
          <p:nvPr/>
        </p:nvPicPr>
        <p:blipFill>
          <a:blip r:embed="rId11">
            <a:alphaModFix/>
          </a:blip>
          <a:stretch>
            <a:fillRect/>
          </a:stretch>
        </p:blipFill>
        <p:spPr>
          <a:xfrm>
            <a:off x="8881280" y="3401000"/>
            <a:ext cx="2952750" cy="11811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grpSp>
        <p:nvGrpSpPr>
          <p:cNvPr id="244" name="Google Shape;244;p24"/>
          <p:cNvGrpSpPr/>
          <p:nvPr/>
        </p:nvGrpSpPr>
        <p:grpSpPr>
          <a:xfrm>
            <a:off x="10641945" y="6092176"/>
            <a:ext cx="1253754" cy="439448"/>
            <a:chOff x="5598891" y="5389418"/>
            <a:chExt cx="1253754" cy="439448"/>
          </a:xfrm>
        </p:grpSpPr>
        <p:pic>
          <p:nvPicPr>
            <p:cNvPr id="245" name="Google Shape;245;p2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46" name="Google Shape;246;p24"/>
            <p:cNvSpPr txBox="1"/>
            <p:nvPr/>
          </p:nvSpPr>
          <p:spPr>
            <a:xfrm>
              <a:off x="6033645" y="5459542"/>
              <a:ext cx="819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47" name="Google Shape;247;p24"/>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3.2) Browsing a Web Page</a:t>
            </a:r>
            <a:r>
              <a:rPr lang="en-CA"/>
              <a:t> </a:t>
            </a:r>
            <a:r>
              <a:rPr lang="en-CA" sz="1800"/>
              <a:t>By: Harman Goraya</a:t>
            </a:r>
            <a:endParaRPr sz="1800"/>
          </a:p>
        </p:txBody>
      </p:sp>
      <p:sp>
        <p:nvSpPr>
          <p:cNvPr id="248" name="Google Shape;248;p24"/>
          <p:cNvSpPr txBox="1"/>
          <p:nvPr>
            <p:ph idx="1" type="body"/>
          </p:nvPr>
        </p:nvSpPr>
        <p:spPr>
          <a:xfrm>
            <a:off x="838200" y="1253400"/>
            <a:ext cx="10515600" cy="43512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CA" sz="2200"/>
              <a:t>What happens when you browse a web page?</a:t>
            </a:r>
            <a:endParaRPr sz="2200"/>
          </a:p>
          <a:p>
            <a:pPr indent="-215900" lvl="1" marL="685800" rtl="0" algn="l">
              <a:lnSpc>
                <a:spcPct val="90000"/>
              </a:lnSpc>
              <a:spcBef>
                <a:spcPts val="500"/>
              </a:spcBef>
              <a:spcAft>
                <a:spcPts val="0"/>
              </a:spcAft>
              <a:buClr>
                <a:schemeClr val="dk1"/>
              </a:buClr>
              <a:buSzPts val="2200"/>
              <a:buChar char="•"/>
            </a:pPr>
            <a:r>
              <a:rPr lang="en-CA" sz="2200"/>
              <a:t>What are the main steps?</a:t>
            </a:r>
            <a:endParaRPr sz="2200"/>
          </a:p>
          <a:p>
            <a:pPr indent="-368300" lvl="0" marL="457200" rtl="0" algn="l">
              <a:lnSpc>
                <a:spcPct val="90000"/>
              </a:lnSpc>
              <a:spcBef>
                <a:spcPts val="0"/>
              </a:spcBef>
              <a:spcAft>
                <a:spcPts val="0"/>
              </a:spcAft>
              <a:buSzPts val="2200"/>
              <a:buAutoNum type="arabicPeriod"/>
            </a:pPr>
            <a:r>
              <a:rPr lang="en-CA" sz="2200"/>
              <a:t>Browser goes to the DNS server and finds the real address of the server</a:t>
            </a:r>
            <a:endParaRPr sz="2200"/>
          </a:p>
          <a:p>
            <a:pPr indent="-368300" lvl="0" marL="457200" rtl="0" algn="l">
              <a:lnSpc>
                <a:spcPct val="90000"/>
              </a:lnSpc>
              <a:spcBef>
                <a:spcPts val="0"/>
              </a:spcBef>
              <a:spcAft>
                <a:spcPts val="0"/>
              </a:spcAft>
              <a:buSzPts val="2200"/>
              <a:buAutoNum type="arabicPeriod"/>
            </a:pPr>
            <a:r>
              <a:rPr lang="en-CA" sz="2200"/>
              <a:t>Browser sends a HTTP request message to the server, asking to send a copy of the website to the client. The message, and all other data sent between the client and the server, is sent across your internet connection using TCP/IP.</a:t>
            </a:r>
            <a:endParaRPr sz="2200"/>
          </a:p>
          <a:p>
            <a:pPr indent="-368300" lvl="0" marL="457200" rtl="0" algn="l">
              <a:lnSpc>
                <a:spcPct val="90000"/>
              </a:lnSpc>
              <a:spcBef>
                <a:spcPts val="0"/>
              </a:spcBef>
              <a:spcAft>
                <a:spcPts val="0"/>
              </a:spcAft>
              <a:buSzPts val="2200"/>
              <a:buAutoNum type="arabicPeriod"/>
            </a:pPr>
            <a:r>
              <a:rPr lang="en-CA" sz="2200"/>
              <a:t>If the server approves the client’s request, the server sends the client a “200 OK” message. It just means in simple words “Yeah of course you can look at the website, and here it is”. It starts sending the website’s files to the browser as a series of small </a:t>
            </a:r>
            <a:r>
              <a:rPr lang="en-CA" sz="2200"/>
              <a:t>chunks</a:t>
            </a:r>
            <a:r>
              <a:rPr lang="en-CA" sz="2200"/>
              <a:t> called data packets. </a:t>
            </a:r>
            <a:endParaRPr sz="2200"/>
          </a:p>
          <a:p>
            <a:pPr indent="-368300" lvl="0" marL="457200" rtl="0" algn="l">
              <a:lnSpc>
                <a:spcPct val="90000"/>
              </a:lnSpc>
              <a:spcBef>
                <a:spcPts val="0"/>
              </a:spcBef>
              <a:spcAft>
                <a:spcPts val="0"/>
              </a:spcAft>
              <a:buSzPts val="2200"/>
              <a:buAutoNum type="arabicPeriod"/>
            </a:pPr>
            <a:r>
              <a:rPr lang="en-CA" sz="2200"/>
              <a:t>The browser assembles assembles the small chunks into a complete website and displays it to you.</a:t>
            </a:r>
            <a:endParaRPr sz="2200"/>
          </a:p>
        </p:txBody>
      </p:sp>
      <p:pic>
        <p:nvPicPr>
          <p:cNvPr descr="Image result for webpage icon" id="249" name="Google Shape;249;p24"/>
          <p:cNvPicPr preferRelativeResize="0"/>
          <p:nvPr/>
        </p:nvPicPr>
        <p:blipFill rotWithShape="1">
          <a:blip r:embed="rId6">
            <a:alphaModFix/>
          </a:blip>
          <a:srcRect b="0" l="0" r="0" t="0"/>
          <a:stretch/>
        </p:blipFill>
        <p:spPr>
          <a:xfrm>
            <a:off x="8697263" y="6092176"/>
            <a:ext cx="505329" cy="505329"/>
          </a:xfrm>
          <a:prstGeom prst="rect">
            <a:avLst/>
          </a:prstGeom>
          <a:noFill/>
          <a:ln>
            <a:noFill/>
          </a:ln>
        </p:spPr>
      </p:pic>
      <p:sp>
        <p:nvSpPr>
          <p:cNvPr id="250" name="Google Shape;250;p24"/>
          <p:cNvSpPr txBox="1"/>
          <p:nvPr/>
        </p:nvSpPr>
        <p:spPr>
          <a:xfrm>
            <a:off x="9140893" y="61601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Web Servers</a:t>
            </a:r>
            <a:endParaRPr b="1" sz="1800">
              <a:solidFill>
                <a:srgbClr val="C55A11"/>
              </a:solidFill>
              <a:latin typeface="Calibri"/>
              <a:ea typeface="Calibri"/>
              <a:cs typeface="Calibri"/>
              <a:sym typeface="Calibri"/>
            </a:endParaRPr>
          </a:p>
        </p:txBody>
      </p:sp>
      <p:pic>
        <p:nvPicPr>
          <p:cNvPr id="251" name="Google Shape;251;p24"/>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252" name="Google Shape;252;p24"/>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grpSp>
        <p:nvGrpSpPr>
          <p:cNvPr id="257" name="Google Shape;257;p25"/>
          <p:cNvGrpSpPr/>
          <p:nvPr/>
        </p:nvGrpSpPr>
        <p:grpSpPr>
          <a:xfrm>
            <a:off x="10641945" y="6092176"/>
            <a:ext cx="1273554" cy="439448"/>
            <a:chOff x="5598891" y="5389418"/>
            <a:chExt cx="1273554" cy="439448"/>
          </a:xfrm>
        </p:grpSpPr>
        <p:pic>
          <p:nvPicPr>
            <p:cNvPr id="258" name="Google Shape;258;p2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59" name="Google Shape;259;p25"/>
            <p:cNvSpPr txBox="1"/>
            <p:nvPr/>
          </p:nvSpPr>
          <p:spPr>
            <a:xfrm>
              <a:off x="6033645" y="5459542"/>
              <a:ext cx="83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60" name="Google Shape;260;p25"/>
          <p:cNvSpPr txBox="1"/>
          <p:nvPr>
            <p:ph type="title"/>
          </p:nvPr>
        </p:nvSpPr>
        <p:spPr>
          <a:xfrm>
            <a:off x="915050" y="-31675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3.3) Web Client Hardware &amp; Software</a:t>
            </a:r>
            <a:endParaRPr/>
          </a:p>
        </p:txBody>
      </p:sp>
      <p:sp>
        <p:nvSpPr>
          <p:cNvPr id="261" name="Google Shape;261;p25"/>
          <p:cNvSpPr txBox="1"/>
          <p:nvPr>
            <p:ph idx="1" type="body"/>
          </p:nvPr>
        </p:nvSpPr>
        <p:spPr>
          <a:xfrm>
            <a:off x="915050" y="788375"/>
            <a:ext cx="10515600" cy="4351200"/>
          </a:xfrm>
          <a:prstGeom prst="rect">
            <a:avLst/>
          </a:prstGeom>
          <a:noFill/>
          <a:ln>
            <a:noFill/>
          </a:ln>
        </p:spPr>
        <p:txBody>
          <a:bodyPr anchorCtr="0" anchor="t" bIns="45700" lIns="91425" spcFirstLastPara="1" rIns="91425" wrap="square" tIns="45700">
            <a:noAutofit/>
          </a:bodyPr>
          <a:lstStyle/>
          <a:p>
            <a:pPr indent="-184150" lvl="0" marL="228600" rtl="0" algn="l">
              <a:lnSpc>
                <a:spcPct val="90000"/>
              </a:lnSpc>
              <a:spcBef>
                <a:spcPts val="0"/>
              </a:spcBef>
              <a:spcAft>
                <a:spcPts val="0"/>
              </a:spcAft>
              <a:buClr>
                <a:schemeClr val="dk1"/>
              </a:buClr>
              <a:buSzPts val="2100"/>
              <a:buChar char="•"/>
            </a:pPr>
            <a:r>
              <a:rPr lang="en-CA" sz="2100"/>
              <a:t>What does a Web Browser do?</a:t>
            </a:r>
            <a:endParaRPr sz="2100"/>
          </a:p>
          <a:p>
            <a:pPr indent="-361950" lvl="0" marL="1371600" rtl="0" algn="l">
              <a:spcBef>
                <a:spcPts val="1000"/>
              </a:spcBef>
              <a:spcAft>
                <a:spcPts val="0"/>
              </a:spcAft>
              <a:buSzPts val="2100"/>
              <a:buChar char="➢"/>
            </a:pPr>
            <a:r>
              <a:rPr lang="en-CA" sz="2100"/>
              <a:t>A web browser allows the computer user to access the World Wide Web or the internet.</a:t>
            </a:r>
            <a:endParaRPr sz="2100"/>
          </a:p>
          <a:p>
            <a:pPr indent="-184150" lvl="0" marL="228600" rtl="0" algn="l">
              <a:lnSpc>
                <a:spcPct val="90000"/>
              </a:lnSpc>
              <a:spcBef>
                <a:spcPts val="1000"/>
              </a:spcBef>
              <a:spcAft>
                <a:spcPts val="0"/>
              </a:spcAft>
              <a:buClr>
                <a:schemeClr val="dk1"/>
              </a:buClr>
              <a:buSzPts val="2100"/>
              <a:buChar char="•"/>
            </a:pPr>
            <a:r>
              <a:rPr lang="en-CA" sz="2100"/>
              <a:t>What are some common web browsers?</a:t>
            </a:r>
            <a:endParaRPr sz="2100"/>
          </a:p>
          <a:p>
            <a:pPr indent="-209550" lvl="1" marL="685800" rtl="0" algn="l">
              <a:lnSpc>
                <a:spcPct val="90000"/>
              </a:lnSpc>
              <a:spcBef>
                <a:spcPts val="500"/>
              </a:spcBef>
              <a:spcAft>
                <a:spcPts val="0"/>
              </a:spcAft>
              <a:buClr>
                <a:schemeClr val="dk1"/>
              </a:buClr>
              <a:buSzPts val="2100"/>
              <a:buChar char="•"/>
            </a:pPr>
            <a:r>
              <a:rPr lang="en-CA" sz="2100"/>
              <a:t>How are they different?</a:t>
            </a:r>
            <a:endParaRPr sz="2100"/>
          </a:p>
          <a:p>
            <a:pPr indent="-361950" lvl="0" marL="1371600" rtl="0" algn="l">
              <a:spcBef>
                <a:spcPts val="1000"/>
              </a:spcBef>
              <a:spcAft>
                <a:spcPts val="0"/>
              </a:spcAft>
              <a:buSzPts val="2100"/>
              <a:buChar char="➢"/>
            </a:pPr>
            <a:r>
              <a:rPr lang="en-CA" sz="2100"/>
              <a:t>Some common browsers are Google Chrome, MIcrosoft Edge and etc.</a:t>
            </a:r>
            <a:endParaRPr sz="2100"/>
          </a:p>
          <a:p>
            <a:pPr indent="-361950" lvl="0" marL="1371600" rtl="0" algn="l">
              <a:spcBef>
                <a:spcPts val="1000"/>
              </a:spcBef>
              <a:spcAft>
                <a:spcPts val="0"/>
              </a:spcAft>
              <a:buSzPts val="2100"/>
              <a:buChar char="➢"/>
            </a:pPr>
            <a:r>
              <a:rPr lang="en-CA" sz="2100"/>
              <a:t>They are different as Edge is faster than Chrome but Chrome is more users friendly and simple.</a:t>
            </a:r>
            <a:endParaRPr sz="2100"/>
          </a:p>
          <a:p>
            <a:pPr indent="-361950" lvl="0" marL="1371600" rtl="0" algn="l">
              <a:spcBef>
                <a:spcPts val="1000"/>
              </a:spcBef>
              <a:spcAft>
                <a:spcPts val="0"/>
              </a:spcAft>
              <a:buSzPts val="2100"/>
              <a:buChar char="➢"/>
            </a:pPr>
            <a:r>
              <a:rPr lang="en-CA" sz="2100"/>
              <a:t>Chrome uses Google as primary search engine and Edge uses Bing.</a:t>
            </a:r>
            <a:endParaRPr sz="2100"/>
          </a:p>
          <a:p>
            <a:pPr indent="-184150" lvl="0" marL="228600" rtl="0" algn="l">
              <a:lnSpc>
                <a:spcPct val="90000"/>
              </a:lnSpc>
              <a:spcBef>
                <a:spcPts val="1000"/>
              </a:spcBef>
              <a:spcAft>
                <a:spcPts val="0"/>
              </a:spcAft>
              <a:buClr>
                <a:schemeClr val="dk1"/>
              </a:buClr>
              <a:buSzPts val="2100"/>
              <a:buChar char="•"/>
            </a:pPr>
            <a:r>
              <a:rPr lang="en-CA" sz="2100"/>
              <a:t>What are some other types of Web Clients?</a:t>
            </a:r>
            <a:endParaRPr sz="2100"/>
          </a:p>
          <a:p>
            <a:pPr indent="-361950" lvl="0" marL="1371600" rtl="0" algn="l">
              <a:spcBef>
                <a:spcPts val="1000"/>
              </a:spcBef>
              <a:spcAft>
                <a:spcPts val="0"/>
              </a:spcAft>
              <a:buSzPts val="2100"/>
              <a:buChar char="➢"/>
            </a:pPr>
            <a:r>
              <a:rPr lang="en-CA" sz="2100"/>
              <a:t>Some web clients are Google, Bing, Yahoo and etc.</a:t>
            </a:r>
            <a:endParaRPr sz="2100"/>
          </a:p>
          <a:p>
            <a:pPr indent="-184150" lvl="0" marL="228600" rtl="0" algn="l">
              <a:lnSpc>
                <a:spcPct val="90000"/>
              </a:lnSpc>
              <a:spcBef>
                <a:spcPts val="1000"/>
              </a:spcBef>
              <a:spcAft>
                <a:spcPts val="0"/>
              </a:spcAft>
              <a:buClr>
                <a:schemeClr val="dk1"/>
              </a:buClr>
              <a:buSzPts val="2100"/>
              <a:buChar char="•"/>
            </a:pPr>
            <a:r>
              <a:rPr lang="en-CA" sz="2100"/>
              <a:t>Is there any special Hardware or Software required to run a web client?</a:t>
            </a:r>
            <a:endParaRPr sz="2100"/>
          </a:p>
          <a:p>
            <a:pPr indent="-361950" lvl="0" marL="1371600" rtl="0" algn="l">
              <a:spcBef>
                <a:spcPts val="1000"/>
              </a:spcBef>
              <a:spcAft>
                <a:spcPts val="0"/>
              </a:spcAft>
              <a:buSzPts val="2100"/>
              <a:buChar char="➢"/>
            </a:pPr>
            <a:r>
              <a:rPr lang="en-CA" sz="2100"/>
              <a:t>These clients can run on Windows 10, Mac and Linux.</a:t>
            </a:r>
            <a:endParaRPr sz="2100"/>
          </a:p>
          <a:p>
            <a:pPr indent="-374650" lvl="0" marL="1371600" rtl="0" algn="l">
              <a:spcBef>
                <a:spcPts val="1000"/>
              </a:spcBef>
              <a:spcAft>
                <a:spcPts val="0"/>
              </a:spcAft>
              <a:buSzPts val="2300"/>
              <a:buChar char="➢"/>
            </a:pPr>
            <a:r>
              <a:rPr lang="en-CA" sz="2100"/>
              <a:t>Some clients may not be able to </a:t>
            </a:r>
            <a:r>
              <a:rPr lang="en-CA" sz="2100"/>
              <a:t>perform</a:t>
            </a:r>
            <a:r>
              <a:rPr lang="en-CA" sz="2100"/>
              <a:t> to their </a:t>
            </a:r>
            <a:r>
              <a:rPr lang="en-CA" sz="2100"/>
              <a:t>capability</a:t>
            </a:r>
            <a:r>
              <a:rPr lang="en-CA" sz="2100"/>
              <a:t> in other OSs</a:t>
            </a:r>
            <a:r>
              <a:rPr lang="en-CA" sz="2300"/>
              <a:t>.</a:t>
            </a:r>
            <a:endParaRPr sz="2300"/>
          </a:p>
        </p:txBody>
      </p:sp>
      <p:pic>
        <p:nvPicPr>
          <p:cNvPr descr="Image result for webpage icon" id="262" name="Google Shape;262;p25"/>
          <p:cNvPicPr preferRelativeResize="0"/>
          <p:nvPr/>
        </p:nvPicPr>
        <p:blipFill rotWithShape="1">
          <a:blip r:embed="rId6">
            <a:alphaModFix/>
          </a:blip>
          <a:srcRect b="0" l="0" r="0" t="0"/>
          <a:stretch/>
        </p:blipFill>
        <p:spPr>
          <a:xfrm>
            <a:off x="10273988" y="5453451"/>
            <a:ext cx="505329" cy="505329"/>
          </a:xfrm>
          <a:prstGeom prst="rect">
            <a:avLst/>
          </a:prstGeom>
          <a:noFill/>
          <a:ln>
            <a:noFill/>
          </a:ln>
        </p:spPr>
      </p:pic>
      <p:sp>
        <p:nvSpPr>
          <p:cNvPr id="263" name="Google Shape;263;p25"/>
          <p:cNvSpPr txBox="1"/>
          <p:nvPr/>
        </p:nvSpPr>
        <p:spPr>
          <a:xfrm>
            <a:off x="10715193" y="5521474"/>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Web Servers</a:t>
            </a:r>
            <a:endParaRPr b="1" sz="1800">
              <a:solidFill>
                <a:srgbClr val="C55A11"/>
              </a:solidFill>
              <a:latin typeface="Calibri"/>
              <a:ea typeface="Calibri"/>
              <a:cs typeface="Calibri"/>
              <a:sym typeface="Calibri"/>
            </a:endParaRPr>
          </a:p>
        </p:txBody>
      </p:sp>
      <p:pic>
        <p:nvPicPr>
          <p:cNvPr id="264" name="Google Shape;264;p25"/>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265" name="Google Shape;265;p25"/>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266" name="Google Shape;266;p25"/>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descr="Image result for web server" id="271" name="Google Shape;271;p26"/>
          <p:cNvPicPr preferRelativeResize="0"/>
          <p:nvPr/>
        </p:nvPicPr>
        <p:blipFill>
          <a:blip r:embed="rId3">
            <a:alphaModFix/>
          </a:blip>
          <a:stretch>
            <a:fillRect/>
          </a:stretch>
        </p:blipFill>
        <p:spPr>
          <a:xfrm>
            <a:off x="10718350" y="2933825"/>
            <a:ext cx="1379100" cy="1379100"/>
          </a:xfrm>
          <a:prstGeom prst="rect">
            <a:avLst/>
          </a:prstGeom>
          <a:noFill/>
          <a:ln>
            <a:noFill/>
          </a:ln>
        </p:spPr>
      </p:pic>
      <p:grpSp>
        <p:nvGrpSpPr>
          <p:cNvPr id="272" name="Google Shape;272;p26"/>
          <p:cNvGrpSpPr/>
          <p:nvPr/>
        </p:nvGrpSpPr>
        <p:grpSpPr>
          <a:xfrm>
            <a:off x="10641945" y="6092176"/>
            <a:ext cx="1362053" cy="439448"/>
            <a:chOff x="5598891" y="5389418"/>
            <a:chExt cx="1362053" cy="439448"/>
          </a:xfrm>
        </p:grpSpPr>
        <p:pic>
          <p:nvPicPr>
            <p:cNvPr id="273" name="Google Shape;273;p26"/>
            <p:cNvPicPr preferRelativeResize="0"/>
            <p:nvPr/>
          </p:nvPicPr>
          <p:blipFill rotWithShape="1">
            <a:blip r:embed="rId4">
              <a:alphaModFix/>
            </a:blip>
            <a:srcRect b="0" l="0" r="0" t="0"/>
            <a:stretch/>
          </p:blipFill>
          <p:spPr>
            <a:xfrm>
              <a:off x="5598891" y="5389418"/>
              <a:ext cx="434763" cy="439448"/>
            </a:xfrm>
            <a:prstGeom prst="rect">
              <a:avLst/>
            </a:prstGeom>
            <a:noFill/>
            <a:ln>
              <a:noFill/>
            </a:ln>
          </p:spPr>
        </p:pic>
        <p:sp>
          <p:nvSpPr>
            <p:cNvPr id="274" name="Google Shape;274;p26"/>
            <p:cNvSpPr txBox="1"/>
            <p:nvPr/>
          </p:nvSpPr>
          <p:spPr>
            <a:xfrm>
              <a:off x="6033644" y="5459542"/>
              <a:ext cx="927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5"/>
                </a:rPr>
                <a:t>Home</a:t>
              </a:r>
              <a:endParaRPr b="1" sz="1800">
                <a:solidFill>
                  <a:srgbClr val="C55A11"/>
                </a:solidFill>
                <a:latin typeface="Calibri"/>
                <a:ea typeface="Calibri"/>
                <a:cs typeface="Calibri"/>
                <a:sym typeface="Calibri"/>
              </a:endParaRPr>
            </a:p>
          </p:txBody>
        </p:sp>
      </p:grpSp>
      <p:sp>
        <p:nvSpPr>
          <p:cNvPr id="275" name="Google Shape;275;p26"/>
          <p:cNvSpPr txBox="1"/>
          <p:nvPr>
            <p:ph type="title"/>
          </p:nvPr>
        </p:nvSpPr>
        <p:spPr>
          <a:xfrm>
            <a:off x="838200" y="327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6"/>
              </a:rPr>
              <a:t>3.4) Web Server Hardware &amp; Software</a:t>
            </a:r>
            <a:endParaRPr/>
          </a:p>
        </p:txBody>
      </p:sp>
      <p:sp>
        <p:nvSpPr>
          <p:cNvPr id="276" name="Google Shape;276;p26"/>
          <p:cNvSpPr txBox="1"/>
          <p:nvPr>
            <p:ph idx="1" type="body"/>
          </p:nvPr>
        </p:nvSpPr>
        <p:spPr>
          <a:xfrm>
            <a:off x="838200" y="1171600"/>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lang="en-CA" sz="2400"/>
              <a:t>What does a Web Server do?</a:t>
            </a:r>
            <a:endParaRPr sz="2400"/>
          </a:p>
          <a:p>
            <a:pPr indent="-381000" lvl="0" marL="1371600" rtl="0" algn="l">
              <a:spcBef>
                <a:spcPts val="1000"/>
              </a:spcBef>
              <a:spcAft>
                <a:spcPts val="0"/>
              </a:spcAft>
              <a:buSzPts val="2400"/>
              <a:buChar char="➢"/>
            </a:pPr>
            <a:r>
              <a:rPr lang="en-CA" sz="2400"/>
              <a:t>A web server stores, processes and delivers web pages to internet users.</a:t>
            </a:r>
            <a:endParaRPr sz="2400"/>
          </a:p>
          <a:p>
            <a:pPr indent="-203200" lvl="0" marL="228600" rtl="0" algn="l">
              <a:lnSpc>
                <a:spcPct val="90000"/>
              </a:lnSpc>
              <a:spcBef>
                <a:spcPts val="1000"/>
              </a:spcBef>
              <a:spcAft>
                <a:spcPts val="0"/>
              </a:spcAft>
              <a:buClr>
                <a:schemeClr val="dk1"/>
              </a:buClr>
              <a:buSzPts val="2400"/>
              <a:buChar char="•"/>
            </a:pPr>
            <a:r>
              <a:rPr lang="en-CA" sz="2400"/>
              <a:t>Where are Web Servers located in the Network / Internet?</a:t>
            </a:r>
            <a:endParaRPr sz="2400"/>
          </a:p>
          <a:p>
            <a:pPr indent="-381000" lvl="0" marL="1371600" rtl="0" algn="l">
              <a:spcBef>
                <a:spcPts val="1000"/>
              </a:spcBef>
              <a:spcAft>
                <a:spcPts val="0"/>
              </a:spcAft>
              <a:buSzPts val="2400"/>
              <a:buChar char="➢"/>
            </a:pPr>
            <a:r>
              <a:rPr lang="en-CA" sz="2400"/>
              <a:t>Web servers are located in the internet as http servers but at their core, they are a computer that stores HTML needed for the web page.</a:t>
            </a:r>
            <a:endParaRPr sz="2400"/>
          </a:p>
          <a:p>
            <a:pPr indent="-203200" lvl="0" marL="228600" rtl="0" algn="l">
              <a:lnSpc>
                <a:spcPct val="90000"/>
              </a:lnSpc>
              <a:spcBef>
                <a:spcPts val="1000"/>
              </a:spcBef>
              <a:spcAft>
                <a:spcPts val="0"/>
              </a:spcAft>
              <a:buClr>
                <a:schemeClr val="dk1"/>
              </a:buClr>
              <a:buSzPts val="2400"/>
              <a:buChar char="•"/>
            </a:pPr>
            <a:r>
              <a:rPr lang="en-CA" sz="2400"/>
              <a:t>What special Software is needed for a Web Server</a:t>
            </a:r>
            <a:endParaRPr sz="2400"/>
          </a:p>
          <a:p>
            <a:pPr indent="-381000" lvl="0" marL="1371600" rtl="0" algn="l">
              <a:spcBef>
                <a:spcPts val="1000"/>
              </a:spcBef>
              <a:spcAft>
                <a:spcPts val="0"/>
              </a:spcAft>
              <a:buSzPts val="2400"/>
              <a:buChar char="➢"/>
            </a:pPr>
            <a:r>
              <a:rPr lang="en-CA" sz="2400"/>
              <a:t>A special software required is an TCP/IP software to setup the server.</a:t>
            </a:r>
            <a:endParaRPr sz="2400"/>
          </a:p>
          <a:p>
            <a:pPr indent="-381000" lvl="0" marL="1371600" rtl="0" algn="l">
              <a:spcBef>
                <a:spcPts val="1000"/>
              </a:spcBef>
              <a:spcAft>
                <a:spcPts val="0"/>
              </a:spcAft>
              <a:buSzPts val="2400"/>
              <a:buChar char="➢"/>
            </a:pPr>
            <a:r>
              <a:rPr lang="en-CA" sz="2400"/>
              <a:t>Another one is a software for the web server platform to hold the web server.</a:t>
            </a:r>
            <a:endParaRPr sz="2400"/>
          </a:p>
          <a:p>
            <a:pPr indent="-203200" lvl="0" marL="228600" rtl="0" algn="l">
              <a:lnSpc>
                <a:spcPct val="90000"/>
              </a:lnSpc>
              <a:spcBef>
                <a:spcPts val="1000"/>
              </a:spcBef>
              <a:spcAft>
                <a:spcPts val="0"/>
              </a:spcAft>
              <a:buClr>
                <a:schemeClr val="dk1"/>
              </a:buClr>
              <a:buSzPts val="2400"/>
              <a:buChar char="•"/>
            </a:pPr>
            <a:r>
              <a:rPr lang="en-CA" sz="2400"/>
              <a:t>What special Hardware is needed for a Web Server</a:t>
            </a:r>
            <a:endParaRPr sz="2400"/>
          </a:p>
          <a:p>
            <a:pPr indent="-381000" lvl="0" marL="1371600" rtl="0" algn="l">
              <a:spcBef>
                <a:spcPts val="1000"/>
              </a:spcBef>
              <a:spcAft>
                <a:spcPts val="0"/>
              </a:spcAft>
              <a:buSzPts val="2400"/>
              <a:buChar char="➢"/>
            </a:pPr>
            <a:r>
              <a:rPr lang="en-CA" sz="2400"/>
              <a:t>A very fast computer with very fast internet is needed to make a web server.</a:t>
            </a:r>
            <a:endParaRPr sz="2400"/>
          </a:p>
        </p:txBody>
      </p:sp>
      <p:pic>
        <p:nvPicPr>
          <p:cNvPr descr="Image result for webpage icon" id="277" name="Google Shape;277;p26"/>
          <p:cNvPicPr preferRelativeResize="0"/>
          <p:nvPr/>
        </p:nvPicPr>
        <p:blipFill rotWithShape="1">
          <a:blip r:embed="rId7">
            <a:alphaModFix/>
          </a:blip>
          <a:srcRect b="0" l="0" r="0" t="0"/>
          <a:stretch/>
        </p:blipFill>
        <p:spPr>
          <a:xfrm>
            <a:off x="8697263" y="6279039"/>
            <a:ext cx="505329" cy="505329"/>
          </a:xfrm>
          <a:prstGeom prst="rect">
            <a:avLst/>
          </a:prstGeom>
          <a:noFill/>
          <a:ln>
            <a:noFill/>
          </a:ln>
        </p:spPr>
      </p:pic>
      <p:sp>
        <p:nvSpPr>
          <p:cNvPr id="278" name="Google Shape;278;p26"/>
          <p:cNvSpPr txBox="1"/>
          <p:nvPr/>
        </p:nvSpPr>
        <p:spPr>
          <a:xfrm>
            <a:off x="9202593" y="6347049"/>
            <a:ext cx="1379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8"/>
              </a:rPr>
              <a:t>Web Servers</a:t>
            </a:r>
            <a:endParaRPr b="1" sz="1800">
              <a:solidFill>
                <a:srgbClr val="C55A11"/>
              </a:solidFill>
              <a:latin typeface="Calibri"/>
              <a:ea typeface="Calibri"/>
              <a:cs typeface="Calibri"/>
              <a:sym typeface="Calibri"/>
            </a:endParaRPr>
          </a:p>
        </p:txBody>
      </p:sp>
      <p:pic>
        <p:nvPicPr>
          <p:cNvPr id="279" name="Google Shape;279;p26"/>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pic>
        <p:nvPicPr>
          <p:cNvPr id="280" name="Google Shape;280;p26"/>
          <p:cNvPicPr preferRelativeResize="0"/>
          <p:nvPr/>
        </p:nvPicPr>
        <p:blipFill rotWithShape="1">
          <a:blip r:embed="rId10">
            <a:alphaModFix/>
          </a:blip>
          <a:srcRect b="13702" l="21687" r="22142" t="13991"/>
          <a:stretch/>
        </p:blipFill>
        <p:spPr>
          <a:xfrm>
            <a:off x="108238" y="5247800"/>
            <a:ext cx="806825" cy="779000"/>
          </a:xfrm>
          <a:prstGeom prst="rect">
            <a:avLst/>
          </a:prstGeom>
          <a:noFill/>
          <a:ln>
            <a:noFill/>
          </a:ln>
        </p:spPr>
      </p:pic>
      <p:sp>
        <p:nvSpPr>
          <p:cNvPr id="281" name="Google Shape;281;p26"/>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grpSp>
        <p:nvGrpSpPr>
          <p:cNvPr id="286" name="Google Shape;286;p27"/>
          <p:cNvGrpSpPr/>
          <p:nvPr/>
        </p:nvGrpSpPr>
        <p:grpSpPr>
          <a:xfrm>
            <a:off x="10641987" y="6092162"/>
            <a:ext cx="1263715" cy="439448"/>
            <a:chOff x="5598891" y="5389418"/>
            <a:chExt cx="1185363" cy="439448"/>
          </a:xfrm>
        </p:grpSpPr>
        <p:pic>
          <p:nvPicPr>
            <p:cNvPr id="287" name="Google Shape;287;p2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88" name="Google Shape;288;p2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89" name="Google Shape;289;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4) Domain Names &amp; IP Addresses</a:t>
            </a:r>
            <a:endParaRPr/>
          </a:p>
        </p:txBody>
      </p:sp>
      <p:sp>
        <p:nvSpPr>
          <p:cNvPr id="290" name="Google Shape;290;p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howjump?jump=nextslide"/>
              </a:rPr>
              <a:t>What is a Domain Name?</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5"/>
              </a:rPr>
              <a:t>What is an IP Address?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Controls the assignment of Names &amp; Addresses?</a:t>
            </a:r>
            <a:endParaRPr/>
          </a:p>
        </p:txBody>
      </p:sp>
      <p:pic>
        <p:nvPicPr>
          <p:cNvPr descr="Image result for domain name icon" id="291" name="Google Shape;291;p27"/>
          <p:cNvPicPr preferRelativeResize="0"/>
          <p:nvPr/>
        </p:nvPicPr>
        <p:blipFill rotWithShape="1">
          <a:blip r:embed="rId7">
            <a:alphaModFix/>
          </a:blip>
          <a:srcRect b="0" l="0" r="0" t="0"/>
          <a:stretch/>
        </p:blipFill>
        <p:spPr>
          <a:xfrm>
            <a:off x="8486054" y="6092177"/>
            <a:ext cx="439448" cy="439448"/>
          </a:xfrm>
          <a:prstGeom prst="rect">
            <a:avLst/>
          </a:prstGeom>
          <a:noFill/>
          <a:ln>
            <a:noFill/>
          </a:ln>
        </p:spPr>
      </p:pic>
      <p:sp>
        <p:nvSpPr>
          <p:cNvPr id="292" name="Google Shape;292;p27"/>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8"/>
              </a:rPr>
              <a:t>Domain Names</a:t>
            </a:r>
            <a:endParaRPr b="1" sz="1800">
              <a:solidFill>
                <a:srgbClr val="C55A11"/>
              </a:solidFill>
              <a:latin typeface="Calibri"/>
              <a:ea typeface="Calibri"/>
              <a:cs typeface="Calibri"/>
              <a:sym typeface="Calibri"/>
            </a:endParaRPr>
          </a:p>
        </p:txBody>
      </p:sp>
      <p:pic>
        <p:nvPicPr>
          <p:cNvPr descr="Image result for Domain NAmes" id="293" name="Google Shape;293;p27"/>
          <p:cNvPicPr preferRelativeResize="0"/>
          <p:nvPr/>
        </p:nvPicPr>
        <p:blipFill rotWithShape="1">
          <a:blip r:embed="rId9">
            <a:alphaModFix/>
          </a:blip>
          <a:srcRect b="0" l="0" r="0" t="0"/>
          <a:stretch/>
        </p:blipFill>
        <p:spPr>
          <a:xfrm>
            <a:off x="1627093" y="3886863"/>
            <a:ext cx="4292273" cy="2609703"/>
          </a:xfrm>
          <a:prstGeom prst="rect">
            <a:avLst/>
          </a:prstGeom>
          <a:noFill/>
          <a:ln>
            <a:noFill/>
          </a:ln>
        </p:spPr>
      </p:pic>
      <p:pic>
        <p:nvPicPr>
          <p:cNvPr id="294" name="Google Shape;294;p27"/>
          <p:cNvPicPr preferRelativeResize="0"/>
          <p:nvPr/>
        </p:nvPicPr>
        <p:blipFill rotWithShape="1">
          <a:blip r:embed="rId10">
            <a:alphaModFix/>
          </a:blip>
          <a:srcRect b="7373" l="0" r="0" t="0"/>
          <a:stretch/>
        </p:blipFill>
        <p:spPr>
          <a:xfrm>
            <a:off x="0" y="6026800"/>
            <a:ext cx="1023302" cy="831200"/>
          </a:xfrm>
          <a:prstGeom prst="rect">
            <a:avLst/>
          </a:prstGeom>
          <a:noFill/>
          <a:ln>
            <a:noFill/>
          </a:ln>
        </p:spPr>
      </p:pic>
      <p:pic>
        <p:nvPicPr>
          <p:cNvPr id="295" name="Google Shape;295;p27"/>
          <p:cNvPicPr preferRelativeResize="0"/>
          <p:nvPr/>
        </p:nvPicPr>
        <p:blipFill rotWithShape="1">
          <a:blip r:embed="rId11">
            <a:alphaModFix/>
          </a:blip>
          <a:srcRect b="13702" l="21687" r="22142" t="13991"/>
          <a:stretch/>
        </p:blipFill>
        <p:spPr>
          <a:xfrm>
            <a:off x="108238" y="5247800"/>
            <a:ext cx="806825" cy="779000"/>
          </a:xfrm>
          <a:prstGeom prst="rect">
            <a:avLst/>
          </a:prstGeom>
          <a:noFill/>
          <a:ln>
            <a:noFill/>
          </a:ln>
        </p:spPr>
      </p:pic>
      <p:sp>
        <p:nvSpPr>
          <p:cNvPr id="296" name="Google Shape;296;p27"/>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pic>
        <p:nvPicPr>
          <p:cNvPr descr="Image result for html" id="297" name="Google Shape;297;p27"/>
          <p:cNvPicPr preferRelativeResize="0"/>
          <p:nvPr/>
        </p:nvPicPr>
        <p:blipFill>
          <a:blip r:embed="rId12">
            <a:alphaModFix/>
          </a:blip>
          <a:stretch>
            <a:fillRect/>
          </a:stretch>
        </p:blipFill>
        <p:spPr>
          <a:xfrm>
            <a:off x="8745350" y="1690825"/>
            <a:ext cx="2857500" cy="1600200"/>
          </a:xfrm>
          <a:prstGeom prst="rect">
            <a:avLst/>
          </a:prstGeom>
          <a:noFill/>
          <a:ln>
            <a:noFill/>
          </a:ln>
        </p:spPr>
      </p:pic>
      <p:pic>
        <p:nvPicPr>
          <p:cNvPr descr="Image result for ip adres" id="298" name="Google Shape;298;p27"/>
          <p:cNvPicPr preferRelativeResize="0"/>
          <p:nvPr/>
        </p:nvPicPr>
        <p:blipFill>
          <a:blip r:embed="rId13">
            <a:alphaModFix/>
          </a:blip>
          <a:stretch>
            <a:fillRect/>
          </a:stretch>
        </p:blipFill>
        <p:spPr>
          <a:xfrm>
            <a:off x="8875313" y="3732225"/>
            <a:ext cx="2867025" cy="1590675"/>
          </a:xfrm>
          <a:prstGeom prst="rect">
            <a:avLst/>
          </a:prstGeom>
          <a:noFill/>
          <a:ln>
            <a:noFill/>
          </a:ln>
        </p:spPr>
      </p:pic>
      <p:pic>
        <p:nvPicPr>
          <p:cNvPr descr="Image result for domain name" id="299" name="Google Shape;299;p27"/>
          <p:cNvPicPr preferRelativeResize="0"/>
          <p:nvPr/>
        </p:nvPicPr>
        <p:blipFill>
          <a:blip r:embed="rId14">
            <a:alphaModFix/>
          </a:blip>
          <a:stretch>
            <a:fillRect/>
          </a:stretch>
        </p:blipFill>
        <p:spPr>
          <a:xfrm>
            <a:off x="5526425" y="3807350"/>
            <a:ext cx="2739500" cy="144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grpSp>
        <p:nvGrpSpPr>
          <p:cNvPr id="304" name="Google Shape;304;p28"/>
          <p:cNvGrpSpPr/>
          <p:nvPr/>
        </p:nvGrpSpPr>
        <p:grpSpPr>
          <a:xfrm>
            <a:off x="10641945" y="6092176"/>
            <a:ext cx="1234255" cy="439448"/>
            <a:chOff x="5598891" y="5389418"/>
            <a:chExt cx="1234255" cy="439448"/>
          </a:xfrm>
        </p:grpSpPr>
        <p:pic>
          <p:nvPicPr>
            <p:cNvPr id="305" name="Google Shape;305;p2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06" name="Google Shape;306;p28"/>
            <p:cNvSpPr txBox="1"/>
            <p:nvPr/>
          </p:nvSpPr>
          <p:spPr>
            <a:xfrm>
              <a:off x="6033646" y="5459542"/>
              <a:ext cx="79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07" name="Google Shape;307;p28"/>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4.1) What is a Domain Name?</a:t>
            </a:r>
            <a:endParaRPr/>
          </a:p>
        </p:txBody>
      </p:sp>
      <p:sp>
        <p:nvSpPr>
          <p:cNvPr id="308" name="Google Shape;308;p28"/>
          <p:cNvSpPr txBox="1"/>
          <p:nvPr>
            <p:ph idx="1" type="body"/>
          </p:nvPr>
        </p:nvSpPr>
        <p:spPr>
          <a:xfrm>
            <a:off x="838200" y="1277613"/>
            <a:ext cx="10515600" cy="46068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What is a Domain Name?</a:t>
            </a:r>
            <a:endParaRPr/>
          </a:p>
          <a:p>
            <a:pPr indent="-368300" lvl="0" marL="914400" rtl="0" algn="l">
              <a:lnSpc>
                <a:spcPct val="90000"/>
              </a:lnSpc>
              <a:spcBef>
                <a:spcPts val="0"/>
              </a:spcBef>
              <a:spcAft>
                <a:spcPts val="0"/>
              </a:spcAft>
              <a:buSzPts val="2200"/>
              <a:buChar char="➢"/>
            </a:pPr>
            <a:r>
              <a:rPr lang="en-CA" sz="2200"/>
              <a:t>Strings of letters used to name organizations and computers and addresses on the internet.</a:t>
            </a:r>
            <a:endParaRPr sz="2200"/>
          </a:p>
          <a:p>
            <a:pPr indent="-228600" lvl="0" marL="228600" rtl="0" algn="l">
              <a:lnSpc>
                <a:spcPct val="90000"/>
              </a:lnSpc>
              <a:spcBef>
                <a:spcPts val="1000"/>
              </a:spcBef>
              <a:spcAft>
                <a:spcPts val="0"/>
              </a:spcAft>
              <a:buClr>
                <a:schemeClr val="dk1"/>
              </a:buClr>
              <a:buSzPts val="2800"/>
              <a:buChar char="•"/>
            </a:pPr>
            <a:r>
              <a:rPr lang="en-CA"/>
              <a:t>How are Domain Names related to Web Pages?</a:t>
            </a:r>
            <a:endParaRPr/>
          </a:p>
          <a:p>
            <a:pPr indent="-368300" lvl="0" marL="914400" rtl="0" algn="l">
              <a:lnSpc>
                <a:spcPct val="90000"/>
              </a:lnSpc>
              <a:spcBef>
                <a:spcPts val="0"/>
              </a:spcBef>
              <a:spcAft>
                <a:spcPts val="0"/>
              </a:spcAft>
              <a:buSzPts val="2200"/>
              <a:buChar char="➢"/>
            </a:pPr>
            <a:r>
              <a:rPr lang="en-CA" sz="2200"/>
              <a:t>A domain name is a Website and the web pages are part of that website.</a:t>
            </a:r>
            <a:endParaRPr sz="2200"/>
          </a:p>
          <a:p>
            <a:pPr indent="-368300" lvl="0" marL="914400" rtl="0" algn="l">
              <a:lnSpc>
                <a:spcPct val="90000"/>
              </a:lnSpc>
              <a:spcBef>
                <a:spcPts val="0"/>
              </a:spcBef>
              <a:spcAft>
                <a:spcPts val="0"/>
              </a:spcAft>
              <a:buSzPts val="2200"/>
              <a:buChar char="➢"/>
            </a:pPr>
            <a:r>
              <a:rPr lang="en-CA" sz="2200"/>
              <a:t>Web pages are often extension to the domain URL. </a:t>
            </a:r>
            <a:endParaRPr sz="2200"/>
          </a:p>
          <a:p>
            <a:pPr indent="-368300" lvl="0" marL="914400" rtl="0" algn="l">
              <a:lnSpc>
                <a:spcPct val="90000"/>
              </a:lnSpc>
              <a:spcBef>
                <a:spcPts val="0"/>
              </a:spcBef>
              <a:spcAft>
                <a:spcPts val="0"/>
              </a:spcAft>
              <a:buSzPts val="2200"/>
              <a:buChar char="➢"/>
            </a:pPr>
            <a:r>
              <a:rPr lang="en-CA" sz="2200"/>
              <a:t>In short, if the domain name is a tree then the web pages are its leafs. </a:t>
            </a:r>
            <a:endParaRPr sz="2200"/>
          </a:p>
          <a:p>
            <a:pPr indent="-228600" lvl="0" marL="228600" rtl="0" algn="l">
              <a:lnSpc>
                <a:spcPct val="90000"/>
              </a:lnSpc>
              <a:spcBef>
                <a:spcPts val="1000"/>
              </a:spcBef>
              <a:spcAft>
                <a:spcPts val="0"/>
              </a:spcAft>
              <a:buClr>
                <a:schemeClr val="dk1"/>
              </a:buClr>
              <a:buSzPts val="2800"/>
              <a:buChar char="•"/>
            </a:pPr>
            <a:r>
              <a:rPr lang="en-CA"/>
              <a:t>How does my computer find and use Domain Names? </a:t>
            </a:r>
            <a:endParaRPr/>
          </a:p>
          <a:p>
            <a:pPr indent="-368300" lvl="0" marL="914400" rtl="0" algn="l">
              <a:spcBef>
                <a:spcPts val="0"/>
              </a:spcBef>
              <a:spcAft>
                <a:spcPts val="0"/>
              </a:spcAft>
              <a:buSzPts val="2200"/>
              <a:buChar char="➢"/>
            </a:pPr>
            <a:r>
              <a:rPr lang="en-CA" sz="2200"/>
              <a:t>Each domain name has an IP address and the computer is able to use the IP address and search servers to locate and use the Website.</a:t>
            </a:r>
            <a:endParaRPr sz="2200"/>
          </a:p>
          <a:p>
            <a:pPr indent="-368300" lvl="0" marL="914400" rtl="0" algn="l">
              <a:spcBef>
                <a:spcPts val="0"/>
              </a:spcBef>
              <a:spcAft>
                <a:spcPts val="0"/>
              </a:spcAft>
              <a:buSzPts val="2200"/>
              <a:buChar char="➢"/>
            </a:pPr>
            <a:r>
              <a:rPr lang="en-CA" sz="2200"/>
              <a:t>The computer uses the internet servers and if the domain has an ending relating to a country like .ca or .co.uk, then the server that computer searches are more local and national.</a:t>
            </a:r>
            <a:endParaRPr sz="2200"/>
          </a:p>
          <a:p>
            <a:pPr indent="-368300" lvl="0" marL="914400" rtl="0" algn="l">
              <a:spcBef>
                <a:spcPts val="0"/>
              </a:spcBef>
              <a:spcAft>
                <a:spcPts val="0"/>
              </a:spcAft>
              <a:buSzPts val="2200"/>
              <a:buChar char="➢"/>
            </a:pPr>
            <a:r>
              <a:rPr lang="en-CA" sz="2200"/>
              <a:t>This process is called the DNS(Domain Name System).</a:t>
            </a:r>
            <a:endParaRPr sz="2200"/>
          </a:p>
        </p:txBody>
      </p:sp>
      <p:pic>
        <p:nvPicPr>
          <p:cNvPr descr="Image result for domain name icon" id="309" name="Google Shape;309;p28"/>
          <p:cNvPicPr preferRelativeResize="0"/>
          <p:nvPr/>
        </p:nvPicPr>
        <p:blipFill rotWithShape="1">
          <a:blip r:embed="rId6">
            <a:alphaModFix/>
          </a:blip>
          <a:srcRect b="0" l="0" r="0" t="0"/>
          <a:stretch/>
        </p:blipFill>
        <p:spPr>
          <a:xfrm>
            <a:off x="8486054" y="6092177"/>
            <a:ext cx="439448" cy="439448"/>
          </a:xfrm>
          <a:prstGeom prst="rect">
            <a:avLst/>
          </a:prstGeom>
          <a:noFill/>
          <a:ln>
            <a:noFill/>
          </a:ln>
        </p:spPr>
      </p:pic>
      <p:sp>
        <p:nvSpPr>
          <p:cNvPr id="310" name="Google Shape;310;p28"/>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Domain Names</a:t>
            </a:r>
            <a:endParaRPr b="1" sz="1800">
              <a:solidFill>
                <a:srgbClr val="C55A11"/>
              </a:solidFill>
              <a:latin typeface="Calibri"/>
              <a:ea typeface="Calibri"/>
              <a:cs typeface="Calibri"/>
              <a:sym typeface="Calibri"/>
            </a:endParaRPr>
          </a:p>
        </p:txBody>
      </p:sp>
      <p:pic>
        <p:nvPicPr>
          <p:cNvPr id="311" name="Google Shape;311;p28"/>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312" name="Google Shape;312;p28"/>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313" name="Google Shape;313;p28"/>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pic>
        <p:nvPicPr>
          <p:cNvPr descr="Image result for domain name" id="314" name="Google Shape;314;p28"/>
          <p:cNvPicPr preferRelativeResize="0"/>
          <p:nvPr/>
        </p:nvPicPr>
        <p:blipFill>
          <a:blip r:embed="rId10">
            <a:alphaModFix/>
          </a:blip>
          <a:stretch>
            <a:fillRect/>
          </a:stretch>
        </p:blipFill>
        <p:spPr>
          <a:xfrm>
            <a:off x="10188073" y="2186326"/>
            <a:ext cx="1853350" cy="123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grpSp>
        <p:nvGrpSpPr>
          <p:cNvPr id="319" name="Google Shape;319;p29"/>
          <p:cNvGrpSpPr/>
          <p:nvPr/>
        </p:nvGrpSpPr>
        <p:grpSpPr>
          <a:xfrm>
            <a:off x="10641945" y="6092176"/>
            <a:ext cx="1234255" cy="439448"/>
            <a:chOff x="5598891" y="5389418"/>
            <a:chExt cx="1234255" cy="439448"/>
          </a:xfrm>
        </p:grpSpPr>
        <p:pic>
          <p:nvPicPr>
            <p:cNvPr id="320" name="Google Shape;320;p2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21" name="Google Shape;321;p29"/>
            <p:cNvSpPr txBox="1"/>
            <p:nvPr/>
          </p:nvSpPr>
          <p:spPr>
            <a:xfrm>
              <a:off x="6033646" y="5459542"/>
              <a:ext cx="799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22" name="Google Shape;322;p29"/>
          <p:cNvSpPr txBox="1"/>
          <p:nvPr>
            <p:ph type="title"/>
          </p:nvPr>
        </p:nvSpPr>
        <p:spPr>
          <a:xfrm>
            <a:off x="838200" y="404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4.2) What is an IP Address?</a:t>
            </a:r>
            <a:endParaRPr/>
          </a:p>
        </p:txBody>
      </p:sp>
      <p:sp>
        <p:nvSpPr>
          <p:cNvPr id="323" name="Google Shape;323;p29"/>
          <p:cNvSpPr txBox="1"/>
          <p:nvPr>
            <p:ph idx="1" type="body"/>
          </p:nvPr>
        </p:nvSpPr>
        <p:spPr>
          <a:xfrm>
            <a:off x="838200" y="1366125"/>
            <a:ext cx="10515600" cy="43512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2600"/>
              <a:buChar char="•"/>
            </a:pPr>
            <a:r>
              <a:rPr lang="en-CA" sz="2600"/>
              <a:t>What is an IP Address?</a:t>
            </a:r>
            <a:endParaRPr sz="2600"/>
          </a:p>
          <a:p>
            <a:pPr indent="-393700" lvl="0" marL="1371600" rtl="0" algn="l">
              <a:spcBef>
                <a:spcPts val="1000"/>
              </a:spcBef>
              <a:spcAft>
                <a:spcPts val="0"/>
              </a:spcAft>
              <a:buSzPts val="2600"/>
              <a:buChar char="➢"/>
            </a:pPr>
            <a:r>
              <a:rPr lang="en-CA" sz="2600"/>
              <a:t>It's a network address for your computer so you can connect to the internet and send or receive data.</a:t>
            </a:r>
            <a:endParaRPr sz="2600"/>
          </a:p>
          <a:p>
            <a:pPr indent="-215900" lvl="0" marL="228600" rtl="0" algn="l">
              <a:lnSpc>
                <a:spcPct val="90000"/>
              </a:lnSpc>
              <a:spcBef>
                <a:spcPts val="1000"/>
              </a:spcBef>
              <a:spcAft>
                <a:spcPts val="0"/>
              </a:spcAft>
              <a:buClr>
                <a:schemeClr val="dk1"/>
              </a:buClr>
              <a:buSzPts val="2600"/>
              <a:buChar char="•"/>
            </a:pPr>
            <a:r>
              <a:rPr lang="en-CA" sz="2600"/>
              <a:t>What is the difference between IPv4 and IPv6?</a:t>
            </a:r>
            <a:endParaRPr sz="2600"/>
          </a:p>
          <a:p>
            <a:pPr indent="-393700" lvl="0" marL="1371600" rtl="0" algn="l">
              <a:spcBef>
                <a:spcPts val="1000"/>
              </a:spcBef>
              <a:spcAft>
                <a:spcPts val="0"/>
              </a:spcAft>
              <a:buSzPts val="2600"/>
              <a:buChar char="➢"/>
            </a:pPr>
            <a:r>
              <a:rPr lang="en-CA" sz="2600"/>
              <a:t>The difference is that the IPv6 will be able to have more IP addresses because the IP addresses will be made with 128-bit rather than th 32-bit IPv4.</a:t>
            </a:r>
            <a:endParaRPr sz="2600"/>
          </a:p>
          <a:p>
            <a:pPr indent="-215900" lvl="0" marL="228600" rtl="0" algn="l">
              <a:lnSpc>
                <a:spcPct val="90000"/>
              </a:lnSpc>
              <a:spcBef>
                <a:spcPts val="1000"/>
              </a:spcBef>
              <a:spcAft>
                <a:spcPts val="0"/>
              </a:spcAft>
              <a:buClr>
                <a:schemeClr val="dk1"/>
              </a:buClr>
              <a:buSzPts val="2600"/>
              <a:buChar char="•"/>
            </a:pPr>
            <a:r>
              <a:rPr lang="en-CA" sz="2600"/>
              <a:t>How does my computer convert a Domain Name to an IP Address?</a:t>
            </a:r>
            <a:endParaRPr sz="2600"/>
          </a:p>
          <a:p>
            <a:pPr indent="-393700" lvl="0" marL="1371600" rtl="0" algn="l">
              <a:spcBef>
                <a:spcPts val="1000"/>
              </a:spcBef>
              <a:spcAft>
                <a:spcPts val="0"/>
              </a:spcAft>
              <a:buSzPts val="2600"/>
              <a:buChar char="➢"/>
            </a:pPr>
            <a:r>
              <a:rPr lang="en-CA" sz="2600"/>
              <a:t>The computer uses the DNS, which is a Domain Name Server. </a:t>
            </a:r>
            <a:endParaRPr sz="2600"/>
          </a:p>
          <a:p>
            <a:pPr indent="-393700" lvl="0" marL="1371600" rtl="0" algn="l">
              <a:spcBef>
                <a:spcPts val="1000"/>
              </a:spcBef>
              <a:spcAft>
                <a:spcPts val="0"/>
              </a:spcAft>
              <a:buSzPts val="2600"/>
              <a:buChar char="➢"/>
            </a:pPr>
            <a:r>
              <a:rPr lang="en-CA" sz="2600"/>
              <a:t>The computer locks up the Domain name in the DNS until it finds the matching IP address.</a:t>
            </a:r>
            <a:endParaRPr sz="2600"/>
          </a:p>
        </p:txBody>
      </p:sp>
      <p:pic>
        <p:nvPicPr>
          <p:cNvPr descr="Image result for domain name icon" id="324" name="Google Shape;324;p29"/>
          <p:cNvPicPr preferRelativeResize="0"/>
          <p:nvPr/>
        </p:nvPicPr>
        <p:blipFill rotWithShape="1">
          <a:blip r:embed="rId6">
            <a:alphaModFix/>
          </a:blip>
          <a:srcRect b="0" l="0" r="0" t="0"/>
          <a:stretch/>
        </p:blipFill>
        <p:spPr>
          <a:xfrm>
            <a:off x="8486054" y="6092177"/>
            <a:ext cx="439448" cy="439448"/>
          </a:xfrm>
          <a:prstGeom prst="rect">
            <a:avLst/>
          </a:prstGeom>
          <a:noFill/>
          <a:ln>
            <a:noFill/>
          </a:ln>
        </p:spPr>
      </p:pic>
      <p:sp>
        <p:nvSpPr>
          <p:cNvPr id="325" name="Google Shape;325;p29"/>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Domain Names</a:t>
            </a:r>
            <a:endParaRPr b="1" sz="1800">
              <a:solidFill>
                <a:srgbClr val="C55A11"/>
              </a:solidFill>
              <a:latin typeface="Calibri"/>
              <a:ea typeface="Calibri"/>
              <a:cs typeface="Calibri"/>
              <a:sym typeface="Calibri"/>
            </a:endParaRPr>
          </a:p>
        </p:txBody>
      </p:sp>
      <p:pic>
        <p:nvPicPr>
          <p:cNvPr id="326" name="Google Shape;326;p29"/>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327" name="Google Shape;327;p29"/>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328" name="Google Shape;328;p29"/>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grpSp>
        <p:nvGrpSpPr>
          <p:cNvPr id="333" name="Google Shape;333;p30"/>
          <p:cNvGrpSpPr/>
          <p:nvPr/>
        </p:nvGrpSpPr>
        <p:grpSpPr>
          <a:xfrm>
            <a:off x="10641945" y="6092176"/>
            <a:ext cx="1352153" cy="439448"/>
            <a:chOff x="5598891" y="5389418"/>
            <a:chExt cx="1352153" cy="439448"/>
          </a:xfrm>
        </p:grpSpPr>
        <p:pic>
          <p:nvPicPr>
            <p:cNvPr id="334" name="Google Shape;334;p3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35" name="Google Shape;335;p30"/>
            <p:cNvSpPr txBox="1"/>
            <p:nvPr/>
          </p:nvSpPr>
          <p:spPr>
            <a:xfrm>
              <a:off x="6033644" y="5459542"/>
              <a:ext cx="91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36" name="Google Shape;336;p30"/>
          <p:cNvSpPr txBox="1"/>
          <p:nvPr>
            <p:ph type="title"/>
          </p:nvPr>
        </p:nvSpPr>
        <p:spPr>
          <a:xfrm>
            <a:off x="838200" y="-1661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4.3) Who Controls Domain Names?</a:t>
            </a:r>
            <a:endParaRPr/>
          </a:p>
        </p:txBody>
      </p:sp>
      <p:sp>
        <p:nvSpPr>
          <p:cNvPr id="337" name="Google Shape;337;p30"/>
          <p:cNvSpPr txBox="1"/>
          <p:nvPr>
            <p:ph idx="1" type="body"/>
          </p:nvPr>
        </p:nvSpPr>
        <p:spPr>
          <a:xfrm>
            <a:off x="838200" y="943050"/>
            <a:ext cx="10515600" cy="43512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2600"/>
              <a:buChar char="•"/>
            </a:pPr>
            <a:r>
              <a:rPr lang="en-CA" sz="2600"/>
              <a:t>Who Owns and Controls Domain Names and IP Addresses?</a:t>
            </a:r>
            <a:endParaRPr sz="2600"/>
          </a:p>
          <a:p>
            <a:pPr indent="-393700" lvl="0" marL="1371600" rtl="0" algn="l">
              <a:spcBef>
                <a:spcPts val="1000"/>
              </a:spcBef>
              <a:spcAft>
                <a:spcPts val="0"/>
              </a:spcAft>
              <a:buSzPts val="2600"/>
              <a:buChar char="➢"/>
            </a:pPr>
            <a:r>
              <a:rPr lang="en-CA" sz="2600"/>
              <a:t>All the IP addresses are controlled by the Internet Assigned Numbers Authority (IANA). </a:t>
            </a:r>
            <a:endParaRPr sz="2600"/>
          </a:p>
          <a:p>
            <a:pPr indent="-393700" lvl="0" marL="1371600" rtl="0" algn="l">
              <a:spcBef>
                <a:spcPts val="1000"/>
              </a:spcBef>
              <a:spcAft>
                <a:spcPts val="0"/>
              </a:spcAft>
              <a:buSzPts val="2600"/>
              <a:buChar char="➢"/>
            </a:pPr>
            <a:r>
              <a:rPr lang="en-CA" sz="2600"/>
              <a:t>The IANA is a non profit organization that oversees all IP address allocations. </a:t>
            </a:r>
            <a:endParaRPr sz="2600"/>
          </a:p>
          <a:p>
            <a:pPr indent="-393700" lvl="0" marL="1371600" rtl="0" algn="l">
              <a:spcBef>
                <a:spcPts val="1000"/>
              </a:spcBef>
              <a:spcAft>
                <a:spcPts val="0"/>
              </a:spcAft>
              <a:buSzPts val="2600"/>
              <a:buChar char="➢"/>
            </a:pPr>
            <a:r>
              <a:rPr lang="en-CA" sz="2600"/>
              <a:t>They also manage DNS roots.</a:t>
            </a:r>
            <a:endParaRPr sz="2600"/>
          </a:p>
          <a:p>
            <a:pPr indent="-215900" lvl="0" marL="228600" rtl="0" algn="l">
              <a:lnSpc>
                <a:spcPct val="90000"/>
              </a:lnSpc>
              <a:spcBef>
                <a:spcPts val="1000"/>
              </a:spcBef>
              <a:spcAft>
                <a:spcPts val="0"/>
              </a:spcAft>
              <a:buClr>
                <a:schemeClr val="dk1"/>
              </a:buClr>
              <a:buSzPts val="2600"/>
              <a:buChar char="•"/>
            </a:pPr>
            <a:r>
              <a:rPr lang="en-CA" sz="2600"/>
              <a:t>How can I register a Domain Name for my own use?</a:t>
            </a:r>
            <a:endParaRPr sz="2600"/>
          </a:p>
          <a:p>
            <a:pPr indent="-393700" lvl="0" marL="1371600" rtl="0" algn="l">
              <a:spcBef>
                <a:spcPts val="1000"/>
              </a:spcBef>
              <a:spcAft>
                <a:spcPts val="0"/>
              </a:spcAft>
              <a:buSzPts val="2600"/>
              <a:buChar char="➢"/>
            </a:pPr>
            <a:r>
              <a:rPr lang="en-CA" sz="2600"/>
              <a:t>Getting a domain name involves registering the name you want with an organisation called ICANN through a domain name registrar. </a:t>
            </a:r>
            <a:endParaRPr sz="2600"/>
          </a:p>
          <a:p>
            <a:pPr indent="-393700" lvl="0" marL="1371600" rtl="0" algn="l">
              <a:spcBef>
                <a:spcPts val="1000"/>
              </a:spcBef>
              <a:spcAft>
                <a:spcPts val="0"/>
              </a:spcAft>
              <a:buSzPts val="2600"/>
              <a:buChar char="➢"/>
            </a:pPr>
            <a:r>
              <a:rPr lang="en-CA" sz="2600"/>
              <a:t>Some examples of domain name registrar are GoDaddy and etc. </a:t>
            </a:r>
            <a:endParaRPr sz="2600"/>
          </a:p>
          <a:p>
            <a:pPr indent="-393700" lvl="0" marL="1371600" rtl="0" algn="l">
              <a:spcBef>
                <a:spcPts val="1000"/>
              </a:spcBef>
              <a:spcAft>
                <a:spcPts val="0"/>
              </a:spcAft>
              <a:buSzPts val="2600"/>
              <a:buChar char="➢"/>
            </a:pPr>
            <a:r>
              <a:rPr lang="en-CA" sz="2600"/>
              <a:t>This process often costs money.</a:t>
            </a:r>
            <a:endParaRPr sz="2600"/>
          </a:p>
        </p:txBody>
      </p:sp>
      <p:pic>
        <p:nvPicPr>
          <p:cNvPr descr="Image result for domain name icon" id="338" name="Google Shape;338;p30"/>
          <p:cNvPicPr preferRelativeResize="0"/>
          <p:nvPr/>
        </p:nvPicPr>
        <p:blipFill rotWithShape="1">
          <a:blip r:embed="rId6">
            <a:alphaModFix/>
          </a:blip>
          <a:srcRect b="0" l="0" r="0" t="0"/>
          <a:stretch/>
        </p:blipFill>
        <p:spPr>
          <a:xfrm>
            <a:off x="8486054" y="6092177"/>
            <a:ext cx="439448" cy="439448"/>
          </a:xfrm>
          <a:prstGeom prst="rect">
            <a:avLst/>
          </a:prstGeom>
          <a:noFill/>
          <a:ln>
            <a:noFill/>
          </a:ln>
        </p:spPr>
      </p:pic>
      <p:sp>
        <p:nvSpPr>
          <p:cNvPr id="339" name="Google Shape;339;p30"/>
          <p:cNvSpPr txBox="1"/>
          <p:nvPr/>
        </p:nvSpPr>
        <p:spPr>
          <a:xfrm>
            <a:off x="8875316" y="6127234"/>
            <a:ext cx="164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Domain Names</a:t>
            </a:r>
            <a:endParaRPr b="1" sz="1800">
              <a:solidFill>
                <a:srgbClr val="C55A11"/>
              </a:solidFill>
              <a:latin typeface="Calibri"/>
              <a:ea typeface="Calibri"/>
              <a:cs typeface="Calibri"/>
              <a:sym typeface="Calibri"/>
            </a:endParaRPr>
          </a:p>
        </p:txBody>
      </p:sp>
      <p:pic>
        <p:nvPicPr>
          <p:cNvPr id="340" name="Google Shape;340;p30"/>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341" name="Google Shape;341;p30"/>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342" name="Google Shape;342;p30"/>
          <p:cNvSpPr txBox="1"/>
          <p:nvPr/>
        </p:nvSpPr>
        <p:spPr>
          <a:xfrm>
            <a:off x="10308400" y="101725"/>
            <a:ext cx="1617000" cy="9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2400">
                <a:latin typeface="Calibri"/>
                <a:ea typeface="Calibri"/>
                <a:cs typeface="Calibri"/>
                <a:sym typeface="Calibri"/>
              </a:rPr>
              <a:t>By: Harjap Saini</a:t>
            </a:r>
            <a:endParaRPr sz="2400">
              <a:latin typeface="Calibri"/>
              <a:ea typeface="Calibri"/>
              <a:cs typeface="Calibri"/>
              <a:sym typeface="Calibri"/>
            </a:endParaRPr>
          </a:p>
        </p:txBody>
      </p:sp>
      <p:pic>
        <p:nvPicPr>
          <p:cNvPr descr="Image result for iana" id="343" name="Google Shape;343;p30"/>
          <p:cNvPicPr preferRelativeResize="0"/>
          <p:nvPr/>
        </p:nvPicPr>
        <p:blipFill>
          <a:blip r:embed="rId10">
            <a:alphaModFix/>
          </a:blip>
          <a:stretch>
            <a:fillRect/>
          </a:stretch>
        </p:blipFill>
        <p:spPr>
          <a:xfrm>
            <a:off x="8612725" y="2950500"/>
            <a:ext cx="3381375"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grpSp>
        <p:nvGrpSpPr>
          <p:cNvPr id="348" name="Google Shape;348;p31"/>
          <p:cNvGrpSpPr/>
          <p:nvPr/>
        </p:nvGrpSpPr>
        <p:grpSpPr>
          <a:xfrm>
            <a:off x="10641945" y="6092176"/>
            <a:ext cx="1320354" cy="439448"/>
            <a:chOff x="5598891" y="5389418"/>
            <a:chExt cx="1320354" cy="439448"/>
          </a:xfrm>
        </p:grpSpPr>
        <p:pic>
          <p:nvPicPr>
            <p:cNvPr id="349" name="Google Shape;349;p3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50" name="Google Shape;350;p31"/>
            <p:cNvSpPr txBox="1"/>
            <p:nvPr/>
          </p:nvSpPr>
          <p:spPr>
            <a:xfrm>
              <a:off x="6033645" y="545954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51" name="Google Shape;351;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5) Mail &amp; Other Servers</a:t>
            </a:r>
            <a:endParaRPr/>
          </a:p>
        </p:txBody>
      </p:sp>
      <p:sp>
        <p:nvSpPr>
          <p:cNvPr id="352" name="Google Shape;352;p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5"/>
              </a:rPr>
              <a:t>Mail Servers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File Servers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Database Servers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rPr>
              <a:t>Other Types of Servers</a:t>
            </a:r>
            <a:endParaRPr/>
          </a:p>
        </p:txBody>
      </p:sp>
      <p:pic>
        <p:nvPicPr>
          <p:cNvPr descr="Image result for MAil Server" id="353" name="Google Shape;353;p31"/>
          <p:cNvPicPr preferRelativeResize="0"/>
          <p:nvPr/>
        </p:nvPicPr>
        <p:blipFill rotWithShape="1">
          <a:blip r:embed="rId8">
            <a:alphaModFix/>
          </a:blip>
          <a:srcRect b="0" l="0" r="0" t="0"/>
          <a:stretch/>
        </p:blipFill>
        <p:spPr>
          <a:xfrm>
            <a:off x="5628528" y="1620044"/>
            <a:ext cx="4631578" cy="3308270"/>
          </a:xfrm>
          <a:prstGeom prst="rect">
            <a:avLst/>
          </a:prstGeom>
          <a:noFill/>
          <a:ln>
            <a:noFill/>
          </a:ln>
        </p:spPr>
      </p:pic>
      <p:pic>
        <p:nvPicPr>
          <p:cNvPr descr="Related image" id="354" name="Google Shape;354;p31"/>
          <p:cNvPicPr preferRelativeResize="0"/>
          <p:nvPr/>
        </p:nvPicPr>
        <p:blipFill rotWithShape="1">
          <a:blip r:embed="rId9">
            <a:alphaModFix/>
          </a:blip>
          <a:srcRect b="0" l="0" r="0" t="0"/>
          <a:stretch/>
        </p:blipFill>
        <p:spPr>
          <a:xfrm>
            <a:off x="9187048" y="6092176"/>
            <a:ext cx="486990" cy="486990"/>
          </a:xfrm>
          <a:prstGeom prst="rect">
            <a:avLst/>
          </a:prstGeom>
          <a:noFill/>
          <a:ln>
            <a:noFill/>
          </a:ln>
        </p:spPr>
      </p:pic>
      <p:sp>
        <p:nvSpPr>
          <p:cNvPr id="355" name="Google Shape;355;p31"/>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0"/>
              </a:rPr>
              <a:t>Servers</a:t>
            </a:r>
            <a:endParaRPr b="1" sz="1800">
              <a:solidFill>
                <a:srgbClr val="C55A11"/>
              </a:solidFill>
              <a:latin typeface="Calibri"/>
              <a:ea typeface="Calibri"/>
              <a:cs typeface="Calibri"/>
              <a:sym typeface="Calibri"/>
            </a:endParaRPr>
          </a:p>
        </p:txBody>
      </p:sp>
      <p:pic>
        <p:nvPicPr>
          <p:cNvPr id="356" name="Google Shape;356;p31"/>
          <p:cNvPicPr preferRelativeResize="0"/>
          <p:nvPr/>
        </p:nvPicPr>
        <p:blipFill rotWithShape="1">
          <a:blip r:embed="rId11">
            <a:alphaModFix/>
          </a:blip>
          <a:srcRect b="7373" l="0" r="0" t="0"/>
          <a:stretch/>
        </p:blipFill>
        <p:spPr>
          <a:xfrm>
            <a:off x="0" y="6026800"/>
            <a:ext cx="1023302" cy="831200"/>
          </a:xfrm>
          <a:prstGeom prst="rect">
            <a:avLst/>
          </a:prstGeom>
          <a:noFill/>
          <a:ln>
            <a:noFill/>
          </a:ln>
        </p:spPr>
      </p:pic>
      <p:pic>
        <p:nvPicPr>
          <p:cNvPr id="357" name="Google Shape;357;p31"/>
          <p:cNvPicPr preferRelativeResize="0"/>
          <p:nvPr/>
        </p:nvPicPr>
        <p:blipFill rotWithShape="1">
          <a:blip r:embed="rId12">
            <a:alphaModFix/>
          </a:blip>
          <a:srcRect b="13702" l="21687" r="22142" t="13991"/>
          <a:stretch/>
        </p:blipFill>
        <p:spPr>
          <a:xfrm>
            <a:off x="108238" y="5247800"/>
            <a:ext cx="806825" cy="779000"/>
          </a:xfrm>
          <a:prstGeom prst="rect">
            <a:avLst/>
          </a:prstGeom>
          <a:noFill/>
          <a:ln>
            <a:noFill/>
          </a:ln>
        </p:spPr>
      </p:pic>
      <p:sp>
        <p:nvSpPr>
          <p:cNvPr id="358" name="Google Shape;358;p31"/>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Table of Contents</a:t>
            </a:r>
            <a:endParaRPr/>
          </a:p>
        </p:txBody>
      </p:sp>
      <p:sp>
        <p:nvSpPr>
          <p:cNvPr id="102" name="Google Shape;102;p14"/>
          <p:cNvSpPr txBox="1"/>
          <p:nvPr>
            <p:ph idx="1" type="body"/>
          </p:nvPr>
        </p:nvSpPr>
        <p:spPr>
          <a:xfrm>
            <a:off x="1023300" y="1825625"/>
            <a:ext cx="10515600" cy="4351200"/>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CA" u="sng">
                <a:solidFill>
                  <a:schemeClr val="hlink"/>
                </a:solidFill>
                <a:hlinkClick action="ppaction://hlinksldjump" r:id="rId3"/>
              </a:rPr>
              <a:t>Some Useful Documentation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4"/>
              </a:rPr>
              <a:t>Some Basic Concepts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5"/>
              </a:rPr>
              <a:t>Web Servers &amp; Web Pages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6"/>
              </a:rPr>
              <a:t>Domain Names &amp; IP Addresses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7"/>
              </a:rPr>
              <a:t>Mail Servers &amp; Other Types of Servers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8"/>
              </a:rPr>
              <a:t>Network Routing &amp; ISPs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CA" u="sng">
                <a:solidFill>
                  <a:schemeClr val="hlink"/>
                </a:solidFill>
                <a:hlinkClick action="ppaction://hlinksldjump" r:id="rId9"/>
              </a:rPr>
              <a:t>Local Area &amp; Wide Area Networks &amp; VPNs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03" name="Google Shape;103;p14"/>
          <p:cNvPicPr preferRelativeResize="0"/>
          <p:nvPr/>
        </p:nvPicPr>
        <p:blipFill rotWithShape="1">
          <a:blip r:embed="rId10">
            <a:alphaModFix/>
          </a:blip>
          <a:srcRect b="7373" l="0" r="0" t="0"/>
          <a:stretch/>
        </p:blipFill>
        <p:spPr>
          <a:xfrm>
            <a:off x="0" y="6026800"/>
            <a:ext cx="1023302" cy="831200"/>
          </a:xfrm>
          <a:prstGeom prst="rect">
            <a:avLst/>
          </a:prstGeom>
          <a:noFill/>
          <a:ln>
            <a:noFill/>
          </a:ln>
        </p:spPr>
      </p:pic>
      <p:pic>
        <p:nvPicPr>
          <p:cNvPr id="104" name="Google Shape;104;p14"/>
          <p:cNvPicPr preferRelativeResize="0"/>
          <p:nvPr/>
        </p:nvPicPr>
        <p:blipFill rotWithShape="1">
          <a:blip r:embed="rId11">
            <a:alphaModFix/>
          </a:blip>
          <a:srcRect b="13702" l="21687" r="22142" t="13991"/>
          <a:stretch/>
        </p:blipFill>
        <p:spPr>
          <a:xfrm>
            <a:off x="108238" y="5247800"/>
            <a:ext cx="806825" cy="779000"/>
          </a:xfrm>
          <a:prstGeom prst="rect">
            <a:avLst/>
          </a:prstGeom>
          <a:noFill/>
          <a:ln>
            <a:noFill/>
          </a:ln>
        </p:spPr>
      </p:pic>
      <p:pic>
        <p:nvPicPr>
          <p:cNvPr descr="Image result for internet clipart" id="105" name="Google Shape;105;p14"/>
          <p:cNvPicPr preferRelativeResize="0"/>
          <p:nvPr/>
        </p:nvPicPr>
        <p:blipFill>
          <a:blip r:embed="rId12">
            <a:alphaModFix/>
          </a:blip>
          <a:stretch>
            <a:fillRect/>
          </a:stretch>
        </p:blipFill>
        <p:spPr>
          <a:xfrm>
            <a:off x="7175675" y="369775"/>
            <a:ext cx="4178125" cy="4178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grpSp>
        <p:nvGrpSpPr>
          <p:cNvPr id="363" name="Google Shape;363;p32"/>
          <p:cNvGrpSpPr/>
          <p:nvPr/>
        </p:nvGrpSpPr>
        <p:grpSpPr>
          <a:xfrm>
            <a:off x="10641945" y="6092176"/>
            <a:ext cx="1320354" cy="439448"/>
            <a:chOff x="5598891" y="5389418"/>
            <a:chExt cx="1320354" cy="439448"/>
          </a:xfrm>
        </p:grpSpPr>
        <p:pic>
          <p:nvPicPr>
            <p:cNvPr id="364" name="Google Shape;364;p3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65" name="Google Shape;365;p32"/>
            <p:cNvSpPr txBox="1"/>
            <p:nvPr/>
          </p:nvSpPr>
          <p:spPr>
            <a:xfrm>
              <a:off x="6033645" y="545954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366" name="Google Shape;366;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5.1) Mail Servers</a:t>
            </a:r>
            <a:endParaRPr/>
          </a:p>
        </p:txBody>
      </p:sp>
      <p:sp>
        <p:nvSpPr>
          <p:cNvPr id="367" name="Google Shape;367;p32"/>
          <p:cNvSpPr txBox="1"/>
          <p:nvPr>
            <p:ph idx="1" type="body"/>
          </p:nvPr>
        </p:nvSpPr>
        <p:spPr>
          <a:xfrm>
            <a:off x="739800" y="1363175"/>
            <a:ext cx="10515600" cy="4351200"/>
          </a:xfrm>
          <a:prstGeom prst="rect">
            <a:avLst/>
          </a:prstGeom>
          <a:noFill/>
          <a:ln>
            <a:noFill/>
          </a:ln>
        </p:spPr>
        <p:txBody>
          <a:bodyPr anchorCtr="0" anchor="t" bIns="45700" lIns="91425" spcFirstLastPara="1" rIns="91425" wrap="square" tIns="45700">
            <a:noAutofit/>
          </a:bodyPr>
          <a:lstStyle/>
          <a:p>
            <a:pPr indent="-140335" lvl="0" marL="228600" rtl="0" algn="l">
              <a:lnSpc>
                <a:spcPct val="70000"/>
              </a:lnSpc>
              <a:spcBef>
                <a:spcPts val="0"/>
              </a:spcBef>
              <a:spcAft>
                <a:spcPts val="0"/>
              </a:spcAft>
              <a:buClr>
                <a:schemeClr val="dk1"/>
              </a:buClr>
              <a:buSzPts val="1200"/>
              <a:buChar char="•"/>
            </a:pPr>
            <a:r>
              <a:rPr b="1" lang="en-CA" sz="1200" u="sng"/>
              <a:t>Downloaded Mail</a:t>
            </a:r>
            <a:endParaRPr b="1" sz="1200" u="sng"/>
          </a:p>
          <a:p>
            <a:pPr indent="-163830" lvl="1" marL="685800" rtl="0" algn="l">
              <a:lnSpc>
                <a:spcPct val="70000"/>
              </a:lnSpc>
              <a:spcBef>
                <a:spcPts val="500"/>
              </a:spcBef>
              <a:spcAft>
                <a:spcPts val="0"/>
              </a:spcAft>
              <a:buClr>
                <a:schemeClr val="dk1"/>
              </a:buClr>
              <a:buSzPts val="1200"/>
              <a:buChar char="•"/>
            </a:pPr>
            <a:r>
              <a:rPr lang="en-CA" sz="1200"/>
              <a:t>What is SMTP / POP3?</a:t>
            </a:r>
            <a:endParaRPr sz="1200"/>
          </a:p>
          <a:p>
            <a:pPr indent="0" lvl="0" marL="0" rtl="0" algn="l">
              <a:spcBef>
                <a:spcPts val="0"/>
              </a:spcBef>
              <a:spcAft>
                <a:spcPts val="0"/>
              </a:spcAft>
              <a:buNone/>
            </a:pPr>
            <a:r>
              <a:rPr lang="en-CA" sz="1200">
                <a:highlight>
                  <a:srgbClr val="FFFFFF"/>
                </a:highlight>
                <a:latin typeface="Arial"/>
                <a:ea typeface="Arial"/>
                <a:cs typeface="Arial"/>
                <a:sym typeface="Arial"/>
              </a:rPr>
              <a:t>SMTP stands for Simple Mail Transfer Protocol and is used for sending and delivering mail from a pc to a server and get them to another pc. POP stands for Post Office Protocol and it allows the user of a pc to pick up the message sent via another pc and download it into its own inbox for viewing. POP3 is the latest version of the Post Office Protocol, and it’s been used since 1996; it uses port 110.</a:t>
            </a:r>
            <a:endParaRPr sz="1200"/>
          </a:p>
          <a:p>
            <a:pPr indent="-163830" lvl="1" marL="685800" rtl="0" algn="l">
              <a:lnSpc>
                <a:spcPct val="70000"/>
              </a:lnSpc>
              <a:spcBef>
                <a:spcPts val="500"/>
              </a:spcBef>
              <a:spcAft>
                <a:spcPts val="0"/>
              </a:spcAft>
              <a:buClr>
                <a:schemeClr val="dk1"/>
              </a:buClr>
              <a:buSzPts val="1200"/>
              <a:buChar char="•"/>
            </a:pPr>
            <a:r>
              <a:rPr lang="en-CA" sz="1200"/>
              <a:t>What are some common Mail Clients</a:t>
            </a:r>
            <a:endParaRPr sz="1200"/>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#1 Gmail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#2 Apple iPhone</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#3 Outlook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#4 Apple iPad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#5 Apple Mail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#6 Yahoo! Mail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#7 Google Android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#8 Outlook.com </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#9 Samsung Mail</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#10 Thunderbird</a:t>
            </a:r>
            <a:endParaRPr sz="1200"/>
          </a:p>
          <a:p>
            <a:pPr indent="-163830" lvl="1" marL="685800" rtl="0" algn="l">
              <a:lnSpc>
                <a:spcPct val="70000"/>
              </a:lnSpc>
              <a:spcBef>
                <a:spcPts val="500"/>
              </a:spcBef>
              <a:spcAft>
                <a:spcPts val="0"/>
              </a:spcAft>
              <a:buClr>
                <a:schemeClr val="dk1"/>
              </a:buClr>
              <a:buSzPts val="1200"/>
              <a:buChar char="•"/>
            </a:pPr>
            <a:r>
              <a:rPr lang="en-CA" sz="1200"/>
              <a:t>What are some advantages of downloaded mail?</a:t>
            </a:r>
            <a:endParaRPr sz="1200">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Its a 2 way communication between the client and server and allows many devices to work on a project together.</a:t>
            </a:r>
            <a:endParaRPr sz="1200">
              <a:highlight>
                <a:srgbClr val="FFFFFF"/>
              </a:highlight>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Emails are always on the server so they can be accessed by any device with an internet connection</a:t>
            </a:r>
            <a:endParaRPr sz="1200">
              <a:highlight>
                <a:srgbClr val="FFFFFF"/>
              </a:highlight>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It’s possible to recover the emails if they are lost by one pc</a:t>
            </a:r>
            <a:endParaRPr sz="1200">
              <a:highlight>
                <a:srgbClr val="FFFFFF"/>
              </a:highlight>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Doesn’t use local space since it isn’t directly downloaded to the device</a:t>
            </a:r>
            <a:endParaRPr sz="1200">
              <a:highlight>
                <a:srgbClr val="FFFFFF"/>
              </a:highlight>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Possible to manage files from server</a:t>
            </a:r>
            <a:endParaRPr sz="1200">
              <a:highlight>
                <a:srgbClr val="FFFFFF"/>
              </a:highlight>
              <a:latin typeface="Arial"/>
              <a:ea typeface="Arial"/>
              <a:cs typeface="Arial"/>
              <a:sym typeface="Arial"/>
            </a:endParaRPr>
          </a:p>
          <a:p>
            <a:pPr indent="-304800" lvl="0" marL="469900" rtl="0" algn="l">
              <a:spcBef>
                <a:spcPts val="0"/>
              </a:spcBef>
              <a:spcAft>
                <a:spcPts val="0"/>
              </a:spcAft>
              <a:buClr>
                <a:schemeClr val="dk1"/>
              </a:buClr>
              <a:buSzPts val="1200"/>
              <a:buFont typeface="Proxima Nova"/>
              <a:buChar char="●"/>
            </a:pPr>
            <a:r>
              <a:rPr lang="en-CA" sz="1200">
                <a:highlight>
                  <a:srgbClr val="FFFFFF"/>
                </a:highlight>
                <a:latin typeface="Arial"/>
                <a:ea typeface="Arial"/>
                <a:cs typeface="Arial"/>
                <a:sym typeface="Arial"/>
              </a:rPr>
              <a:t>You can search through all mail using keywords</a:t>
            </a:r>
            <a:endParaRPr sz="1200"/>
          </a:p>
        </p:txBody>
      </p:sp>
      <p:pic>
        <p:nvPicPr>
          <p:cNvPr descr="Related image" id="368" name="Google Shape;368;p32"/>
          <p:cNvPicPr preferRelativeResize="0"/>
          <p:nvPr/>
        </p:nvPicPr>
        <p:blipFill rotWithShape="1">
          <a:blip r:embed="rId6">
            <a:alphaModFix/>
          </a:blip>
          <a:srcRect b="0" l="0" r="0" t="0"/>
          <a:stretch/>
        </p:blipFill>
        <p:spPr>
          <a:xfrm>
            <a:off x="9187048" y="6092176"/>
            <a:ext cx="486990" cy="486990"/>
          </a:xfrm>
          <a:prstGeom prst="rect">
            <a:avLst/>
          </a:prstGeom>
          <a:noFill/>
          <a:ln>
            <a:noFill/>
          </a:ln>
        </p:spPr>
      </p:pic>
      <p:sp>
        <p:nvSpPr>
          <p:cNvPr id="369" name="Google Shape;369;p32"/>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Servers</a:t>
            </a:r>
            <a:endParaRPr b="1" sz="1800">
              <a:solidFill>
                <a:srgbClr val="C55A11"/>
              </a:solidFill>
              <a:latin typeface="Calibri"/>
              <a:ea typeface="Calibri"/>
              <a:cs typeface="Calibri"/>
              <a:sym typeface="Calibri"/>
            </a:endParaRPr>
          </a:p>
        </p:txBody>
      </p:sp>
      <p:pic>
        <p:nvPicPr>
          <p:cNvPr id="370" name="Google Shape;370;p32"/>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371" name="Google Shape;371;p32"/>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372" name="Google Shape;372;p32"/>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CA" u="sng">
                <a:solidFill>
                  <a:schemeClr val="hlink"/>
                </a:solidFill>
                <a:hlinkClick action="ppaction://hlinksldjump" r:id="rId3"/>
              </a:rPr>
              <a:t>5.1) Mail Servers</a:t>
            </a:r>
            <a:endParaRPr/>
          </a:p>
        </p:txBody>
      </p:sp>
      <p:sp>
        <p:nvSpPr>
          <p:cNvPr id="379" name="Google Shape;379;p3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40335" lvl="0" marL="228600" rtl="0" algn="l">
              <a:lnSpc>
                <a:spcPct val="70000"/>
              </a:lnSpc>
              <a:spcBef>
                <a:spcPts val="1000"/>
              </a:spcBef>
              <a:spcAft>
                <a:spcPts val="0"/>
              </a:spcAft>
              <a:buSzPts val="1200"/>
              <a:buChar char="•"/>
            </a:pPr>
            <a:r>
              <a:rPr lang="en-CA" sz="1200"/>
              <a:t>Web Based Mail</a:t>
            </a:r>
            <a:endParaRPr sz="1200"/>
          </a:p>
          <a:p>
            <a:pPr indent="-163830" lvl="1" marL="685800" rtl="0" algn="l">
              <a:lnSpc>
                <a:spcPct val="70000"/>
              </a:lnSpc>
              <a:spcBef>
                <a:spcPts val="500"/>
              </a:spcBef>
              <a:spcAft>
                <a:spcPts val="0"/>
              </a:spcAft>
              <a:buSzPts val="1200"/>
              <a:buChar char="•"/>
            </a:pPr>
            <a:r>
              <a:rPr lang="en-CA" sz="1200"/>
              <a:t>What are some common Browser Based Mail Services</a:t>
            </a:r>
            <a:endParaRPr sz="1200"/>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Gmail</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AOL. </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Outlook. </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Zoho. </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Mail.com. </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Yahoo! Mail. </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ProtonMail. </a:t>
            </a:r>
            <a:endParaRPr sz="1200"/>
          </a:p>
          <a:p>
            <a:pPr indent="0" lvl="0" marL="0" rtl="0" algn="l">
              <a:lnSpc>
                <a:spcPct val="70000"/>
              </a:lnSpc>
              <a:spcBef>
                <a:spcPts val="1000"/>
              </a:spcBef>
              <a:spcAft>
                <a:spcPts val="0"/>
              </a:spcAft>
              <a:buNone/>
            </a:pPr>
            <a:r>
              <a:rPr lang="en-CA" sz="1200"/>
              <a:t>What are some advantages of browser based  mail?</a:t>
            </a:r>
            <a:endParaRPr sz="1200"/>
          </a:p>
          <a:p>
            <a:pPr indent="-190500" lvl="1" marL="685800" rtl="0" algn="l">
              <a:lnSpc>
                <a:spcPct val="70000"/>
              </a:lnSpc>
              <a:spcBef>
                <a:spcPts val="500"/>
              </a:spcBef>
              <a:spcAft>
                <a:spcPts val="0"/>
              </a:spcAft>
              <a:buSzPts val="1200"/>
              <a:buChar char="•"/>
            </a:pPr>
            <a:r>
              <a:rPr lang="en-CA" sz="1200"/>
              <a:t>convenience</a:t>
            </a:r>
            <a:endParaRPr sz="1200"/>
          </a:p>
          <a:p>
            <a:pPr indent="-190500" lvl="1" marL="685800" rtl="0" algn="l">
              <a:lnSpc>
                <a:spcPct val="70000"/>
              </a:lnSpc>
              <a:spcBef>
                <a:spcPts val="0"/>
              </a:spcBef>
              <a:spcAft>
                <a:spcPts val="0"/>
              </a:spcAft>
              <a:buSzPts val="1200"/>
              <a:buChar char="•"/>
            </a:pPr>
            <a:r>
              <a:rPr lang="en-CA" sz="1200"/>
              <a:t>no cost</a:t>
            </a:r>
            <a:endParaRPr sz="1200"/>
          </a:p>
          <a:p>
            <a:pPr indent="-190500" lvl="1" marL="685800" rtl="0" algn="l">
              <a:lnSpc>
                <a:spcPct val="70000"/>
              </a:lnSpc>
              <a:spcBef>
                <a:spcPts val="0"/>
              </a:spcBef>
              <a:spcAft>
                <a:spcPts val="0"/>
              </a:spcAft>
              <a:buSzPts val="1200"/>
              <a:buChar char="•"/>
            </a:pPr>
            <a:r>
              <a:rPr lang="en-CA" sz="1200"/>
              <a:t>large storage</a:t>
            </a:r>
            <a:endParaRPr sz="1200"/>
          </a:p>
          <a:p>
            <a:pPr indent="0" lvl="0" marL="0" rtl="0" algn="l">
              <a:spcBef>
                <a:spcPts val="1000"/>
              </a:spcBef>
              <a:spcAft>
                <a:spcPts val="0"/>
              </a:spcAft>
              <a:buNone/>
            </a:pPr>
            <a:r>
              <a:t/>
            </a:r>
            <a:endParaRPr/>
          </a:p>
        </p:txBody>
      </p:sp>
      <p:pic>
        <p:nvPicPr>
          <p:cNvPr id="380" name="Google Shape;380;p33"/>
          <p:cNvPicPr preferRelativeResize="0"/>
          <p:nvPr/>
        </p:nvPicPr>
        <p:blipFill rotWithShape="1">
          <a:blip r:embed="rId4">
            <a:alphaModFix/>
          </a:blip>
          <a:srcRect b="7373" l="0" r="0" t="0"/>
          <a:stretch/>
        </p:blipFill>
        <p:spPr>
          <a:xfrm>
            <a:off x="0" y="6026800"/>
            <a:ext cx="1023302" cy="831200"/>
          </a:xfrm>
          <a:prstGeom prst="rect">
            <a:avLst/>
          </a:prstGeom>
          <a:noFill/>
          <a:ln>
            <a:noFill/>
          </a:ln>
        </p:spPr>
      </p:pic>
      <p:pic>
        <p:nvPicPr>
          <p:cNvPr id="381" name="Google Shape;381;p33"/>
          <p:cNvPicPr preferRelativeResize="0"/>
          <p:nvPr/>
        </p:nvPicPr>
        <p:blipFill rotWithShape="1">
          <a:blip r:embed="rId5">
            <a:alphaModFix/>
          </a:blip>
          <a:srcRect b="13702" l="21687" r="22142" t="13991"/>
          <a:stretch/>
        </p:blipFill>
        <p:spPr>
          <a:xfrm>
            <a:off x="108238" y="5247800"/>
            <a:ext cx="806825" cy="779000"/>
          </a:xfrm>
          <a:prstGeom prst="rect">
            <a:avLst/>
          </a:prstGeom>
          <a:noFill/>
          <a:ln>
            <a:noFill/>
          </a:ln>
        </p:spPr>
      </p:pic>
      <p:sp>
        <p:nvSpPr>
          <p:cNvPr id="382" name="Google Shape;382;p33"/>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4"/>
          <p:cNvSpPr txBox="1"/>
          <p:nvPr>
            <p:ph type="title"/>
          </p:nvPr>
        </p:nvSpPr>
        <p:spPr>
          <a:xfrm>
            <a:off x="838200" y="7451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CA" u="sng">
                <a:solidFill>
                  <a:schemeClr val="hlink"/>
                </a:solidFill>
                <a:hlinkClick action="ppaction://hlinksldjump" r:id="rId3"/>
              </a:rPr>
              <a:t>5.1) Mail Servers</a:t>
            </a:r>
            <a:endParaRPr/>
          </a:p>
          <a:p>
            <a:pPr indent="0" lvl="0" marL="0" rtl="0" algn="l">
              <a:spcBef>
                <a:spcPts val="0"/>
              </a:spcBef>
              <a:spcAft>
                <a:spcPts val="0"/>
              </a:spcAft>
              <a:buNone/>
            </a:pPr>
            <a:r>
              <a:t/>
            </a:r>
            <a:endParaRPr/>
          </a:p>
        </p:txBody>
      </p:sp>
      <p:sp>
        <p:nvSpPr>
          <p:cNvPr id="389" name="Google Shape;389;p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178435" lvl="0" marL="228600" rtl="0" algn="l">
              <a:lnSpc>
                <a:spcPct val="70000"/>
              </a:lnSpc>
              <a:spcBef>
                <a:spcPts val="1000"/>
              </a:spcBef>
              <a:spcAft>
                <a:spcPts val="0"/>
              </a:spcAft>
              <a:buSzPts val="1800"/>
              <a:buChar char="•"/>
            </a:pPr>
            <a:r>
              <a:rPr lang="en-CA" sz="1800"/>
              <a:t>Mail Servers</a:t>
            </a:r>
            <a:endParaRPr sz="1800"/>
          </a:p>
          <a:p>
            <a:pPr indent="-201930" lvl="1" marL="685800" rtl="0" algn="l">
              <a:lnSpc>
                <a:spcPct val="70000"/>
              </a:lnSpc>
              <a:spcBef>
                <a:spcPts val="500"/>
              </a:spcBef>
              <a:spcAft>
                <a:spcPts val="0"/>
              </a:spcAft>
              <a:buSzPts val="1800"/>
              <a:buChar char="•"/>
            </a:pPr>
            <a:r>
              <a:rPr lang="en-CA" sz="1800"/>
              <a:t>Where is mail stored in the Internet?</a:t>
            </a:r>
            <a:endParaRPr sz="1800"/>
          </a:p>
          <a:p>
            <a:pPr indent="0" lvl="0" marL="0" rtl="0" algn="l">
              <a:lnSpc>
                <a:spcPct val="70000"/>
              </a:lnSpc>
              <a:spcBef>
                <a:spcPts val="1000"/>
              </a:spcBef>
              <a:spcAft>
                <a:spcPts val="0"/>
              </a:spcAft>
              <a:buNone/>
            </a:pPr>
            <a:r>
              <a:rPr lang="en-CA" sz="1800"/>
              <a:t>mail is stored in a servers personal account for everyone</a:t>
            </a:r>
            <a:endParaRPr sz="1800"/>
          </a:p>
          <a:p>
            <a:pPr indent="-201930" lvl="1" marL="685800" rtl="0" algn="l">
              <a:lnSpc>
                <a:spcPct val="70000"/>
              </a:lnSpc>
              <a:spcBef>
                <a:spcPts val="500"/>
              </a:spcBef>
              <a:spcAft>
                <a:spcPts val="0"/>
              </a:spcAft>
              <a:buSzPts val="1800"/>
              <a:buChar char="•"/>
            </a:pPr>
            <a:r>
              <a:rPr lang="en-CA" sz="1800"/>
              <a:t>How is mail delivered across the Internet?</a:t>
            </a:r>
            <a:endParaRPr sz="1800"/>
          </a:p>
          <a:p>
            <a:pPr indent="0" lvl="0" marL="0" rtl="0" algn="l">
              <a:lnSpc>
                <a:spcPct val="70000"/>
              </a:lnSpc>
              <a:spcBef>
                <a:spcPts val="1000"/>
              </a:spcBef>
              <a:spcAft>
                <a:spcPts val="0"/>
              </a:spcAft>
              <a:buNone/>
            </a:pPr>
            <a:r>
              <a:rPr lang="en-CA" sz="1800"/>
              <a:t>Internet emails require an internet connection and access to a mail server from a device the SMTP is used to send and receive emails</a:t>
            </a:r>
            <a:endParaRPr sz="1800"/>
          </a:p>
          <a:p>
            <a:pPr indent="-201930" lvl="1" marL="685800" rtl="0" algn="l">
              <a:lnSpc>
                <a:spcPct val="70000"/>
              </a:lnSpc>
              <a:spcBef>
                <a:spcPts val="500"/>
              </a:spcBef>
              <a:spcAft>
                <a:spcPts val="0"/>
              </a:spcAft>
              <a:buSzPts val="1800"/>
              <a:buChar char="•"/>
            </a:pPr>
            <a:r>
              <a:rPr lang="en-CA" sz="1800"/>
              <a:t>What special Hardware &amp; Software is required for a mail server?</a:t>
            </a:r>
            <a:endParaRPr sz="1800"/>
          </a:p>
          <a:p>
            <a:pPr indent="0" lvl="0" marL="0" rtl="0" algn="l">
              <a:lnSpc>
                <a:spcPct val="70000"/>
              </a:lnSpc>
              <a:spcBef>
                <a:spcPts val="1000"/>
              </a:spcBef>
              <a:spcAft>
                <a:spcPts val="0"/>
              </a:spcAft>
              <a:buNone/>
            </a:pPr>
            <a:r>
              <a:rPr lang="en-CA" sz="1800"/>
              <a:t>there aren’t many websites listing the min and max requirements for an email server</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p:txBody>
      </p:sp>
      <p:pic>
        <p:nvPicPr>
          <p:cNvPr id="390" name="Google Shape;390;p34"/>
          <p:cNvPicPr preferRelativeResize="0"/>
          <p:nvPr/>
        </p:nvPicPr>
        <p:blipFill rotWithShape="1">
          <a:blip r:embed="rId4">
            <a:alphaModFix/>
          </a:blip>
          <a:srcRect b="13702" l="21687" r="22142" t="13991"/>
          <a:stretch/>
        </p:blipFill>
        <p:spPr>
          <a:xfrm>
            <a:off x="108238" y="5247800"/>
            <a:ext cx="806825" cy="779000"/>
          </a:xfrm>
          <a:prstGeom prst="rect">
            <a:avLst/>
          </a:prstGeom>
          <a:noFill/>
          <a:ln>
            <a:noFill/>
          </a:ln>
        </p:spPr>
      </p:pic>
      <p:pic>
        <p:nvPicPr>
          <p:cNvPr id="391" name="Google Shape;391;p34"/>
          <p:cNvPicPr preferRelativeResize="0"/>
          <p:nvPr/>
        </p:nvPicPr>
        <p:blipFill rotWithShape="1">
          <a:blip r:embed="rId5">
            <a:alphaModFix/>
          </a:blip>
          <a:srcRect b="7373" l="0" r="0" t="0"/>
          <a:stretch/>
        </p:blipFill>
        <p:spPr>
          <a:xfrm>
            <a:off x="0" y="6026800"/>
            <a:ext cx="1023302" cy="831200"/>
          </a:xfrm>
          <a:prstGeom prst="rect">
            <a:avLst/>
          </a:prstGeom>
          <a:noFill/>
          <a:ln>
            <a:noFill/>
          </a:ln>
        </p:spPr>
      </p:pic>
      <p:sp>
        <p:nvSpPr>
          <p:cNvPr id="392" name="Google Shape;392;p34"/>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grpSp>
        <p:nvGrpSpPr>
          <p:cNvPr id="397" name="Google Shape;397;p35"/>
          <p:cNvGrpSpPr/>
          <p:nvPr/>
        </p:nvGrpSpPr>
        <p:grpSpPr>
          <a:xfrm>
            <a:off x="10641945" y="6092176"/>
            <a:ext cx="1320354" cy="439448"/>
            <a:chOff x="5598891" y="5389418"/>
            <a:chExt cx="1320354" cy="439448"/>
          </a:xfrm>
        </p:grpSpPr>
        <p:pic>
          <p:nvPicPr>
            <p:cNvPr id="398" name="Google Shape;398;p3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399" name="Google Shape;399;p35"/>
            <p:cNvSpPr txBox="1"/>
            <p:nvPr/>
          </p:nvSpPr>
          <p:spPr>
            <a:xfrm>
              <a:off x="6033645" y="545954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00" name="Google Shape;400;p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5.2) File Servers</a:t>
            </a:r>
            <a:endParaRPr/>
          </a:p>
        </p:txBody>
      </p:sp>
      <p:sp>
        <p:nvSpPr>
          <p:cNvPr id="401" name="Google Shape;401;p35"/>
          <p:cNvSpPr txBox="1"/>
          <p:nvPr>
            <p:ph idx="1" type="body"/>
          </p:nvPr>
        </p:nvSpPr>
        <p:spPr>
          <a:xfrm>
            <a:off x="838200" y="1825625"/>
            <a:ext cx="10515600" cy="4517100"/>
          </a:xfrm>
          <a:prstGeom prst="rect">
            <a:avLst/>
          </a:prstGeom>
          <a:noFill/>
          <a:ln>
            <a:noFill/>
          </a:ln>
        </p:spPr>
        <p:txBody>
          <a:bodyPr anchorCtr="0" anchor="t" bIns="45700" lIns="91425" spcFirstLastPara="1" rIns="91425" wrap="square" tIns="45700">
            <a:noAutofit/>
          </a:bodyPr>
          <a:lstStyle/>
          <a:p>
            <a:pPr indent="-127000" lvl="0" marL="228600" rtl="0" algn="l">
              <a:lnSpc>
                <a:spcPct val="90000"/>
              </a:lnSpc>
              <a:spcBef>
                <a:spcPts val="0"/>
              </a:spcBef>
              <a:spcAft>
                <a:spcPts val="0"/>
              </a:spcAft>
              <a:buClr>
                <a:schemeClr val="dk1"/>
              </a:buClr>
              <a:buSzPts val="1200"/>
              <a:buChar char="•"/>
            </a:pPr>
            <a:r>
              <a:rPr lang="en-CA" sz="1200">
                <a:latin typeface="Arial"/>
                <a:ea typeface="Arial"/>
                <a:cs typeface="Arial"/>
                <a:sym typeface="Arial"/>
              </a:rPr>
              <a:t>Cloud Based Storage</a:t>
            </a:r>
            <a:endParaRPr sz="1200">
              <a:latin typeface="Arial"/>
              <a:ea typeface="Arial"/>
              <a:cs typeface="Arial"/>
              <a:sym typeface="Arial"/>
            </a:endParaRPr>
          </a:p>
          <a:p>
            <a:pPr indent="-152400" lvl="1" marL="685800" rtl="0" algn="l">
              <a:lnSpc>
                <a:spcPct val="90000"/>
              </a:lnSpc>
              <a:spcBef>
                <a:spcPts val="500"/>
              </a:spcBef>
              <a:spcAft>
                <a:spcPts val="0"/>
              </a:spcAft>
              <a:buClr>
                <a:schemeClr val="dk1"/>
              </a:buClr>
              <a:buSzPts val="1200"/>
              <a:buChar char="•"/>
            </a:pPr>
            <a:r>
              <a:rPr lang="en-CA" sz="1200">
                <a:latin typeface="Arial"/>
                <a:ea typeface="Arial"/>
                <a:cs typeface="Arial"/>
                <a:sym typeface="Arial"/>
              </a:rPr>
              <a:t>What are some Cloud Storage Services (applications) ?</a:t>
            </a:r>
            <a:endParaRPr sz="1200">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IDrive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b="1"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pCloud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Zoolz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Degoo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Mega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OneDrive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iCloud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Google Drive </a:t>
            </a:r>
            <a:r>
              <a:rPr b="1" lang="en-CA" sz="1200">
                <a:solidFill>
                  <a:srgbClr val="222222"/>
                </a:solidFill>
                <a:latin typeface="Arial"/>
                <a:ea typeface="Arial"/>
                <a:cs typeface="Arial"/>
                <a:sym typeface="Arial"/>
              </a:rPr>
              <a:t>cloud</a:t>
            </a:r>
            <a:r>
              <a:rPr lang="en-CA" sz="1200">
                <a:solidFill>
                  <a:srgbClr val="222222"/>
                </a:solidFill>
                <a:latin typeface="Arial"/>
                <a:ea typeface="Arial"/>
                <a:cs typeface="Arial"/>
                <a:sym typeface="Arial"/>
              </a:rPr>
              <a:t> </a:t>
            </a:r>
            <a:r>
              <a:rPr b="1" lang="en-CA" sz="1200">
                <a:solidFill>
                  <a:srgbClr val="222222"/>
                </a:solidFill>
                <a:latin typeface="Arial"/>
                <a:ea typeface="Arial"/>
                <a:cs typeface="Arial"/>
                <a:sym typeface="Arial"/>
              </a:rPr>
              <a:t>storage</a:t>
            </a:r>
            <a:endParaRPr sz="1200">
              <a:latin typeface="Arial"/>
              <a:ea typeface="Arial"/>
              <a:cs typeface="Arial"/>
              <a:sym typeface="Arial"/>
            </a:endParaRPr>
          </a:p>
          <a:p>
            <a:pPr indent="-152400" lvl="1" marL="685800" rtl="0" algn="l">
              <a:lnSpc>
                <a:spcPct val="90000"/>
              </a:lnSpc>
              <a:spcBef>
                <a:spcPts val="500"/>
              </a:spcBef>
              <a:spcAft>
                <a:spcPts val="0"/>
              </a:spcAft>
              <a:buClr>
                <a:schemeClr val="dk1"/>
              </a:buClr>
              <a:buSzPts val="1200"/>
              <a:buChar char="•"/>
            </a:pPr>
            <a:r>
              <a:rPr lang="en-CA" sz="1200">
                <a:latin typeface="Arial"/>
                <a:ea typeface="Arial"/>
                <a:cs typeface="Arial"/>
                <a:sym typeface="Arial"/>
              </a:rPr>
              <a:t>What are some advantages of cloud based storage over local storage?</a:t>
            </a:r>
            <a:endParaRPr sz="1200">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Cost efficiency</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Maintenance isn’t an issue</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Easy to increase storage space</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Data remains safe</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Easy to access</a:t>
            </a:r>
            <a:endParaRPr sz="1200">
              <a:highlight>
                <a:srgbClr val="FFFFFF"/>
              </a:highlight>
              <a:latin typeface="Arial"/>
              <a:ea typeface="Arial"/>
              <a:cs typeface="Arial"/>
              <a:sym typeface="Arial"/>
            </a:endParaRPr>
          </a:p>
          <a:p>
            <a:pPr indent="-190500" lvl="0" marL="228600" rtl="0" algn="l">
              <a:spcBef>
                <a:spcPts val="0"/>
              </a:spcBef>
              <a:spcAft>
                <a:spcPts val="0"/>
              </a:spcAft>
              <a:buSzPts val="1200"/>
              <a:buChar char="•"/>
            </a:pPr>
            <a:r>
              <a:rPr lang="en-CA" sz="1200">
                <a:highlight>
                  <a:srgbClr val="FFFFFF"/>
                </a:highlight>
                <a:latin typeface="Arial"/>
                <a:ea typeface="Arial"/>
                <a:cs typeface="Arial"/>
                <a:sym typeface="Arial"/>
              </a:rPr>
              <a:t>Log into cloud account almost anywhere</a:t>
            </a:r>
            <a:endParaRPr sz="1200">
              <a:latin typeface="Arial"/>
              <a:ea typeface="Arial"/>
              <a:cs typeface="Arial"/>
              <a:sym typeface="Arial"/>
            </a:endParaRPr>
          </a:p>
          <a:p>
            <a:pPr indent="-127000" lvl="0" marL="228600" rtl="0" algn="l">
              <a:lnSpc>
                <a:spcPct val="90000"/>
              </a:lnSpc>
              <a:spcBef>
                <a:spcPts val="1000"/>
              </a:spcBef>
              <a:spcAft>
                <a:spcPts val="0"/>
              </a:spcAft>
              <a:buClr>
                <a:schemeClr val="dk1"/>
              </a:buClr>
              <a:buSzPts val="1200"/>
              <a:buChar char="•"/>
            </a:pPr>
            <a:r>
              <a:rPr lang="en-CA" sz="1200">
                <a:latin typeface="Arial"/>
                <a:ea typeface="Arial"/>
                <a:cs typeface="Arial"/>
                <a:sym typeface="Arial"/>
              </a:rPr>
              <a:t>File Servers</a:t>
            </a:r>
            <a:endParaRPr sz="1200">
              <a:latin typeface="Arial"/>
              <a:ea typeface="Arial"/>
              <a:cs typeface="Arial"/>
              <a:sym typeface="Arial"/>
            </a:endParaRPr>
          </a:p>
          <a:p>
            <a:pPr indent="-190500" lvl="1" marL="685800" marR="0" rtl="0" algn="l">
              <a:lnSpc>
                <a:spcPct val="90000"/>
              </a:lnSpc>
              <a:spcBef>
                <a:spcPts val="1000"/>
              </a:spcBef>
              <a:spcAft>
                <a:spcPts val="0"/>
              </a:spcAft>
              <a:buClr>
                <a:schemeClr val="dk1"/>
              </a:buClr>
              <a:buSzPts val="1200"/>
              <a:buChar char="•"/>
            </a:pPr>
            <a:r>
              <a:rPr lang="en-CA" sz="1200">
                <a:latin typeface="Arial"/>
                <a:ea typeface="Arial"/>
                <a:cs typeface="Arial"/>
                <a:sym typeface="Arial"/>
              </a:rPr>
              <a:t>What special Hardware &amp; Software is required for file servers? </a:t>
            </a:r>
            <a:endParaRPr sz="1200">
              <a:latin typeface="Arial"/>
              <a:ea typeface="Arial"/>
              <a:cs typeface="Arial"/>
              <a:sym typeface="Arial"/>
            </a:endParaRPr>
          </a:p>
          <a:p>
            <a:pPr indent="0" lvl="0" marL="685800" marR="0" rtl="0" algn="l">
              <a:lnSpc>
                <a:spcPct val="90000"/>
              </a:lnSpc>
              <a:spcBef>
                <a:spcPts val="1000"/>
              </a:spcBef>
              <a:spcAft>
                <a:spcPts val="0"/>
              </a:spcAft>
              <a:buNone/>
            </a:pPr>
            <a:r>
              <a:rPr lang="en-CA" sz="1200">
                <a:latin typeface="Arial"/>
                <a:ea typeface="Arial"/>
                <a:cs typeface="Arial"/>
                <a:sym typeface="Arial"/>
              </a:rPr>
              <a:t>there aren’t many special softwares that are required for file servers</a:t>
            </a:r>
            <a:endParaRPr sz="1200">
              <a:latin typeface="Arial"/>
              <a:ea typeface="Arial"/>
              <a:cs typeface="Arial"/>
              <a:sym typeface="Arial"/>
            </a:endParaRPr>
          </a:p>
        </p:txBody>
      </p:sp>
      <p:pic>
        <p:nvPicPr>
          <p:cNvPr descr="Related image" id="402" name="Google Shape;402;p35"/>
          <p:cNvPicPr preferRelativeResize="0"/>
          <p:nvPr/>
        </p:nvPicPr>
        <p:blipFill rotWithShape="1">
          <a:blip r:embed="rId6">
            <a:alphaModFix/>
          </a:blip>
          <a:srcRect b="0" l="0" r="0" t="0"/>
          <a:stretch/>
        </p:blipFill>
        <p:spPr>
          <a:xfrm>
            <a:off x="9187048" y="6092176"/>
            <a:ext cx="486990" cy="486990"/>
          </a:xfrm>
          <a:prstGeom prst="rect">
            <a:avLst/>
          </a:prstGeom>
          <a:noFill/>
          <a:ln>
            <a:noFill/>
          </a:ln>
        </p:spPr>
      </p:pic>
      <p:sp>
        <p:nvSpPr>
          <p:cNvPr id="403" name="Google Shape;403;p35"/>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Servers</a:t>
            </a:r>
            <a:endParaRPr b="1" sz="1800">
              <a:solidFill>
                <a:srgbClr val="C55A11"/>
              </a:solidFill>
              <a:latin typeface="Calibri"/>
              <a:ea typeface="Calibri"/>
              <a:cs typeface="Calibri"/>
              <a:sym typeface="Calibri"/>
            </a:endParaRPr>
          </a:p>
        </p:txBody>
      </p:sp>
      <p:pic>
        <p:nvPicPr>
          <p:cNvPr id="404" name="Google Shape;404;p35"/>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405" name="Google Shape;405;p35"/>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406" name="Google Shape;406;p35"/>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grpSp>
        <p:nvGrpSpPr>
          <p:cNvPr id="411" name="Google Shape;411;p36"/>
          <p:cNvGrpSpPr/>
          <p:nvPr/>
        </p:nvGrpSpPr>
        <p:grpSpPr>
          <a:xfrm>
            <a:off x="10641945" y="6092176"/>
            <a:ext cx="1320354" cy="439448"/>
            <a:chOff x="5598891" y="5389418"/>
            <a:chExt cx="1320354" cy="439448"/>
          </a:xfrm>
        </p:grpSpPr>
        <p:pic>
          <p:nvPicPr>
            <p:cNvPr id="412" name="Google Shape;412;p3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13" name="Google Shape;413;p36"/>
            <p:cNvSpPr txBox="1"/>
            <p:nvPr/>
          </p:nvSpPr>
          <p:spPr>
            <a:xfrm>
              <a:off x="6033645" y="545954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14" name="Google Shape;414;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u="sng">
                <a:solidFill>
                  <a:schemeClr val="hlink"/>
                </a:solidFill>
                <a:hlinkClick action="ppaction://hlinksldjump" r:id="rId5"/>
              </a:rPr>
              <a:t>5.3) Database Servers</a:t>
            </a:r>
            <a:endParaRPr/>
          </a:p>
        </p:txBody>
      </p:sp>
      <p:sp>
        <p:nvSpPr>
          <p:cNvPr id="415" name="Google Shape;415;p36"/>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Autofit/>
          </a:bodyPr>
          <a:lstStyle/>
          <a:p>
            <a:pPr indent="-127000" lvl="0" marL="228600" rtl="0" algn="l">
              <a:spcBef>
                <a:spcPts val="0"/>
              </a:spcBef>
              <a:spcAft>
                <a:spcPts val="0"/>
              </a:spcAft>
              <a:buSzPts val="1200"/>
              <a:buChar char="•"/>
            </a:pPr>
            <a:r>
              <a:rPr lang="en-CA" sz="1200">
                <a:latin typeface="Arial"/>
                <a:ea typeface="Arial"/>
                <a:cs typeface="Arial"/>
                <a:sym typeface="Arial"/>
              </a:rPr>
              <a:t>What is a Database?</a:t>
            </a:r>
            <a:endParaRPr sz="1200">
              <a:latin typeface="Arial"/>
              <a:ea typeface="Arial"/>
              <a:cs typeface="Arial"/>
              <a:sym typeface="Arial"/>
            </a:endParaRPr>
          </a:p>
          <a:p>
            <a:pPr indent="-152400" lvl="1" marL="685800" rtl="0" algn="l">
              <a:spcBef>
                <a:spcPts val="500"/>
              </a:spcBef>
              <a:spcAft>
                <a:spcPts val="0"/>
              </a:spcAft>
              <a:buSzPts val="1200"/>
              <a:buChar char="•"/>
            </a:pPr>
            <a:r>
              <a:rPr lang="en-CA" sz="1200">
                <a:latin typeface="Arial"/>
                <a:ea typeface="Arial"/>
                <a:cs typeface="Arial"/>
                <a:sym typeface="Arial"/>
              </a:rPr>
              <a:t>What is SQL?</a:t>
            </a:r>
            <a:endParaRPr sz="1200">
              <a:latin typeface="Arial"/>
              <a:ea typeface="Arial"/>
              <a:cs typeface="Arial"/>
              <a:sym typeface="Arial"/>
            </a:endParaRPr>
          </a:p>
          <a:p>
            <a:pPr indent="0" lvl="0" marL="685800" rtl="0" algn="l">
              <a:spcBef>
                <a:spcPts val="1000"/>
              </a:spcBef>
              <a:spcAft>
                <a:spcPts val="0"/>
              </a:spcAft>
              <a:buNone/>
            </a:pPr>
            <a:r>
              <a:rPr lang="en-CA" sz="1100">
                <a:highlight>
                  <a:srgbClr val="FFFFFF"/>
                </a:highlight>
                <a:latin typeface="Verdana"/>
                <a:ea typeface="Verdana"/>
                <a:cs typeface="Verdana"/>
                <a:sym typeface="Verdana"/>
              </a:rPr>
              <a:t>it stands for Structured Query Language and is used to communicate with a database</a:t>
            </a:r>
            <a:endParaRPr sz="1200">
              <a:latin typeface="Arial"/>
              <a:ea typeface="Arial"/>
              <a:cs typeface="Arial"/>
              <a:sym typeface="Arial"/>
            </a:endParaRPr>
          </a:p>
          <a:p>
            <a:pPr indent="-152400" lvl="1" marL="685800" rtl="0" algn="l">
              <a:spcBef>
                <a:spcPts val="500"/>
              </a:spcBef>
              <a:spcAft>
                <a:spcPts val="0"/>
              </a:spcAft>
              <a:buSzPts val="1200"/>
              <a:buChar char="•"/>
            </a:pPr>
            <a:r>
              <a:rPr lang="en-CA" sz="1200">
                <a:latin typeface="Arial"/>
                <a:ea typeface="Arial"/>
                <a:cs typeface="Arial"/>
                <a:sym typeface="Arial"/>
              </a:rPr>
              <a:t>What type of information is stored in a database?</a:t>
            </a:r>
            <a:endParaRPr sz="1200">
              <a:latin typeface="Arial"/>
              <a:ea typeface="Arial"/>
              <a:cs typeface="Arial"/>
              <a:sym typeface="Arial"/>
            </a:endParaRPr>
          </a:p>
          <a:p>
            <a:pPr indent="0" lvl="0" marL="685800" rtl="0" algn="l">
              <a:spcBef>
                <a:spcPts val="1000"/>
              </a:spcBef>
              <a:spcAft>
                <a:spcPts val="0"/>
              </a:spcAft>
              <a:buNone/>
            </a:pPr>
            <a:r>
              <a:rPr lang="en-CA" sz="1200">
                <a:latin typeface="Arial"/>
                <a:ea typeface="Arial"/>
                <a:cs typeface="Arial"/>
                <a:sym typeface="Arial"/>
              </a:rPr>
              <a:t>info that is related to its users and their info</a:t>
            </a:r>
            <a:endParaRPr sz="1200">
              <a:latin typeface="Arial"/>
              <a:ea typeface="Arial"/>
              <a:cs typeface="Arial"/>
              <a:sym typeface="Arial"/>
            </a:endParaRPr>
          </a:p>
          <a:p>
            <a:pPr indent="-152400" lvl="1" marL="685800" rtl="0" algn="l">
              <a:spcBef>
                <a:spcPts val="500"/>
              </a:spcBef>
              <a:spcAft>
                <a:spcPts val="0"/>
              </a:spcAft>
              <a:buSzPts val="1200"/>
              <a:buChar char="•"/>
            </a:pPr>
            <a:r>
              <a:rPr lang="en-CA" sz="1200">
                <a:latin typeface="Arial"/>
                <a:ea typeface="Arial"/>
                <a:cs typeface="Arial"/>
                <a:sym typeface="Arial"/>
              </a:rPr>
              <a:t>how are databases used and combined with web pages?</a:t>
            </a:r>
            <a:endParaRPr sz="1200">
              <a:latin typeface="Arial"/>
              <a:ea typeface="Arial"/>
              <a:cs typeface="Arial"/>
              <a:sym typeface="Arial"/>
            </a:endParaRPr>
          </a:p>
          <a:p>
            <a:pPr indent="0" lvl="0" marL="685800" rtl="0" algn="l">
              <a:spcBef>
                <a:spcPts val="1000"/>
              </a:spcBef>
              <a:spcAft>
                <a:spcPts val="0"/>
              </a:spcAft>
              <a:buNone/>
            </a:pPr>
            <a:r>
              <a:rPr lang="en-CA" sz="1200">
                <a:latin typeface="Arial"/>
                <a:ea typeface="Arial"/>
                <a:cs typeface="Arial"/>
                <a:sym typeface="Arial"/>
              </a:rPr>
              <a:t>they allow web page creators to store their users information safely in the websites personal database</a:t>
            </a:r>
            <a:endParaRPr sz="1200">
              <a:latin typeface="Arial"/>
              <a:ea typeface="Arial"/>
              <a:cs typeface="Arial"/>
              <a:sym typeface="Arial"/>
            </a:endParaRPr>
          </a:p>
          <a:p>
            <a:pPr indent="-76200" lvl="1" marL="685800" rtl="0" algn="l">
              <a:spcBef>
                <a:spcPts val="500"/>
              </a:spcBef>
              <a:spcAft>
                <a:spcPts val="0"/>
              </a:spcAft>
              <a:buClr>
                <a:schemeClr val="dk1"/>
              </a:buClr>
              <a:buSzPts val="2400"/>
              <a:buFont typeface="Arial"/>
              <a:buNone/>
            </a:pPr>
            <a:r>
              <a:t/>
            </a:r>
            <a:endParaRPr sz="1200">
              <a:latin typeface="Arial"/>
              <a:ea typeface="Arial"/>
              <a:cs typeface="Arial"/>
              <a:sym typeface="Arial"/>
            </a:endParaRPr>
          </a:p>
          <a:p>
            <a:pPr indent="-127000" lvl="0" marL="228600" rtl="0" algn="l">
              <a:spcBef>
                <a:spcPts val="1000"/>
              </a:spcBef>
              <a:spcAft>
                <a:spcPts val="0"/>
              </a:spcAft>
              <a:buSzPts val="1200"/>
              <a:buChar char="•"/>
            </a:pPr>
            <a:r>
              <a:rPr lang="en-CA" sz="1200">
                <a:latin typeface="Arial"/>
                <a:ea typeface="Arial"/>
                <a:cs typeface="Arial"/>
                <a:sym typeface="Arial"/>
              </a:rPr>
              <a:t>Database Servers</a:t>
            </a:r>
            <a:endParaRPr sz="1200">
              <a:latin typeface="Arial"/>
              <a:ea typeface="Arial"/>
              <a:cs typeface="Arial"/>
              <a:sym typeface="Arial"/>
            </a:endParaRPr>
          </a:p>
          <a:p>
            <a:pPr indent="-152400" lvl="1" marL="685800" rtl="0" algn="l">
              <a:spcBef>
                <a:spcPts val="500"/>
              </a:spcBef>
              <a:spcAft>
                <a:spcPts val="0"/>
              </a:spcAft>
              <a:buSzPts val="1200"/>
              <a:buChar char="•"/>
            </a:pPr>
            <a:r>
              <a:rPr lang="en-CA" sz="1200">
                <a:latin typeface="Arial"/>
                <a:ea typeface="Arial"/>
                <a:cs typeface="Arial"/>
                <a:sym typeface="Arial"/>
              </a:rPr>
              <a:t>What are some common Database products?</a:t>
            </a:r>
            <a:endParaRPr sz="1200">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#1) Oracle RDBMS:</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#2) IBM DB2:</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#3) Microsoft SQL Server:</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#4) SAP Sybase ASE:</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#5) Teradata:</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#6) ADABAS:</a:t>
            </a:r>
            <a:endParaRPr sz="1200">
              <a:solidFill>
                <a:srgbClr val="222222"/>
              </a:solidFill>
              <a:latin typeface="Arial"/>
              <a:ea typeface="Arial"/>
              <a:cs typeface="Arial"/>
              <a:sym typeface="Arial"/>
            </a:endParaRPr>
          </a:p>
          <a:p>
            <a:pPr indent="-190500" lvl="0" marL="228600" rtl="0" algn="l">
              <a:lnSpc>
                <a:spcPct val="115000"/>
              </a:lnSpc>
              <a:spcBef>
                <a:spcPts val="0"/>
              </a:spcBef>
              <a:spcAft>
                <a:spcPts val="0"/>
              </a:spcAft>
              <a:buClr>
                <a:srgbClr val="222222"/>
              </a:buClr>
              <a:buSzPts val="1200"/>
              <a:buChar char="•"/>
            </a:pPr>
            <a:r>
              <a:rPr lang="en-CA" sz="1200">
                <a:solidFill>
                  <a:srgbClr val="222222"/>
                </a:solidFill>
                <a:latin typeface="Arial"/>
                <a:ea typeface="Arial"/>
                <a:cs typeface="Arial"/>
                <a:sym typeface="Arial"/>
              </a:rPr>
              <a:t>#7) MySQL</a:t>
            </a:r>
            <a:endParaRPr sz="1200">
              <a:latin typeface="Arial"/>
              <a:ea typeface="Arial"/>
              <a:cs typeface="Arial"/>
              <a:sym typeface="Arial"/>
            </a:endParaRPr>
          </a:p>
          <a:p>
            <a:pPr indent="-152400" lvl="1" marL="685800" rtl="0" algn="l">
              <a:spcBef>
                <a:spcPts val="500"/>
              </a:spcBef>
              <a:spcAft>
                <a:spcPts val="0"/>
              </a:spcAft>
              <a:buSzPts val="1200"/>
              <a:buChar char="•"/>
            </a:pPr>
            <a:r>
              <a:rPr lang="en-CA" sz="1200">
                <a:latin typeface="Arial"/>
                <a:ea typeface="Arial"/>
                <a:cs typeface="Arial"/>
                <a:sym typeface="Arial"/>
              </a:rPr>
              <a:t>What special Hardware &amp; Software is required for a database server? </a:t>
            </a:r>
            <a:endParaRPr sz="1200">
              <a:latin typeface="Arial"/>
              <a:ea typeface="Arial"/>
              <a:cs typeface="Arial"/>
              <a:sym typeface="Arial"/>
            </a:endParaRPr>
          </a:p>
          <a:p>
            <a:pPr indent="0" lvl="0" marL="685800" rtl="0" algn="l">
              <a:spcBef>
                <a:spcPts val="1000"/>
              </a:spcBef>
              <a:spcAft>
                <a:spcPts val="0"/>
              </a:spcAft>
              <a:buNone/>
            </a:pPr>
            <a:r>
              <a:rPr lang="en-CA" sz="1200">
                <a:latin typeface="Arial"/>
                <a:ea typeface="Arial"/>
                <a:cs typeface="Arial"/>
                <a:sym typeface="Arial"/>
              </a:rPr>
              <a:t>good processing chip, RAM, HDD, and other things that can be added to allow the pc to function better</a:t>
            </a:r>
            <a:endParaRPr sz="1200">
              <a:latin typeface="Arial"/>
              <a:ea typeface="Arial"/>
              <a:cs typeface="Arial"/>
              <a:sym typeface="Arial"/>
            </a:endParaRPr>
          </a:p>
          <a:p>
            <a:pPr indent="0" lvl="0" marL="0" rtl="0" algn="l">
              <a:lnSpc>
                <a:spcPct val="90000"/>
              </a:lnSpc>
              <a:spcBef>
                <a:spcPts val="500"/>
              </a:spcBef>
              <a:spcAft>
                <a:spcPts val="0"/>
              </a:spcAft>
              <a:buNone/>
            </a:pPr>
            <a:r>
              <a:t/>
            </a:r>
            <a:endParaRPr sz="1200">
              <a:latin typeface="Arial"/>
              <a:ea typeface="Arial"/>
              <a:cs typeface="Arial"/>
              <a:sym typeface="Arial"/>
            </a:endParaRPr>
          </a:p>
        </p:txBody>
      </p:sp>
      <p:pic>
        <p:nvPicPr>
          <p:cNvPr descr="Related image" id="416" name="Google Shape;416;p36"/>
          <p:cNvPicPr preferRelativeResize="0"/>
          <p:nvPr/>
        </p:nvPicPr>
        <p:blipFill rotWithShape="1">
          <a:blip r:embed="rId6">
            <a:alphaModFix/>
          </a:blip>
          <a:srcRect b="0" l="0" r="0" t="0"/>
          <a:stretch/>
        </p:blipFill>
        <p:spPr>
          <a:xfrm>
            <a:off x="9187048" y="6092176"/>
            <a:ext cx="486990" cy="486990"/>
          </a:xfrm>
          <a:prstGeom prst="rect">
            <a:avLst/>
          </a:prstGeom>
          <a:noFill/>
          <a:ln>
            <a:noFill/>
          </a:ln>
        </p:spPr>
      </p:pic>
      <p:sp>
        <p:nvSpPr>
          <p:cNvPr id="417" name="Google Shape;417;p36"/>
          <p:cNvSpPr txBox="1"/>
          <p:nvPr/>
        </p:nvSpPr>
        <p:spPr>
          <a:xfrm>
            <a:off x="9674038" y="6162292"/>
            <a:ext cx="885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7"/>
              </a:rPr>
              <a:t>Servers</a:t>
            </a:r>
            <a:endParaRPr b="1" sz="1800">
              <a:solidFill>
                <a:srgbClr val="C55A11"/>
              </a:solidFill>
              <a:latin typeface="Calibri"/>
              <a:ea typeface="Calibri"/>
              <a:cs typeface="Calibri"/>
              <a:sym typeface="Calibri"/>
            </a:endParaRPr>
          </a:p>
        </p:txBody>
      </p:sp>
      <p:pic>
        <p:nvPicPr>
          <p:cNvPr id="418" name="Google Shape;418;p36"/>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419" name="Google Shape;419;p36"/>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
        <p:nvSpPr>
          <p:cNvPr id="420" name="Google Shape;420;p36"/>
          <p:cNvSpPr txBox="1"/>
          <p:nvPr/>
        </p:nvSpPr>
        <p:spPr>
          <a:xfrm>
            <a:off x="223175" y="375850"/>
            <a:ext cx="11511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a:latin typeface="Calibri"/>
                <a:ea typeface="Calibri"/>
                <a:cs typeface="Calibri"/>
                <a:sym typeface="Calibri"/>
              </a:rPr>
              <a:t>Amrit Shoker</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grpSp>
        <p:nvGrpSpPr>
          <p:cNvPr id="425" name="Google Shape;425;p37"/>
          <p:cNvGrpSpPr/>
          <p:nvPr/>
        </p:nvGrpSpPr>
        <p:grpSpPr>
          <a:xfrm>
            <a:off x="10641957" y="6092162"/>
            <a:ext cx="1411293" cy="439448"/>
            <a:chOff x="5598891" y="5389418"/>
            <a:chExt cx="1185363" cy="439448"/>
          </a:xfrm>
        </p:grpSpPr>
        <p:pic>
          <p:nvPicPr>
            <p:cNvPr id="426" name="Google Shape;426;p3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27" name="Google Shape;427;p37"/>
            <p:cNvSpPr txBox="1"/>
            <p:nvPr/>
          </p:nvSpPr>
          <p:spPr>
            <a:xfrm>
              <a:off x="6033654" y="5459534"/>
              <a:ext cx="75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28" name="Google Shape;428;p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 Network Routing &amp; ISPs</a:t>
            </a:r>
            <a:endParaRPr/>
          </a:p>
        </p:txBody>
      </p:sp>
      <p:sp>
        <p:nvSpPr>
          <p:cNvPr id="429" name="Google Shape;429;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5"/>
              </a:rPr>
              <a:t>Internet Service Provider (ISP)</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Internet Connection Technologies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Network Routers &amp; Switches</a:t>
            </a:r>
            <a:endParaRPr/>
          </a:p>
          <a:p>
            <a:pPr indent="0" lvl="1" marL="457200" rtl="0" algn="l">
              <a:lnSpc>
                <a:spcPct val="90000"/>
              </a:lnSpc>
              <a:spcBef>
                <a:spcPts val="500"/>
              </a:spcBef>
              <a:spcAft>
                <a:spcPts val="0"/>
              </a:spcAft>
              <a:buClr>
                <a:schemeClr val="dk1"/>
              </a:buClr>
              <a:buSzPts val="2400"/>
              <a:buNone/>
            </a:pPr>
            <a:r>
              <a:rPr b="1" lang="en-CA" u="sng"/>
              <a:t>Section done by Harman Goraya</a:t>
            </a:r>
            <a:endParaRPr b="1" u="sng"/>
          </a:p>
        </p:txBody>
      </p:sp>
      <p:pic>
        <p:nvPicPr>
          <p:cNvPr descr="Image result for Network Routing" id="430" name="Google Shape;430;p37"/>
          <p:cNvPicPr preferRelativeResize="0"/>
          <p:nvPr/>
        </p:nvPicPr>
        <p:blipFill rotWithShape="1">
          <a:blip r:embed="rId8">
            <a:alphaModFix/>
          </a:blip>
          <a:srcRect b="0" l="0" r="0" t="0"/>
          <a:stretch/>
        </p:blipFill>
        <p:spPr>
          <a:xfrm>
            <a:off x="5947426" y="2266076"/>
            <a:ext cx="5306869" cy="2964830"/>
          </a:xfrm>
          <a:prstGeom prst="rect">
            <a:avLst/>
          </a:prstGeom>
          <a:noFill/>
          <a:ln>
            <a:noFill/>
          </a:ln>
        </p:spPr>
      </p:pic>
      <p:pic>
        <p:nvPicPr>
          <p:cNvPr id="431" name="Google Shape;431;p37"/>
          <p:cNvPicPr preferRelativeResize="0"/>
          <p:nvPr/>
        </p:nvPicPr>
        <p:blipFill rotWithShape="1">
          <a:blip r:embed="rId9">
            <a:alphaModFix/>
          </a:blip>
          <a:srcRect b="0" l="0" r="0" t="0"/>
          <a:stretch/>
        </p:blipFill>
        <p:spPr>
          <a:xfrm>
            <a:off x="8930177" y="6176963"/>
            <a:ext cx="411045" cy="378348"/>
          </a:xfrm>
          <a:prstGeom prst="rect">
            <a:avLst/>
          </a:prstGeom>
          <a:noFill/>
          <a:ln>
            <a:noFill/>
          </a:ln>
        </p:spPr>
      </p:pic>
      <p:sp>
        <p:nvSpPr>
          <p:cNvPr id="432" name="Google Shape;432;p37"/>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0"/>
              </a:rPr>
              <a:t>Networks</a:t>
            </a:r>
            <a:endParaRPr b="1" sz="1800">
              <a:solidFill>
                <a:srgbClr val="C55A11"/>
              </a:solidFill>
              <a:latin typeface="Calibri"/>
              <a:ea typeface="Calibri"/>
              <a:cs typeface="Calibri"/>
              <a:sym typeface="Calibri"/>
            </a:endParaRPr>
          </a:p>
        </p:txBody>
      </p:sp>
      <p:pic>
        <p:nvPicPr>
          <p:cNvPr id="433" name="Google Shape;433;p37"/>
          <p:cNvPicPr preferRelativeResize="0"/>
          <p:nvPr/>
        </p:nvPicPr>
        <p:blipFill rotWithShape="1">
          <a:blip r:embed="rId11">
            <a:alphaModFix/>
          </a:blip>
          <a:srcRect b="13702" l="21687" r="22142" t="13991"/>
          <a:stretch/>
        </p:blipFill>
        <p:spPr>
          <a:xfrm>
            <a:off x="108238" y="5247800"/>
            <a:ext cx="806825" cy="779000"/>
          </a:xfrm>
          <a:prstGeom prst="rect">
            <a:avLst/>
          </a:prstGeom>
          <a:noFill/>
          <a:ln>
            <a:noFill/>
          </a:ln>
        </p:spPr>
      </p:pic>
      <p:pic>
        <p:nvPicPr>
          <p:cNvPr id="434" name="Google Shape;434;p37"/>
          <p:cNvPicPr preferRelativeResize="0"/>
          <p:nvPr/>
        </p:nvPicPr>
        <p:blipFill rotWithShape="1">
          <a:blip r:embed="rId12">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grpSp>
        <p:nvGrpSpPr>
          <p:cNvPr id="439" name="Google Shape;439;p38"/>
          <p:cNvGrpSpPr/>
          <p:nvPr/>
        </p:nvGrpSpPr>
        <p:grpSpPr>
          <a:xfrm>
            <a:off x="10641945" y="6092176"/>
            <a:ext cx="1332354" cy="439448"/>
            <a:chOff x="5598891" y="5389418"/>
            <a:chExt cx="1332354" cy="439448"/>
          </a:xfrm>
        </p:grpSpPr>
        <p:pic>
          <p:nvPicPr>
            <p:cNvPr id="440" name="Google Shape;440;p3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41" name="Google Shape;441;p38"/>
            <p:cNvSpPr txBox="1"/>
            <p:nvPr/>
          </p:nvSpPr>
          <p:spPr>
            <a:xfrm>
              <a:off x="6033645" y="5459542"/>
              <a:ext cx="897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42" name="Google Shape;442;p38"/>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6.1) Internet Service Providers (ISPs)</a:t>
            </a:r>
            <a:endParaRPr/>
          </a:p>
        </p:txBody>
      </p:sp>
      <p:sp>
        <p:nvSpPr>
          <p:cNvPr id="443" name="Google Shape;443;p38"/>
          <p:cNvSpPr txBox="1"/>
          <p:nvPr>
            <p:ph idx="1" type="body"/>
          </p:nvPr>
        </p:nvSpPr>
        <p:spPr>
          <a:xfrm>
            <a:off x="838200" y="1136075"/>
            <a:ext cx="10515600" cy="53955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CA" sz="2200"/>
              <a:t>What is an ISP?</a:t>
            </a:r>
            <a:endParaRPr sz="2200"/>
          </a:p>
          <a:p>
            <a:pPr indent="-254000" lvl="1" marL="685800" rtl="0" algn="l">
              <a:lnSpc>
                <a:spcPct val="90000"/>
              </a:lnSpc>
              <a:spcBef>
                <a:spcPts val="0"/>
              </a:spcBef>
              <a:spcAft>
                <a:spcPts val="0"/>
              </a:spcAft>
              <a:buSzPts val="2200"/>
              <a:buChar char="○"/>
            </a:pPr>
            <a:r>
              <a:rPr lang="en-CA" sz="2200"/>
              <a:t>Stands for Internet Service Provider</a:t>
            </a:r>
            <a:endParaRPr sz="2200"/>
          </a:p>
          <a:p>
            <a:pPr indent="-254000" lvl="1" marL="685800" rtl="0" algn="l">
              <a:lnSpc>
                <a:spcPct val="90000"/>
              </a:lnSpc>
              <a:spcBef>
                <a:spcPts val="0"/>
              </a:spcBef>
              <a:spcAft>
                <a:spcPts val="0"/>
              </a:spcAft>
              <a:buSzPts val="2200"/>
              <a:buChar char="○"/>
            </a:pPr>
            <a:r>
              <a:rPr lang="en-CA" sz="2200"/>
              <a:t>Company that provides Internet access by using copper, fiber, or satellite communications  </a:t>
            </a:r>
            <a:endParaRPr sz="2200"/>
          </a:p>
          <a:p>
            <a:pPr indent="-190500" lvl="0" marL="228600" rtl="0" algn="l">
              <a:lnSpc>
                <a:spcPct val="90000"/>
              </a:lnSpc>
              <a:spcBef>
                <a:spcPts val="1000"/>
              </a:spcBef>
              <a:spcAft>
                <a:spcPts val="0"/>
              </a:spcAft>
              <a:buClr>
                <a:schemeClr val="dk1"/>
              </a:buClr>
              <a:buSzPts val="2200"/>
              <a:buChar char="●"/>
            </a:pPr>
            <a:r>
              <a:rPr lang="en-CA" sz="2200"/>
              <a:t>What are some common ISPs people use in the Toronto Area?</a:t>
            </a:r>
            <a:endParaRPr sz="2200"/>
          </a:p>
          <a:p>
            <a:pPr indent="-254000" lvl="1" marL="685800" rtl="0" algn="l">
              <a:lnSpc>
                <a:spcPct val="90000"/>
              </a:lnSpc>
              <a:spcBef>
                <a:spcPts val="1000"/>
              </a:spcBef>
              <a:spcAft>
                <a:spcPts val="0"/>
              </a:spcAft>
              <a:buSzPts val="2200"/>
              <a:buChar char="○"/>
            </a:pPr>
            <a:r>
              <a:rPr lang="en-CA" sz="2200"/>
              <a:t>Rogers</a:t>
            </a:r>
            <a:endParaRPr sz="2200"/>
          </a:p>
          <a:p>
            <a:pPr indent="-254000" lvl="1" marL="685800" rtl="0" algn="l">
              <a:lnSpc>
                <a:spcPct val="90000"/>
              </a:lnSpc>
              <a:spcBef>
                <a:spcPts val="1000"/>
              </a:spcBef>
              <a:spcAft>
                <a:spcPts val="0"/>
              </a:spcAft>
              <a:buSzPts val="2200"/>
              <a:buChar char="○"/>
            </a:pPr>
            <a:r>
              <a:rPr lang="en-CA" sz="2200"/>
              <a:t>Bell</a:t>
            </a:r>
            <a:endParaRPr sz="2200"/>
          </a:p>
          <a:p>
            <a:pPr indent="-254000" lvl="1" marL="685800" rtl="0" algn="l">
              <a:lnSpc>
                <a:spcPct val="90000"/>
              </a:lnSpc>
              <a:spcBef>
                <a:spcPts val="1000"/>
              </a:spcBef>
              <a:spcAft>
                <a:spcPts val="0"/>
              </a:spcAft>
              <a:buSzPts val="2200"/>
              <a:buChar char="○"/>
            </a:pPr>
            <a:r>
              <a:rPr lang="en-CA" sz="2200"/>
              <a:t>VMedia</a:t>
            </a:r>
            <a:endParaRPr sz="2200"/>
          </a:p>
          <a:p>
            <a:pPr indent="-190500" lvl="0" marL="228600" rtl="0" algn="l">
              <a:lnSpc>
                <a:spcPct val="90000"/>
              </a:lnSpc>
              <a:spcBef>
                <a:spcPts val="1000"/>
              </a:spcBef>
              <a:spcAft>
                <a:spcPts val="0"/>
              </a:spcAft>
              <a:buClr>
                <a:schemeClr val="dk1"/>
              </a:buClr>
              <a:buSzPts val="2200"/>
              <a:buChar char="●"/>
            </a:pPr>
            <a:r>
              <a:rPr lang="en-CA" sz="2200"/>
              <a:t>How is an ISP different from a Internet application / service?</a:t>
            </a:r>
            <a:endParaRPr sz="2200"/>
          </a:p>
          <a:p>
            <a:pPr indent="-254000" lvl="1" marL="685800" rtl="0" algn="l">
              <a:lnSpc>
                <a:spcPct val="90000"/>
              </a:lnSpc>
              <a:spcBef>
                <a:spcPts val="1000"/>
              </a:spcBef>
              <a:spcAft>
                <a:spcPts val="0"/>
              </a:spcAft>
              <a:buSzPts val="2200"/>
              <a:buChar char="○"/>
            </a:pPr>
            <a:r>
              <a:rPr lang="en-CA" sz="2200"/>
              <a:t>ISP provides internet and an internet application/service allows you to buy stuff online</a:t>
            </a:r>
            <a:endParaRPr sz="2200"/>
          </a:p>
          <a:p>
            <a:pPr indent="-254000" lvl="1" marL="685800" rtl="0" algn="l">
              <a:lnSpc>
                <a:spcPct val="90000"/>
              </a:lnSpc>
              <a:spcBef>
                <a:spcPts val="1000"/>
              </a:spcBef>
              <a:spcAft>
                <a:spcPts val="0"/>
              </a:spcAft>
              <a:buSzPts val="2200"/>
              <a:buChar char="○"/>
            </a:pPr>
            <a:r>
              <a:rPr lang="en-CA" sz="2200"/>
              <a:t>Need a ISP to go to an internet application </a:t>
            </a:r>
            <a:endParaRPr sz="2200"/>
          </a:p>
        </p:txBody>
      </p:sp>
      <p:pic>
        <p:nvPicPr>
          <p:cNvPr id="444" name="Google Shape;444;p38"/>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445" name="Google Shape;445;p38"/>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pic>
        <p:nvPicPr>
          <p:cNvPr descr="Image result for internet service providers" id="446" name="Google Shape;446;p38"/>
          <p:cNvPicPr preferRelativeResize="0"/>
          <p:nvPr/>
        </p:nvPicPr>
        <p:blipFill>
          <a:blip r:embed="rId7">
            <a:alphaModFix/>
          </a:blip>
          <a:stretch>
            <a:fillRect/>
          </a:stretch>
        </p:blipFill>
        <p:spPr>
          <a:xfrm>
            <a:off x="8341425" y="2752725"/>
            <a:ext cx="3850575" cy="1698075"/>
          </a:xfrm>
          <a:prstGeom prst="rect">
            <a:avLst/>
          </a:prstGeom>
          <a:noFill/>
          <a:ln>
            <a:noFill/>
          </a:ln>
        </p:spPr>
      </p:pic>
      <p:pic>
        <p:nvPicPr>
          <p:cNvPr id="447" name="Google Shape;447;p38"/>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448" name="Google Shape;448;p38"/>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grpSp>
        <p:nvGrpSpPr>
          <p:cNvPr id="453" name="Google Shape;453;p39"/>
          <p:cNvGrpSpPr/>
          <p:nvPr/>
        </p:nvGrpSpPr>
        <p:grpSpPr>
          <a:xfrm>
            <a:off x="10641945" y="6092176"/>
            <a:ext cx="1421153" cy="439448"/>
            <a:chOff x="5598891" y="5389418"/>
            <a:chExt cx="1421153" cy="439448"/>
          </a:xfrm>
        </p:grpSpPr>
        <p:pic>
          <p:nvPicPr>
            <p:cNvPr id="454" name="Google Shape;454;p3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55" name="Google Shape;455;p39"/>
            <p:cNvSpPr txBox="1"/>
            <p:nvPr/>
          </p:nvSpPr>
          <p:spPr>
            <a:xfrm>
              <a:off x="6033644" y="5459542"/>
              <a:ext cx="986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56" name="Google Shape;456;p39"/>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6.2) Internet Connection Technologies</a:t>
            </a:r>
            <a:endParaRPr/>
          </a:p>
        </p:txBody>
      </p:sp>
      <p:sp>
        <p:nvSpPr>
          <p:cNvPr id="457" name="Google Shape;457;p39"/>
          <p:cNvSpPr txBox="1"/>
          <p:nvPr>
            <p:ph idx="1" type="body"/>
          </p:nvPr>
        </p:nvSpPr>
        <p:spPr>
          <a:xfrm>
            <a:off x="838200" y="1253325"/>
            <a:ext cx="10515600" cy="43512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CA" sz="2200"/>
              <a:t>Describe some internet connection technologies using telephone lines.</a:t>
            </a:r>
            <a:endParaRPr sz="2200"/>
          </a:p>
          <a:p>
            <a:pPr indent="-254000" lvl="1" marL="685800" rtl="0" algn="l">
              <a:lnSpc>
                <a:spcPct val="90000"/>
              </a:lnSpc>
              <a:spcBef>
                <a:spcPts val="0"/>
              </a:spcBef>
              <a:spcAft>
                <a:spcPts val="0"/>
              </a:spcAft>
              <a:buSzPts val="2200"/>
              <a:buChar char="○"/>
            </a:pPr>
            <a:r>
              <a:rPr lang="en-CA" sz="2200"/>
              <a:t>Dial-up internet access allows users to connect to internet when the modem is connected to the PC; computer dials a phone number and connects to network</a:t>
            </a:r>
            <a:endParaRPr sz="2200"/>
          </a:p>
          <a:p>
            <a:pPr indent="-190500" lvl="0" marL="228600" rtl="0" algn="l">
              <a:lnSpc>
                <a:spcPct val="90000"/>
              </a:lnSpc>
              <a:spcBef>
                <a:spcPts val="1000"/>
              </a:spcBef>
              <a:spcAft>
                <a:spcPts val="0"/>
              </a:spcAft>
              <a:buClr>
                <a:schemeClr val="dk1"/>
              </a:buClr>
              <a:buSzPts val="2200"/>
              <a:buChar char="●"/>
            </a:pPr>
            <a:r>
              <a:rPr lang="en-CA" sz="2200"/>
              <a:t>Describe some internet connection technologies using Wi-Fi.</a:t>
            </a:r>
            <a:endParaRPr sz="2200"/>
          </a:p>
          <a:p>
            <a:pPr indent="-254000" lvl="1" marL="685800" rtl="0" algn="l">
              <a:lnSpc>
                <a:spcPct val="90000"/>
              </a:lnSpc>
              <a:spcBef>
                <a:spcPts val="1000"/>
              </a:spcBef>
              <a:spcAft>
                <a:spcPts val="0"/>
              </a:spcAft>
              <a:buSzPts val="2200"/>
              <a:buChar char="○"/>
            </a:pPr>
            <a:r>
              <a:rPr lang="en-CA" sz="2200"/>
              <a:t>Wireless internet enable wireless connectivity to internet via radio waves</a:t>
            </a:r>
            <a:endParaRPr sz="2200"/>
          </a:p>
          <a:p>
            <a:pPr indent="-254000" lvl="1" marL="685800" rtl="0" algn="l">
              <a:lnSpc>
                <a:spcPct val="90000"/>
              </a:lnSpc>
              <a:spcBef>
                <a:spcPts val="1000"/>
              </a:spcBef>
              <a:spcAft>
                <a:spcPts val="0"/>
              </a:spcAft>
              <a:buSzPts val="2200"/>
              <a:buChar char="○"/>
            </a:pPr>
            <a:r>
              <a:rPr lang="en-CA" sz="2200"/>
              <a:t>Used on computers, laptops, smartphones, or other similar devices</a:t>
            </a:r>
            <a:endParaRPr sz="2200"/>
          </a:p>
          <a:p>
            <a:pPr indent="-190500" lvl="0" marL="228600" rtl="0" algn="l">
              <a:lnSpc>
                <a:spcPct val="90000"/>
              </a:lnSpc>
              <a:spcBef>
                <a:spcPts val="1000"/>
              </a:spcBef>
              <a:spcAft>
                <a:spcPts val="0"/>
              </a:spcAft>
              <a:buClr>
                <a:schemeClr val="dk1"/>
              </a:buClr>
              <a:buSzPts val="2200"/>
              <a:buChar char="●"/>
            </a:pPr>
            <a:r>
              <a:rPr lang="en-CA" sz="2200"/>
              <a:t>Describe some internet connection technologies using fibre optics cables.</a:t>
            </a:r>
            <a:endParaRPr sz="2200"/>
          </a:p>
          <a:p>
            <a:pPr indent="-254000" lvl="1" marL="685800" rtl="0" algn="l">
              <a:lnSpc>
                <a:spcPct val="90000"/>
              </a:lnSpc>
              <a:spcBef>
                <a:spcPts val="1000"/>
              </a:spcBef>
              <a:spcAft>
                <a:spcPts val="0"/>
              </a:spcAft>
              <a:buSzPts val="2200"/>
              <a:buChar char="○"/>
            </a:pPr>
            <a:r>
              <a:rPr lang="en-CA" sz="2200"/>
              <a:t>Internet, television, telephone, computer networking, and mechanical inspections all using fibre optics cables</a:t>
            </a:r>
            <a:endParaRPr sz="2200"/>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p:txBody>
      </p:sp>
      <p:pic>
        <p:nvPicPr>
          <p:cNvPr id="458" name="Google Shape;458;p39"/>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459" name="Google Shape;459;p39"/>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pic>
        <p:nvPicPr>
          <p:cNvPr descr="Image result for wifi" id="460" name="Google Shape;460;p39"/>
          <p:cNvPicPr preferRelativeResize="0"/>
          <p:nvPr/>
        </p:nvPicPr>
        <p:blipFill>
          <a:blip r:embed="rId7">
            <a:alphaModFix/>
          </a:blip>
          <a:stretch>
            <a:fillRect/>
          </a:stretch>
        </p:blipFill>
        <p:spPr>
          <a:xfrm>
            <a:off x="4563650" y="4764250"/>
            <a:ext cx="2808384" cy="2093750"/>
          </a:xfrm>
          <a:prstGeom prst="rect">
            <a:avLst/>
          </a:prstGeom>
          <a:noFill/>
          <a:ln>
            <a:noFill/>
          </a:ln>
        </p:spPr>
      </p:pic>
      <p:pic>
        <p:nvPicPr>
          <p:cNvPr id="461" name="Google Shape;461;p39"/>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462" name="Google Shape;462;p39"/>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grpSp>
        <p:nvGrpSpPr>
          <p:cNvPr id="467" name="Google Shape;467;p40"/>
          <p:cNvGrpSpPr/>
          <p:nvPr/>
        </p:nvGrpSpPr>
        <p:grpSpPr>
          <a:xfrm>
            <a:off x="10641945" y="6092176"/>
            <a:ext cx="1362053" cy="439448"/>
            <a:chOff x="5598891" y="5389418"/>
            <a:chExt cx="1362053" cy="439448"/>
          </a:xfrm>
        </p:grpSpPr>
        <p:pic>
          <p:nvPicPr>
            <p:cNvPr id="468" name="Google Shape;468;p4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69" name="Google Shape;469;p40"/>
            <p:cNvSpPr txBox="1"/>
            <p:nvPr/>
          </p:nvSpPr>
          <p:spPr>
            <a:xfrm>
              <a:off x="6033644" y="5459542"/>
              <a:ext cx="927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70" name="Google Shape;470;p40"/>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6.3) Network Routers &amp; Switches</a:t>
            </a:r>
            <a:endParaRPr/>
          </a:p>
        </p:txBody>
      </p:sp>
      <p:sp>
        <p:nvSpPr>
          <p:cNvPr id="471" name="Google Shape;471;p40"/>
          <p:cNvSpPr txBox="1"/>
          <p:nvPr>
            <p:ph idx="1" type="body"/>
          </p:nvPr>
        </p:nvSpPr>
        <p:spPr>
          <a:xfrm>
            <a:off x="838200" y="1060850"/>
            <a:ext cx="10515600" cy="52080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CA" sz="2200"/>
              <a:t>What is a "Routing Table"?</a:t>
            </a:r>
            <a:endParaRPr sz="2200"/>
          </a:p>
          <a:p>
            <a:pPr indent="-254000" lvl="1" marL="685800" rtl="0" algn="l">
              <a:lnSpc>
                <a:spcPct val="90000"/>
              </a:lnSpc>
              <a:spcBef>
                <a:spcPts val="0"/>
              </a:spcBef>
              <a:spcAft>
                <a:spcPts val="0"/>
              </a:spcAft>
              <a:buSzPts val="2200"/>
              <a:buChar char="○"/>
            </a:pPr>
            <a:r>
              <a:rPr lang="en-CA" sz="2200"/>
              <a:t>Set of rules that is used to determine where data packets travelling over an internet protocol network will be directed</a:t>
            </a:r>
            <a:endParaRPr sz="2200"/>
          </a:p>
          <a:p>
            <a:pPr indent="-254000" lvl="1" marL="685800" rtl="0" algn="l">
              <a:lnSpc>
                <a:spcPct val="90000"/>
              </a:lnSpc>
              <a:spcBef>
                <a:spcPts val="0"/>
              </a:spcBef>
              <a:spcAft>
                <a:spcPts val="0"/>
              </a:spcAft>
              <a:buSzPts val="2200"/>
              <a:buChar char="○"/>
            </a:pPr>
            <a:r>
              <a:rPr lang="en-CA" sz="2200"/>
              <a:t>Contains the information necessary to forward a packet along the best path towards its destination</a:t>
            </a:r>
            <a:endParaRPr sz="2200"/>
          </a:p>
          <a:p>
            <a:pPr indent="-190500" lvl="0" marL="228600" rtl="0" algn="l">
              <a:lnSpc>
                <a:spcPct val="90000"/>
              </a:lnSpc>
              <a:spcBef>
                <a:spcPts val="1000"/>
              </a:spcBef>
              <a:spcAft>
                <a:spcPts val="0"/>
              </a:spcAft>
              <a:buClr>
                <a:schemeClr val="dk1"/>
              </a:buClr>
              <a:buSzPts val="2200"/>
              <a:buChar char="●"/>
            </a:pPr>
            <a:r>
              <a:rPr lang="en-CA" sz="2200"/>
              <a:t>How are data packets sent through the internet between a client and a server?</a:t>
            </a:r>
            <a:endParaRPr sz="2200"/>
          </a:p>
          <a:p>
            <a:pPr indent="-254000" lvl="1" marL="685800" rtl="0" algn="l">
              <a:lnSpc>
                <a:spcPct val="90000"/>
              </a:lnSpc>
              <a:spcBef>
                <a:spcPts val="1000"/>
              </a:spcBef>
              <a:spcAft>
                <a:spcPts val="0"/>
              </a:spcAft>
              <a:buSzPts val="2200"/>
              <a:buChar char="○"/>
            </a:pPr>
            <a:r>
              <a:rPr lang="en-CA" sz="2200"/>
              <a:t>Network breaks an e-mail message into parts, for ex, and of a certain size in bytes</a:t>
            </a:r>
            <a:endParaRPr sz="2200"/>
          </a:p>
          <a:p>
            <a:pPr indent="-254000" lvl="1" marL="685800" rtl="0" algn="l">
              <a:lnSpc>
                <a:spcPct val="90000"/>
              </a:lnSpc>
              <a:spcBef>
                <a:spcPts val="1000"/>
              </a:spcBef>
              <a:spcAft>
                <a:spcPts val="0"/>
              </a:spcAft>
              <a:buSzPts val="2200"/>
              <a:buChar char="○"/>
            </a:pPr>
            <a:r>
              <a:rPr lang="en-CA" sz="2200"/>
              <a:t>Packet carries information that will help get to its destination</a:t>
            </a:r>
            <a:endParaRPr sz="2200"/>
          </a:p>
          <a:p>
            <a:pPr indent="-254000" lvl="1" marL="685800" rtl="0" algn="l">
              <a:lnSpc>
                <a:spcPct val="90000"/>
              </a:lnSpc>
              <a:spcBef>
                <a:spcPts val="1000"/>
              </a:spcBef>
              <a:spcAft>
                <a:spcPts val="0"/>
              </a:spcAft>
              <a:buSzPts val="2200"/>
              <a:buChar char="○"/>
            </a:pPr>
            <a:r>
              <a:rPr lang="en-CA" sz="2200"/>
              <a:t>Packets carries data in protocols that internet uses: Transmission Control Protocol/Internet Protocol(TCP/IP)</a:t>
            </a:r>
            <a:endParaRPr sz="2200"/>
          </a:p>
          <a:p>
            <a:pPr indent="-190500" lvl="0" marL="228600" rtl="0" algn="l">
              <a:lnSpc>
                <a:spcPct val="90000"/>
              </a:lnSpc>
              <a:spcBef>
                <a:spcPts val="1000"/>
              </a:spcBef>
              <a:spcAft>
                <a:spcPts val="0"/>
              </a:spcAft>
              <a:buClr>
                <a:schemeClr val="dk1"/>
              </a:buClr>
              <a:buSzPts val="2200"/>
              <a:buChar char="●"/>
            </a:pPr>
            <a:r>
              <a:rPr lang="en-CA" sz="2200"/>
              <a:t>What special hardware &amp; software is required for a network router / switch?</a:t>
            </a:r>
            <a:endParaRPr sz="2200"/>
          </a:p>
          <a:p>
            <a:pPr indent="-254000" lvl="1" marL="685800" rtl="0" algn="l">
              <a:lnSpc>
                <a:spcPct val="90000"/>
              </a:lnSpc>
              <a:spcBef>
                <a:spcPts val="1000"/>
              </a:spcBef>
              <a:spcAft>
                <a:spcPts val="0"/>
              </a:spcAft>
              <a:buSzPts val="2200"/>
              <a:buChar char="○"/>
            </a:pPr>
            <a:r>
              <a:rPr lang="en-CA" sz="2200"/>
              <a:t>Internet Modem, Ethernet Hub/Switch, Wireless Router</a:t>
            </a:r>
            <a:endParaRPr sz="2200"/>
          </a:p>
        </p:txBody>
      </p:sp>
      <p:pic>
        <p:nvPicPr>
          <p:cNvPr id="472" name="Google Shape;472;p40"/>
          <p:cNvPicPr preferRelativeResize="0"/>
          <p:nvPr/>
        </p:nvPicPr>
        <p:blipFill rotWithShape="1">
          <a:blip r:embed="rId5">
            <a:alphaModFix/>
          </a:blip>
          <a:srcRect b="0" l="0" r="0" t="0"/>
          <a:stretch/>
        </p:blipFill>
        <p:spPr>
          <a:xfrm>
            <a:off x="8930177" y="6176963"/>
            <a:ext cx="411045" cy="378348"/>
          </a:xfrm>
          <a:prstGeom prst="rect">
            <a:avLst/>
          </a:prstGeom>
          <a:noFill/>
          <a:ln>
            <a:noFill/>
          </a:ln>
        </p:spPr>
      </p:pic>
      <p:sp>
        <p:nvSpPr>
          <p:cNvPr id="473" name="Google Shape;473;p40"/>
          <p:cNvSpPr txBox="1"/>
          <p:nvPr/>
        </p:nvSpPr>
        <p:spPr>
          <a:xfrm>
            <a:off x="9417985" y="6169628"/>
            <a:ext cx="1105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Networks</a:t>
            </a:r>
            <a:endParaRPr b="1" sz="1800">
              <a:solidFill>
                <a:srgbClr val="C55A11"/>
              </a:solidFill>
              <a:latin typeface="Calibri"/>
              <a:ea typeface="Calibri"/>
              <a:cs typeface="Calibri"/>
              <a:sym typeface="Calibri"/>
            </a:endParaRPr>
          </a:p>
        </p:txBody>
      </p:sp>
      <p:pic>
        <p:nvPicPr>
          <p:cNvPr descr="Image result for network routers" id="474" name="Google Shape;474;p40"/>
          <p:cNvPicPr preferRelativeResize="0"/>
          <p:nvPr/>
        </p:nvPicPr>
        <p:blipFill>
          <a:blip r:embed="rId7">
            <a:alphaModFix/>
          </a:blip>
          <a:stretch>
            <a:fillRect/>
          </a:stretch>
        </p:blipFill>
        <p:spPr>
          <a:xfrm>
            <a:off x="9960175" y="3711100"/>
            <a:ext cx="2231825" cy="2031075"/>
          </a:xfrm>
          <a:prstGeom prst="rect">
            <a:avLst/>
          </a:prstGeom>
          <a:noFill/>
          <a:ln>
            <a:noFill/>
          </a:ln>
        </p:spPr>
      </p:pic>
      <p:pic>
        <p:nvPicPr>
          <p:cNvPr id="475" name="Google Shape;475;p40"/>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476" name="Google Shape;476;p40"/>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grpSp>
        <p:nvGrpSpPr>
          <p:cNvPr id="482" name="Google Shape;482;p41"/>
          <p:cNvGrpSpPr/>
          <p:nvPr/>
        </p:nvGrpSpPr>
        <p:grpSpPr>
          <a:xfrm>
            <a:off x="10641945" y="6092176"/>
            <a:ext cx="1352153" cy="439448"/>
            <a:chOff x="5598891" y="5389418"/>
            <a:chExt cx="1352153" cy="439448"/>
          </a:xfrm>
        </p:grpSpPr>
        <p:pic>
          <p:nvPicPr>
            <p:cNvPr id="483" name="Google Shape;483;p4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84" name="Google Shape;484;p41"/>
            <p:cNvSpPr txBox="1"/>
            <p:nvPr/>
          </p:nvSpPr>
          <p:spPr>
            <a:xfrm>
              <a:off x="6033644" y="5459542"/>
              <a:ext cx="917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485" name="Google Shape;485;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 Types of Networks</a:t>
            </a:r>
            <a:endParaRPr/>
          </a:p>
        </p:txBody>
      </p:sp>
      <p:sp>
        <p:nvSpPr>
          <p:cNvPr id="486" name="Google Shape;486;p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howjump?jump=nextslide"/>
              </a:rPr>
              <a:t>Local Area Networks (LAN)</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5"/>
              </a:rPr>
              <a:t>Wide Area Networks (WAN)</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Virtual Private Networks (VPN)</a:t>
            </a:r>
            <a:endParaRPr/>
          </a:p>
          <a:p>
            <a:pPr indent="0" lvl="0" marL="0" rtl="0" algn="l">
              <a:lnSpc>
                <a:spcPct val="90000"/>
              </a:lnSpc>
              <a:spcBef>
                <a:spcPts val="500"/>
              </a:spcBef>
              <a:spcAft>
                <a:spcPts val="0"/>
              </a:spcAft>
              <a:buNone/>
            </a:pPr>
            <a:r>
              <a:rPr b="1" lang="en-CA" u="sng"/>
              <a:t>	</a:t>
            </a:r>
            <a:r>
              <a:rPr b="1" lang="en-CA" sz="2400" u="sng"/>
              <a:t>Section done by Harman Goraya</a:t>
            </a:r>
            <a:endParaRPr b="1" sz="2400" u="sng"/>
          </a:p>
          <a:p>
            <a:pPr indent="0" lvl="0" marL="0" rtl="0" algn="l">
              <a:lnSpc>
                <a:spcPct val="90000"/>
              </a:lnSpc>
              <a:spcBef>
                <a:spcPts val="500"/>
              </a:spcBef>
              <a:spcAft>
                <a:spcPts val="0"/>
              </a:spcAft>
              <a:buNone/>
            </a:pPr>
            <a:r>
              <a:t/>
            </a:r>
            <a:endParaRPr/>
          </a:p>
        </p:txBody>
      </p:sp>
      <p:pic>
        <p:nvPicPr>
          <p:cNvPr descr="Image result for LAN" id="487" name="Google Shape;487;p41"/>
          <p:cNvPicPr preferRelativeResize="0"/>
          <p:nvPr/>
        </p:nvPicPr>
        <p:blipFill rotWithShape="1">
          <a:blip r:embed="rId7">
            <a:alphaModFix/>
          </a:blip>
          <a:srcRect b="0" l="0" r="0" t="0"/>
          <a:stretch/>
        </p:blipFill>
        <p:spPr>
          <a:xfrm>
            <a:off x="6807305" y="1825625"/>
            <a:ext cx="3834639" cy="3834641"/>
          </a:xfrm>
          <a:prstGeom prst="rect">
            <a:avLst/>
          </a:prstGeom>
          <a:noFill/>
          <a:ln>
            <a:noFill/>
          </a:ln>
        </p:spPr>
      </p:pic>
      <p:pic>
        <p:nvPicPr>
          <p:cNvPr descr="Image result for LAN" id="488" name="Google Shape;488;p41"/>
          <p:cNvPicPr preferRelativeResize="0"/>
          <p:nvPr/>
        </p:nvPicPr>
        <p:blipFill rotWithShape="1">
          <a:blip r:embed="rId8">
            <a:alphaModFix/>
          </a:blip>
          <a:srcRect b="0" l="0" r="0" t="0"/>
          <a:stretch/>
        </p:blipFill>
        <p:spPr>
          <a:xfrm>
            <a:off x="9111185" y="6064859"/>
            <a:ext cx="622353" cy="466765"/>
          </a:xfrm>
          <a:prstGeom prst="rect">
            <a:avLst/>
          </a:prstGeom>
          <a:noFill/>
          <a:ln>
            <a:noFill/>
          </a:ln>
        </p:spPr>
      </p:pic>
      <p:sp>
        <p:nvSpPr>
          <p:cNvPr id="489" name="Google Shape;489;p41"/>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9"/>
              </a:rPr>
              <a:t>LANs</a:t>
            </a:r>
            <a:endParaRPr b="1" sz="1800">
              <a:solidFill>
                <a:srgbClr val="C55A11"/>
              </a:solidFill>
              <a:latin typeface="Calibri"/>
              <a:ea typeface="Calibri"/>
              <a:cs typeface="Calibri"/>
              <a:sym typeface="Calibri"/>
            </a:endParaRPr>
          </a:p>
        </p:txBody>
      </p:sp>
      <p:pic>
        <p:nvPicPr>
          <p:cNvPr id="490" name="Google Shape;490;p41"/>
          <p:cNvPicPr preferRelativeResize="0"/>
          <p:nvPr/>
        </p:nvPicPr>
        <p:blipFill rotWithShape="1">
          <a:blip r:embed="rId10">
            <a:alphaModFix/>
          </a:blip>
          <a:srcRect b="13702" l="21687" r="22142" t="13991"/>
          <a:stretch/>
        </p:blipFill>
        <p:spPr>
          <a:xfrm>
            <a:off x="108238" y="5247800"/>
            <a:ext cx="806825" cy="779000"/>
          </a:xfrm>
          <a:prstGeom prst="rect">
            <a:avLst/>
          </a:prstGeom>
          <a:noFill/>
          <a:ln>
            <a:noFill/>
          </a:ln>
        </p:spPr>
      </p:pic>
      <p:pic>
        <p:nvPicPr>
          <p:cNvPr id="491" name="Google Shape;491;p41"/>
          <p:cNvPicPr preferRelativeResize="0"/>
          <p:nvPr/>
        </p:nvPicPr>
        <p:blipFill rotWithShape="1">
          <a:blip r:embed="rId11">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grpSp>
        <p:nvGrpSpPr>
          <p:cNvPr id="110" name="Google Shape;110;p15"/>
          <p:cNvGrpSpPr/>
          <p:nvPr/>
        </p:nvGrpSpPr>
        <p:grpSpPr>
          <a:xfrm>
            <a:off x="10641945" y="6092176"/>
            <a:ext cx="1322754" cy="439448"/>
            <a:chOff x="5598891" y="5389418"/>
            <a:chExt cx="1322754" cy="439448"/>
          </a:xfrm>
        </p:grpSpPr>
        <p:pic>
          <p:nvPicPr>
            <p:cNvPr id="111" name="Google Shape;111;p15"/>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12" name="Google Shape;112;p15"/>
            <p:cNvSpPr txBox="1"/>
            <p:nvPr/>
          </p:nvSpPr>
          <p:spPr>
            <a:xfrm>
              <a:off x="6033645" y="5459542"/>
              <a:ext cx="888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1800" u="sng" cap="none" strike="noStrike">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13" name="Google Shape;113;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1) Some Useful Documentation</a:t>
            </a:r>
            <a:endParaRPr/>
          </a:p>
        </p:txBody>
      </p:sp>
      <p:sp>
        <p:nvSpPr>
          <p:cNvPr id="114" name="Google Shape;114;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How to use Hyperlinks in PowerPoint</a:t>
            </a:r>
            <a:endParaRPr u="sng">
              <a:solidFill>
                <a:schemeClr val="hlink"/>
              </a:solidFill>
              <a:hlinkClick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r:id="rId6"/>
              </a:rPr>
              <a:t>https://www.ispringsolutions.com/blog/user-guide-for-non-linear-presentations</a:t>
            </a:r>
            <a:endParaRPr/>
          </a:p>
        </p:txBody>
      </p:sp>
      <p:pic>
        <p:nvPicPr>
          <p:cNvPr descr="shutterstock_124682863-[Converted]" id="115" name="Google Shape;115;p15"/>
          <p:cNvPicPr preferRelativeResize="0"/>
          <p:nvPr/>
        </p:nvPicPr>
        <p:blipFill rotWithShape="1">
          <a:blip r:embed="rId7">
            <a:alphaModFix/>
          </a:blip>
          <a:srcRect b="0" l="0" r="0" t="0"/>
          <a:stretch/>
        </p:blipFill>
        <p:spPr>
          <a:xfrm>
            <a:off x="4117975" y="3020291"/>
            <a:ext cx="2857500" cy="2857500"/>
          </a:xfrm>
          <a:prstGeom prst="rect">
            <a:avLst/>
          </a:prstGeom>
          <a:noFill/>
          <a:ln>
            <a:noFill/>
          </a:ln>
        </p:spPr>
      </p:pic>
      <p:pic>
        <p:nvPicPr>
          <p:cNvPr id="116" name="Google Shape;116;p15"/>
          <p:cNvPicPr preferRelativeResize="0"/>
          <p:nvPr/>
        </p:nvPicPr>
        <p:blipFill rotWithShape="1">
          <a:blip r:embed="rId8">
            <a:alphaModFix/>
          </a:blip>
          <a:srcRect b="7373" l="0" r="0" t="0"/>
          <a:stretch/>
        </p:blipFill>
        <p:spPr>
          <a:xfrm>
            <a:off x="0" y="6026800"/>
            <a:ext cx="1023302" cy="831200"/>
          </a:xfrm>
          <a:prstGeom prst="rect">
            <a:avLst/>
          </a:prstGeom>
          <a:noFill/>
          <a:ln>
            <a:noFill/>
          </a:ln>
        </p:spPr>
      </p:pic>
      <p:pic>
        <p:nvPicPr>
          <p:cNvPr id="117" name="Google Shape;117;p15"/>
          <p:cNvPicPr preferRelativeResize="0"/>
          <p:nvPr/>
        </p:nvPicPr>
        <p:blipFill rotWithShape="1">
          <a:blip r:embed="rId9">
            <a:alphaModFix/>
          </a:blip>
          <a:srcRect b="13702" l="21687" r="22142" t="13991"/>
          <a:stretch/>
        </p:blipFill>
        <p:spPr>
          <a:xfrm>
            <a:off x="108238" y="5247800"/>
            <a:ext cx="806825" cy="77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grpSp>
        <p:nvGrpSpPr>
          <p:cNvPr id="497" name="Google Shape;497;p42"/>
          <p:cNvGrpSpPr/>
          <p:nvPr/>
        </p:nvGrpSpPr>
        <p:grpSpPr>
          <a:xfrm>
            <a:off x="10641945" y="6092176"/>
            <a:ext cx="1302954" cy="439448"/>
            <a:chOff x="5598891" y="5389418"/>
            <a:chExt cx="1302954" cy="439448"/>
          </a:xfrm>
        </p:grpSpPr>
        <p:pic>
          <p:nvPicPr>
            <p:cNvPr id="498" name="Google Shape;498;p42"/>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499" name="Google Shape;499;p42"/>
            <p:cNvSpPr txBox="1"/>
            <p:nvPr/>
          </p:nvSpPr>
          <p:spPr>
            <a:xfrm>
              <a:off x="6033645" y="5459542"/>
              <a:ext cx="86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500" name="Google Shape;500;p42"/>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7.1) Local Area Networks (LAN)</a:t>
            </a:r>
            <a:endParaRPr/>
          </a:p>
        </p:txBody>
      </p:sp>
      <p:sp>
        <p:nvSpPr>
          <p:cNvPr id="501" name="Google Shape;501;p42"/>
          <p:cNvSpPr txBox="1"/>
          <p:nvPr>
            <p:ph idx="1" type="body"/>
          </p:nvPr>
        </p:nvSpPr>
        <p:spPr>
          <a:xfrm>
            <a:off x="838200" y="1253325"/>
            <a:ext cx="10515600" cy="56046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W</a:t>
            </a:r>
            <a:r>
              <a:rPr lang="en-CA" sz="2200"/>
              <a:t>hat is a Local Area Network?</a:t>
            </a:r>
            <a:endParaRPr sz="2200"/>
          </a:p>
          <a:p>
            <a:pPr indent="-254000" lvl="1" marL="685800" rtl="0" algn="l">
              <a:lnSpc>
                <a:spcPct val="90000"/>
              </a:lnSpc>
              <a:spcBef>
                <a:spcPts val="0"/>
              </a:spcBef>
              <a:spcAft>
                <a:spcPts val="0"/>
              </a:spcAft>
              <a:buSzPts val="2200"/>
              <a:buChar char="○"/>
            </a:pPr>
            <a:r>
              <a:rPr lang="en-CA" sz="2200"/>
              <a:t>Computer network interconnects computers within a limited area such as a residence, school, laboratory, university campus, or office building</a:t>
            </a:r>
            <a:endParaRPr sz="2200"/>
          </a:p>
          <a:p>
            <a:pPr indent="-190500" lvl="0" marL="228600" rtl="0" algn="l">
              <a:lnSpc>
                <a:spcPct val="90000"/>
              </a:lnSpc>
              <a:spcBef>
                <a:spcPts val="1000"/>
              </a:spcBef>
              <a:spcAft>
                <a:spcPts val="0"/>
              </a:spcAft>
              <a:buClr>
                <a:schemeClr val="dk1"/>
              </a:buClr>
              <a:buSzPts val="2200"/>
              <a:buChar char="●"/>
            </a:pPr>
            <a:r>
              <a:rPr lang="en-CA" sz="2200"/>
              <a:t>What is the purpose of a Local Area Network?</a:t>
            </a:r>
            <a:endParaRPr sz="2200"/>
          </a:p>
          <a:p>
            <a:pPr indent="-254000" lvl="1" marL="685800" rtl="0" algn="l">
              <a:lnSpc>
                <a:spcPct val="90000"/>
              </a:lnSpc>
              <a:spcBef>
                <a:spcPts val="0"/>
              </a:spcBef>
              <a:spcAft>
                <a:spcPts val="0"/>
              </a:spcAft>
              <a:buSzPts val="2200"/>
              <a:buChar char="○"/>
            </a:pPr>
            <a:r>
              <a:rPr lang="en-CA" sz="2200"/>
              <a:t>Allows users to connect their computers to a common server or servers</a:t>
            </a:r>
            <a:endParaRPr sz="2200"/>
          </a:p>
          <a:p>
            <a:pPr indent="-254000" lvl="1" marL="685800" rtl="0" algn="l">
              <a:lnSpc>
                <a:spcPct val="90000"/>
              </a:lnSpc>
              <a:spcBef>
                <a:spcPts val="0"/>
              </a:spcBef>
              <a:spcAft>
                <a:spcPts val="0"/>
              </a:spcAft>
              <a:buSzPts val="2200"/>
              <a:buChar char="○"/>
            </a:pPr>
            <a:r>
              <a:rPr lang="en-CA" sz="2200"/>
              <a:t>Allows everyone to work on the same document</a:t>
            </a:r>
            <a:endParaRPr sz="2200"/>
          </a:p>
          <a:p>
            <a:pPr indent="-190500" lvl="0" marL="228600" rtl="0" algn="l">
              <a:lnSpc>
                <a:spcPct val="90000"/>
              </a:lnSpc>
              <a:spcBef>
                <a:spcPts val="1000"/>
              </a:spcBef>
              <a:spcAft>
                <a:spcPts val="0"/>
              </a:spcAft>
              <a:buClr>
                <a:schemeClr val="dk1"/>
              </a:buClr>
              <a:buSzPts val="2200"/>
              <a:buChar char="●"/>
            </a:pPr>
            <a:r>
              <a:rPr lang="en-CA" sz="2200"/>
              <a:t>What types of applications, servers, and computers are connected to a LAN?</a:t>
            </a:r>
            <a:endParaRPr sz="2200"/>
          </a:p>
          <a:p>
            <a:pPr indent="-254000" lvl="1" marL="685800" rtl="0" algn="l">
              <a:lnSpc>
                <a:spcPct val="90000"/>
              </a:lnSpc>
              <a:spcBef>
                <a:spcPts val="1000"/>
              </a:spcBef>
              <a:spcAft>
                <a:spcPts val="0"/>
              </a:spcAft>
              <a:buSzPts val="2200"/>
              <a:buChar char="○"/>
            </a:pPr>
            <a:r>
              <a:rPr lang="en-CA" sz="2200"/>
              <a:t>School computers, university campuses, work places</a:t>
            </a:r>
            <a:endParaRPr sz="2200"/>
          </a:p>
          <a:p>
            <a:pPr indent="-254000" lvl="1" marL="685800" rtl="0" algn="l">
              <a:lnSpc>
                <a:spcPct val="90000"/>
              </a:lnSpc>
              <a:spcBef>
                <a:spcPts val="1000"/>
              </a:spcBef>
              <a:spcAft>
                <a:spcPts val="0"/>
              </a:spcAft>
              <a:buSzPts val="2200"/>
              <a:buChar char="○"/>
            </a:pPr>
            <a:r>
              <a:rPr lang="en-CA" sz="2200"/>
              <a:t>Game servers </a:t>
            </a:r>
            <a:endParaRPr sz="2200"/>
          </a:p>
          <a:p>
            <a:pPr indent="-254000" lvl="1" marL="685800" rtl="0" algn="l">
              <a:spcBef>
                <a:spcPts val="1000"/>
              </a:spcBef>
              <a:spcAft>
                <a:spcPts val="0"/>
              </a:spcAft>
              <a:buSzPts val="2200"/>
              <a:buChar char="○"/>
            </a:pPr>
            <a:r>
              <a:rPr lang="en-CA" sz="2200"/>
              <a:t>Google Docs/Slides</a:t>
            </a:r>
            <a:endParaRPr sz="2200"/>
          </a:p>
        </p:txBody>
      </p:sp>
      <p:pic>
        <p:nvPicPr>
          <p:cNvPr descr="Image result for LAN" id="502" name="Google Shape;502;p42"/>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503" name="Google Shape;503;p42"/>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pic>
        <p:nvPicPr>
          <p:cNvPr descr="Image result for LAN" id="504" name="Google Shape;504;p42"/>
          <p:cNvPicPr preferRelativeResize="0"/>
          <p:nvPr/>
        </p:nvPicPr>
        <p:blipFill>
          <a:blip r:embed="rId7">
            <a:alphaModFix/>
          </a:blip>
          <a:stretch>
            <a:fillRect/>
          </a:stretch>
        </p:blipFill>
        <p:spPr>
          <a:xfrm>
            <a:off x="4137350" y="4577700"/>
            <a:ext cx="4560600" cy="2280300"/>
          </a:xfrm>
          <a:prstGeom prst="rect">
            <a:avLst/>
          </a:prstGeom>
          <a:noFill/>
          <a:ln>
            <a:noFill/>
          </a:ln>
        </p:spPr>
      </p:pic>
      <p:pic>
        <p:nvPicPr>
          <p:cNvPr id="505" name="Google Shape;505;p42"/>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506" name="Google Shape;506;p42"/>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grpSp>
        <p:nvGrpSpPr>
          <p:cNvPr id="512" name="Google Shape;512;p43"/>
          <p:cNvGrpSpPr/>
          <p:nvPr/>
        </p:nvGrpSpPr>
        <p:grpSpPr>
          <a:xfrm>
            <a:off x="10641945" y="6092176"/>
            <a:ext cx="1302954" cy="439448"/>
            <a:chOff x="5598891" y="5389418"/>
            <a:chExt cx="1302954" cy="439448"/>
          </a:xfrm>
        </p:grpSpPr>
        <p:pic>
          <p:nvPicPr>
            <p:cNvPr id="513" name="Google Shape;513;p43"/>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514" name="Google Shape;514;p43"/>
            <p:cNvSpPr txBox="1"/>
            <p:nvPr/>
          </p:nvSpPr>
          <p:spPr>
            <a:xfrm>
              <a:off x="6033645" y="5459542"/>
              <a:ext cx="86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515" name="Google Shape;515;p43"/>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7.2) Wide Area Networks (WAN)</a:t>
            </a:r>
            <a:endParaRPr/>
          </a:p>
        </p:txBody>
      </p:sp>
      <p:sp>
        <p:nvSpPr>
          <p:cNvPr id="516" name="Google Shape;516;p43"/>
          <p:cNvSpPr txBox="1"/>
          <p:nvPr>
            <p:ph idx="1" type="body"/>
          </p:nvPr>
        </p:nvSpPr>
        <p:spPr>
          <a:xfrm>
            <a:off x="838200" y="1253325"/>
            <a:ext cx="10515600" cy="4351200"/>
          </a:xfrm>
          <a:prstGeom prst="rect">
            <a:avLst/>
          </a:prstGeom>
          <a:noFill/>
          <a:ln>
            <a:noFill/>
          </a:ln>
        </p:spPr>
        <p:txBody>
          <a:bodyPr anchorCtr="0" anchor="t" bIns="45700" lIns="91425" spcFirstLastPara="1" rIns="91425" wrap="square" tIns="45700">
            <a:noAutofit/>
          </a:bodyPr>
          <a:lstStyle/>
          <a:p>
            <a:pPr indent="-190500" lvl="0" marL="228600" rtl="0" algn="l">
              <a:lnSpc>
                <a:spcPct val="90000"/>
              </a:lnSpc>
              <a:spcBef>
                <a:spcPts val="0"/>
              </a:spcBef>
              <a:spcAft>
                <a:spcPts val="0"/>
              </a:spcAft>
              <a:buClr>
                <a:schemeClr val="dk1"/>
              </a:buClr>
              <a:buSzPts val="2200"/>
              <a:buChar char="●"/>
            </a:pPr>
            <a:r>
              <a:rPr lang="en-CA" sz="2200"/>
              <a:t>What is a Wide Area Network?</a:t>
            </a:r>
            <a:endParaRPr sz="2200"/>
          </a:p>
          <a:p>
            <a:pPr indent="-254000" lvl="1" marL="685800" rtl="0" algn="l">
              <a:lnSpc>
                <a:spcPct val="90000"/>
              </a:lnSpc>
              <a:spcBef>
                <a:spcPts val="0"/>
              </a:spcBef>
              <a:spcAft>
                <a:spcPts val="0"/>
              </a:spcAft>
              <a:buSzPts val="2200"/>
              <a:buChar char="○"/>
            </a:pPr>
            <a:r>
              <a:rPr lang="en-CA" sz="2200"/>
              <a:t>Telecommunications network that extends over a large geographical distance for the primary purpose of computer networking</a:t>
            </a:r>
            <a:endParaRPr sz="2200"/>
          </a:p>
          <a:p>
            <a:pPr indent="-190500" lvl="0" marL="228600" rtl="0" algn="l">
              <a:lnSpc>
                <a:spcPct val="90000"/>
              </a:lnSpc>
              <a:spcBef>
                <a:spcPts val="1000"/>
              </a:spcBef>
              <a:spcAft>
                <a:spcPts val="0"/>
              </a:spcAft>
              <a:buClr>
                <a:schemeClr val="dk1"/>
              </a:buClr>
              <a:buSzPts val="2200"/>
              <a:buChar char="●"/>
            </a:pPr>
            <a:r>
              <a:rPr lang="en-CA" sz="2200"/>
              <a:t>What is the purpose of a Wide Area Network?</a:t>
            </a:r>
            <a:endParaRPr sz="2200"/>
          </a:p>
          <a:p>
            <a:pPr indent="-254000" lvl="1" marL="685800" rtl="0" algn="l">
              <a:lnSpc>
                <a:spcPct val="90000"/>
              </a:lnSpc>
              <a:spcBef>
                <a:spcPts val="0"/>
              </a:spcBef>
              <a:spcAft>
                <a:spcPts val="0"/>
              </a:spcAft>
              <a:buSzPts val="2200"/>
              <a:buChar char="○"/>
            </a:pPr>
            <a:r>
              <a:rPr lang="en-CA" sz="2200"/>
              <a:t>Transporting data, voice, and video</a:t>
            </a:r>
            <a:endParaRPr sz="2200"/>
          </a:p>
          <a:p>
            <a:pPr indent="-254000" lvl="1" marL="685800" rtl="0" algn="l">
              <a:lnSpc>
                <a:spcPct val="90000"/>
              </a:lnSpc>
              <a:spcBef>
                <a:spcPts val="0"/>
              </a:spcBef>
              <a:spcAft>
                <a:spcPts val="0"/>
              </a:spcAft>
              <a:buSzPts val="2200"/>
              <a:buChar char="○"/>
            </a:pPr>
            <a:r>
              <a:rPr lang="en-CA" sz="2200"/>
              <a:t>Usually owned by an organization </a:t>
            </a:r>
            <a:endParaRPr sz="2200"/>
          </a:p>
          <a:p>
            <a:pPr indent="-190500" lvl="0" marL="228600" rtl="0" algn="l">
              <a:lnSpc>
                <a:spcPct val="90000"/>
              </a:lnSpc>
              <a:spcBef>
                <a:spcPts val="1000"/>
              </a:spcBef>
              <a:spcAft>
                <a:spcPts val="0"/>
              </a:spcAft>
              <a:buClr>
                <a:schemeClr val="dk1"/>
              </a:buClr>
              <a:buSzPts val="2200"/>
              <a:buChar char="●"/>
            </a:pPr>
            <a:r>
              <a:rPr lang="en-CA" sz="2200"/>
              <a:t>What types of applications, servers, and computers are connected to a WAN?</a:t>
            </a:r>
            <a:endParaRPr sz="2200"/>
          </a:p>
          <a:p>
            <a:pPr indent="-254000" lvl="1" marL="685800" rtl="0" algn="l">
              <a:lnSpc>
                <a:spcPct val="90000"/>
              </a:lnSpc>
              <a:spcBef>
                <a:spcPts val="1000"/>
              </a:spcBef>
              <a:spcAft>
                <a:spcPts val="0"/>
              </a:spcAft>
              <a:buSzPts val="2200"/>
              <a:buChar char="○"/>
            </a:pPr>
            <a:r>
              <a:rPr lang="en-CA" sz="2200"/>
              <a:t>School Networks are usually using WAN</a:t>
            </a:r>
            <a:endParaRPr sz="2200"/>
          </a:p>
          <a:p>
            <a:pPr indent="-254000" lvl="1" marL="685800" rtl="0" algn="l">
              <a:lnSpc>
                <a:spcPct val="90000"/>
              </a:lnSpc>
              <a:spcBef>
                <a:spcPts val="1000"/>
              </a:spcBef>
              <a:spcAft>
                <a:spcPts val="0"/>
              </a:spcAft>
              <a:buSzPts val="2200"/>
              <a:buChar char="○"/>
            </a:pPr>
            <a:r>
              <a:rPr lang="en-CA" sz="2200"/>
              <a:t>Work Companies may also use WAN</a:t>
            </a:r>
            <a:endParaRPr sz="2200"/>
          </a:p>
        </p:txBody>
      </p:sp>
      <p:pic>
        <p:nvPicPr>
          <p:cNvPr descr="Image result for LAN" id="517" name="Google Shape;517;p43"/>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518" name="Google Shape;518;p43"/>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pic>
        <p:nvPicPr>
          <p:cNvPr descr="Image result for WAN" id="519" name="Google Shape;519;p43"/>
          <p:cNvPicPr preferRelativeResize="0"/>
          <p:nvPr/>
        </p:nvPicPr>
        <p:blipFill>
          <a:blip r:embed="rId7">
            <a:alphaModFix/>
          </a:blip>
          <a:stretch>
            <a:fillRect/>
          </a:stretch>
        </p:blipFill>
        <p:spPr>
          <a:xfrm>
            <a:off x="6218575" y="3999425"/>
            <a:ext cx="2832750" cy="2407225"/>
          </a:xfrm>
          <a:prstGeom prst="rect">
            <a:avLst/>
          </a:prstGeom>
          <a:noFill/>
          <a:ln>
            <a:noFill/>
          </a:ln>
        </p:spPr>
      </p:pic>
      <p:pic>
        <p:nvPicPr>
          <p:cNvPr id="520" name="Google Shape;520;p43"/>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521" name="Google Shape;521;p43"/>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grpSp>
        <p:nvGrpSpPr>
          <p:cNvPr id="527" name="Google Shape;527;p44"/>
          <p:cNvGrpSpPr/>
          <p:nvPr/>
        </p:nvGrpSpPr>
        <p:grpSpPr>
          <a:xfrm>
            <a:off x="10641945" y="6092176"/>
            <a:ext cx="1302954" cy="439448"/>
            <a:chOff x="5598891" y="5389418"/>
            <a:chExt cx="1302954" cy="439448"/>
          </a:xfrm>
        </p:grpSpPr>
        <p:pic>
          <p:nvPicPr>
            <p:cNvPr id="528" name="Google Shape;528;p44"/>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529" name="Google Shape;529;p44"/>
            <p:cNvSpPr txBox="1"/>
            <p:nvPr/>
          </p:nvSpPr>
          <p:spPr>
            <a:xfrm>
              <a:off x="6033645" y="5459542"/>
              <a:ext cx="86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530" name="Google Shape;530;p44"/>
          <p:cNvSpPr txBox="1"/>
          <p:nvPr>
            <p:ph type="title"/>
          </p:nvPr>
        </p:nvSpPr>
        <p:spPr>
          <a:xfrm>
            <a:off x="838200" y="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7.3) Virtual Private Networks (VPN)</a:t>
            </a:r>
            <a:endParaRPr/>
          </a:p>
        </p:txBody>
      </p:sp>
      <p:sp>
        <p:nvSpPr>
          <p:cNvPr id="531" name="Google Shape;531;p44"/>
          <p:cNvSpPr txBox="1"/>
          <p:nvPr>
            <p:ph idx="1" type="body"/>
          </p:nvPr>
        </p:nvSpPr>
        <p:spPr>
          <a:xfrm>
            <a:off x="838200" y="1253325"/>
            <a:ext cx="10515600" cy="4351200"/>
          </a:xfrm>
          <a:prstGeom prst="rect">
            <a:avLst/>
          </a:prstGeom>
          <a:noFill/>
          <a:ln>
            <a:noFill/>
          </a:ln>
        </p:spPr>
        <p:txBody>
          <a:bodyPr anchorCtr="0" anchor="t" bIns="45700" lIns="91425" spcFirstLastPara="1" rIns="91425" wrap="square" tIns="45700">
            <a:noAutofit/>
          </a:bodyPr>
          <a:lstStyle/>
          <a:p>
            <a:pPr indent="-254000" lvl="0" marL="228600" rtl="0" algn="l">
              <a:lnSpc>
                <a:spcPct val="90000"/>
              </a:lnSpc>
              <a:spcBef>
                <a:spcPts val="0"/>
              </a:spcBef>
              <a:spcAft>
                <a:spcPts val="0"/>
              </a:spcAft>
              <a:buSzPts val="2200"/>
              <a:buChar char="●"/>
            </a:pPr>
            <a:r>
              <a:rPr lang="en-CA" sz="2200"/>
              <a:t>What is a Virtual Private Network?</a:t>
            </a:r>
            <a:endParaRPr sz="2200"/>
          </a:p>
          <a:p>
            <a:pPr indent="-254000" lvl="1" marL="685800" rtl="0" algn="l">
              <a:lnSpc>
                <a:spcPct val="90000"/>
              </a:lnSpc>
              <a:spcBef>
                <a:spcPts val="0"/>
              </a:spcBef>
              <a:spcAft>
                <a:spcPts val="0"/>
              </a:spcAft>
              <a:buSzPts val="2200"/>
              <a:buChar char="○"/>
            </a:pPr>
            <a:r>
              <a:rPr lang="en-CA" sz="2200"/>
              <a:t>Extends a private network across a public network</a:t>
            </a:r>
            <a:endParaRPr sz="2200"/>
          </a:p>
          <a:p>
            <a:pPr indent="-254000" lvl="1" marL="685800" rtl="0" algn="l">
              <a:lnSpc>
                <a:spcPct val="90000"/>
              </a:lnSpc>
              <a:spcBef>
                <a:spcPts val="0"/>
              </a:spcBef>
              <a:spcAft>
                <a:spcPts val="0"/>
              </a:spcAft>
              <a:buSzPts val="2200"/>
              <a:buChar char="○"/>
            </a:pPr>
            <a:r>
              <a:rPr lang="en-CA" sz="2200"/>
              <a:t>Enables users to send and receive data across shared or public networks</a:t>
            </a:r>
            <a:endParaRPr sz="2200"/>
          </a:p>
          <a:p>
            <a:pPr indent="-254000" lvl="0" marL="228600" rtl="0" algn="l">
              <a:lnSpc>
                <a:spcPct val="90000"/>
              </a:lnSpc>
              <a:spcBef>
                <a:spcPts val="0"/>
              </a:spcBef>
              <a:spcAft>
                <a:spcPts val="0"/>
              </a:spcAft>
              <a:buSzPts val="2200"/>
              <a:buChar char="●"/>
            </a:pPr>
            <a:r>
              <a:rPr lang="en-CA" sz="2200"/>
              <a:t>How is a VPN different from a LAN / WAN?</a:t>
            </a:r>
            <a:endParaRPr sz="2200"/>
          </a:p>
          <a:p>
            <a:pPr indent="-254000" lvl="1" marL="685800" rtl="0" algn="l">
              <a:lnSpc>
                <a:spcPct val="90000"/>
              </a:lnSpc>
              <a:spcBef>
                <a:spcPts val="0"/>
              </a:spcBef>
              <a:spcAft>
                <a:spcPts val="0"/>
              </a:spcAft>
              <a:buSzPts val="2200"/>
              <a:buChar char="○"/>
            </a:pPr>
            <a:r>
              <a:rPr lang="en-CA" sz="2200"/>
              <a:t>LAN and WAN are usually used for school or work networks</a:t>
            </a:r>
            <a:endParaRPr sz="2200"/>
          </a:p>
          <a:p>
            <a:pPr indent="-254000" lvl="1" marL="685800" rtl="0" algn="l">
              <a:lnSpc>
                <a:spcPct val="90000"/>
              </a:lnSpc>
              <a:spcBef>
                <a:spcPts val="0"/>
              </a:spcBef>
              <a:spcAft>
                <a:spcPts val="0"/>
              </a:spcAft>
              <a:buSzPts val="2200"/>
              <a:buChar char="○"/>
            </a:pPr>
            <a:r>
              <a:rPr lang="en-CA" sz="2200"/>
              <a:t>VPNs give you IP Addresses</a:t>
            </a:r>
            <a:endParaRPr sz="2200"/>
          </a:p>
          <a:p>
            <a:pPr indent="-254000" lvl="0" marL="228600" rtl="0" algn="l">
              <a:lnSpc>
                <a:spcPct val="90000"/>
              </a:lnSpc>
              <a:spcBef>
                <a:spcPts val="0"/>
              </a:spcBef>
              <a:spcAft>
                <a:spcPts val="0"/>
              </a:spcAft>
              <a:buSzPts val="2200"/>
              <a:buChar char="●"/>
            </a:pPr>
            <a:r>
              <a:rPr lang="en-CA" sz="2200"/>
              <a:t>How could you use a VPN to increase the security of services you use in the Internet?</a:t>
            </a:r>
            <a:endParaRPr sz="2200"/>
          </a:p>
          <a:p>
            <a:pPr indent="-254000" lvl="1" marL="685800" rtl="0" algn="l">
              <a:lnSpc>
                <a:spcPct val="90000"/>
              </a:lnSpc>
              <a:spcBef>
                <a:spcPts val="0"/>
              </a:spcBef>
              <a:spcAft>
                <a:spcPts val="0"/>
              </a:spcAft>
              <a:buSzPts val="2200"/>
              <a:buChar char="○"/>
            </a:pPr>
            <a:r>
              <a:rPr lang="en-CA" sz="2200"/>
              <a:t>VPN lets you increase the security of your web session, transmitted data, financial transactions and personal info. </a:t>
            </a:r>
            <a:endParaRPr sz="2200"/>
          </a:p>
          <a:p>
            <a:pPr indent="-254000" lvl="1" marL="685800" rtl="0" algn="l">
              <a:lnSpc>
                <a:spcPct val="90000"/>
              </a:lnSpc>
              <a:spcBef>
                <a:spcPts val="0"/>
              </a:spcBef>
              <a:spcAft>
                <a:spcPts val="0"/>
              </a:spcAft>
              <a:buSzPts val="2200"/>
              <a:buChar char="○"/>
            </a:pPr>
            <a:r>
              <a:rPr lang="en-CA" sz="2200"/>
              <a:t>Also hides your IP Address, making it harder for third-parties to track you</a:t>
            </a:r>
            <a:endParaRPr sz="2200"/>
          </a:p>
        </p:txBody>
      </p:sp>
      <p:pic>
        <p:nvPicPr>
          <p:cNvPr descr="Image result for LAN" id="532" name="Google Shape;532;p44"/>
          <p:cNvPicPr preferRelativeResize="0"/>
          <p:nvPr/>
        </p:nvPicPr>
        <p:blipFill rotWithShape="1">
          <a:blip r:embed="rId5">
            <a:alphaModFix/>
          </a:blip>
          <a:srcRect b="0" l="0" r="0" t="0"/>
          <a:stretch/>
        </p:blipFill>
        <p:spPr>
          <a:xfrm>
            <a:off x="9111185" y="6064859"/>
            <a:ext cx="622353" cy="466765"/>
          </a:xfrm>
          <a:prstGeom prst="rect">
            <a:avLst/>
          </a:prstGeom>
          <a:noFill/>
          <a:ln>
            <a:noFill/>
          </a:ln>
        </p:spPr>
      </p:pic>
      <p:sp>
        <p:nvSpPr>
          <p:cNvPr id="533" name="Google Shape;533;p44"/>
          <p:cNvSpPr txBox="1"/>
          <p:nvPr/>
        </p:nvSpPr>
        <p:spPr>
          <a:xfrm>
            <a:off x="9733538" y="6113145"/>
            <a:ext cx="6657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LANs</a:t>
            </a:r>
            <a:endParaRPr b="1" sz="1800">
              <a:solidFill>
                <a:srgbClr val="C55A11"/>
              </a:solidFill>
              <a:latin typeface="Calibri"/>
              <a:ea typeface="Calibri"/>
              <a:cs typeface="Calibri"/>
              <a:sym typeface="Calibri"/>
            </a:endParaRPr>
          </a:p>
        </p:txBody>
      </p:sp>
      <p:pic>
        <p:nvPicPr>
          <p:cNvPr descr="Image result for VPN" id="534" name="Google Shape;534;p44"/>
          <p:cNvPicPr preferRelativeResize="0"/>
          <p:nvPr/>
        </p:nvPicPr>
        <p:blipFill>
          <a:blip r:embed="rId7">
            <a:alphaModFix/>
          </a:blip>
          <a:stretch>
            <a:fillRect/>
          </a:stretch>
        </p:blipFill>
        <p:spPr>
          <a:xfrm>
            <a:off x="1303875" y="4676475"/>
            <a:ext cx="3882595" cy="2181525"/>
          </a:xfrm>
          <a:prstGeom prst="rect">
            <a:avLst/>
          </a:prstGeom>
          <a:noFill/>
          <a:ln>
            <a:noFill/>
          </a:ln>
        </p:spPr>
      </p:pic>
      <p:pic>
        <p:nvPicPr>
          <p:cNvPr id="535" name="Google Shape;535;p44"/>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pic>
        <p:nvPicPr>
          <p:cNvPr id="536" name="Google Shape;536;p44"/>
          <p:cNvPicPr preferRelativeResize="0"/>
          <p:nvPr/>
        </p:nvPicPr>
        <p:blipFill rotWithShape="1">
          <a:blip r:embed="rId9">
            <a:alphaModFix/>
          </a:blip>
          <a:srcRect b="7373" l="0" r="0" t="0"/>
          <a:stretch/>
        </p:blipFill>
        <p:spPr>
          <a:xfrm>
            <a:off x="0" y="6026800"/>
            <a:ext cx="1023302" cy="83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grpSp>
        <p:nvGrpSpPr>
          <p:cNvPr id="122" name="Google Shape;122;p16"/>
          <p:cNvGrpSpPr/>
          <p:nvPr/>
        </p:nvGrpSpPr>
        <p:grpSpPr>
          <a:xfrm>
            <a:off x="10641945" y="6092176"/>
            <a:ext cx="1273554" cy="439448"/>
            <a:chOff x="5598891" y="5389418"/>
            <a:chExt cx="1273554" cy="439448"/>
          </a:xfrm>
        </p:grpSpPr>
        <p:pic>
          <p:nvPicPr>
            <p:cNvPr id="123" name="Google Shape;123;p16"/>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24" name="Google Shape;124;p16"/>
            <p:cNvSpPr txBox="1"/>
            <p:nvPr/>
          </p:nvSpPr>
          <p:spPr>
            <a:xfrm>
              <a:off x="6033645" y="5459542"/>
              <a:ext cx="83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25" name="Google Shape;125;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 Some Basic Concepts</a:t>
            </a:r>
            <a:endParaRPr/>
          </a:p>
        </p:txBody>
      </p:sp>
      <p:sp>
        <p:nvSpPr>
          <p:cNvPr id="126" name="Google Shape;126;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Section Topics</a:t>
            </a:r>
            <a:endParaRPr u="sng">
              <a:solidFill>
                <a:schemeClr val="hlink"/>
              </a:solidFill>
              <a:hlinkClick action="ppaction://hlinksldjump" r:id="rId5"/>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6"/>
              </a:rPr>
              <a:t>Client Server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7"/>
              </a:rPr>
              <a:t>Peer-To-Peer Model</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8"/>
              </a:rPr>
              <a:t>Hyperlinks</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9"/>
              </a:rPr>
              <a:t>Packets &amp; Data</a:t>
            </a:r>
            <a:endParaRPr/>
          </a:p>
          <a:p>
            <a:pPr indent="-228600" lvl="1" marL="685800" rtl="0" algn="l">
              <a:lnSpc>
                <a:spcPct val="90000"/>
              </a:lnSpc>
              <a:spcBef>
                <a:spcPts val="500"/>
              </a:spcBef>
              <a:spcAft>
                <a:spcPts val="0"/>
              </a:spcAft>
              <a:buClr>
                <a:schemeClr val="dk1"/>
              </a:buClr>
              <a:buSzPts val="2400"/>
              <a:buChar char="•"/>
            </a:pPr>
            <a:r>
              <a:rPr lang="en-CA" u="sng">
                <a:solidFill>
                  <a:schemeClr val="hlink"/>
                </a:solidFill>
                <a:hlinkClick action="ppaction://hlinksldjump" r:id="rId10"/>
              </a:rPr>
              <a:t>Firewalls</a:t>
            </a:r>
            <a:endParaRPr/>
          </a:p>
        </p:txBody>
      </p:sp>
      <p:pic>
        <p:nvPicPr>
          <p:cNvPr descr="Image result for Internet Server types" id="127" name="Google Shape;127;p16"/>
          <p:cNvPicPr preferRelativeResize="0"/>
          <p:nvPr/>
        </p:nvPicPr>
        <p:blipFill rotWithShape="1">
          <a:blip r:embed="rId11">
            <a:alphaModFix/>
          </a:blip>
          <a:srcRect b="0" l="0" r="0" t="0"/>
          <a:stretch/>
        </p:blipFill>
        <p:spPr>
          <a:xfrm>
            <a:off x="5711248" y="2086120"/>
            <a:ext cx="4591050" cy="2533651"/>
          </a:xfrm>
          <a:prstGeom prst="rect">
            <a:avLst/>
          </a:prstGeom>
          <a:noFill/>
          <a:ln>
            <a:noFill/>
          </a:ln>
        </p:spPr>
      </p:pic>
      <p:grpSp>
        <p:nvGrpSpPr>
          <p:cNvPr id="128" name="Google Shape;128;p16"/>
          <p:cNvGrpSpPr/>
          <p:nvPr/>
        </p:nvGrpSpPr>
        <p:grpSpPr>
          <a:xfrm>
            <a:off x="8314641" y="6097874"/>
            <a:ext cx="1987738" cy="428049"/>
            <a:chOff x="8314641" y="6097874"/>
            <a:chExt cx="1987738" cy="428049"/>
          </a:xfrm>
        </p:grpSpPr>
        <p:pic>
          <p:nvPicPr>
            <p:cNvPr descr="Image result for basic concepts icon" id="129" name="Google Shape;129;p16"/>
            <p:cNvPicPr preferRelativeResize="0"/>
            <p:nvPr/>
          </p:nvPicPr>
          <p:blipFill rotWithShape="1">
            <a:blip r:embed="rId12">
              <a:alphaModFix/>
            </a:blip>
            <a:srcRect b="0" l="0" r="0" t="0"/>
            <a:stretch/>
          </p:blipFill>
          <p:spPr>
            <a:xfrm>
              <a:off x="8314641" y="6097874"/>
              <a:ext cx="428049" cy="428049"/>
            </a:xfrm>
            <a:prstGeom prst="rect">
              <a:avLst/>
            </a:prstGeom>
            <a:noFill/>
            <a:ln>
              <a:noFill/>
            </a:ln>
          </p:spPr>
        </p:pic>
        <p:sp>
          <p:nvSpPr>
            <p:cNvPr id="130" name="Google Shape;130;p16"/>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13"/>
                </a:rPr>
                <a:t>Basic Concepts</a:t>
              </a:r>
              <a:endParaRPr b="1" sz="1800">
                <a:solidFill>
                  <a:srgbClr val="C55A11"/>
                </a:solidFill>
                <a:latin typeface="Calibri"/>
                <a:ea typeface="Calibri"/>
                <a:cs typeface="Calibri"/>
                <a:sym typeface="Calibri"/>
              </a:endParaRPr>
            </a:p>
          </p:txBody>
        </p:sp>
      </p:grpSp>
      <p:pic>
        <p:nvPicPr>
          <p:cNvPr id="131" name="Google Shape;131;p16"/>
          <p:cNvPicPr preferRelativeResize="0"/>
          <p:nvPr/>
        </p:nvPicPr>
        <p:blipFill rotWithShape="1">
          <a:blip r:embed="rId14">
            <a:alphaModFix/>
          </a:blip>
          <a:srcRect b="7373" l="0" r="0" t="0"/>
          <a:stretch/>
        </p:blipFill>
        <p:spPr>
          <a:xfrm>
            <a:off x="0" y="6026800"/>
            <a:ext cx="1023302" cy="831200"/>
          </a:xfrm>
          <a:prstGeom prst="rect">
            <a:avLst/>
          </a:prstGeom>
          <a:noFill/>
          <a:ln>
            <a:noFill/>
          </a:ln>
        </p:spPr>
      </p:pic>
      <p:pic>
        <p:nvPicPr>
          <p:cNvPr id="132" name="Google Shape;132;p16"/>
          <p:cNvPicPr preferRelativeResize="0"/>
          <p:nvPr/>
        </p:nvPicPr>
        <p:blipFill rotWithShape="1">
          <a:blip r:embed="rId15">
            <a:alphaModFix/>
          </a:blip>
          <a:srcRect b="13702" l="21687" r="22142" t="13991"/>
          <a:stretch/>
        </p:blipFill>
        <p:spPr>
          <a:xfrm>
            <a:off x="108238" y="5247800"/>
            <a:ext cx="806825" cy="779000"/>
          </a:xfrm>
          <a:prstGeom prst="rect">
            <a:avLst/>
          </a:prstGeom>
          <a:noFill/>
          <a:ln>
            <a:noFill/>
          </a:ln>
        </p:spPr>
      </p:pic>
      <p:sp>
        <p:nvSpPr>
          <p:cNvPr id="133" name="Google Shape;133;p16"/>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grpSp>
        <p:nvGrpSpPr>
          <p:cNvPr id="138" name="Google Shape;138;p17"/>
          <p:cNvGrpSpPr/>
          <p:nvPr/>
        </p:nvGrpSpPr>
        <p:grpSpPr>
          <a:xfrm>
            <a:off x="10641945" y="6092176"/>
            <a:ext cx="1273554" cy="439448"/>
            <a:chOff x="5598891" y="5389418"/>
            <a:chExt cx="1273554" cy="439448"/>
          </a:xfrm>
        </p:grpSpPr>
        <p:pic>
          <p:nvPicPr>
            <p:cNvPr id="139" name="Google Shape;139;p17"/>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40" name="Google Shape;140;p17"/>
            <p:cNvSpPr txBox="1"/>
            <p:nvPr/>
          </p:nvSpPr>
          <p:spPr>
            <a:xfrm>
              <a:off x="6033645" y="5459542"/>
              <a:ext cx="83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41" name="Google Shape;14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2.1) Client Server Model</a:t>
            </a:r>
            <a:endParaRPr/>
          </a:p>
        </p:txBody>
      </p:sp>
      <p:sp>
        <p:nvSpPr>
          <p:cNvPr id="142" name="Google Shape;142;p17"/>
          <p:cNvSpPr txBox="1"/>
          <p:nvPr>
            <p:ph idx="1" type="body"/>
          </p:nvPr>
        </p:nvSpPr>
        <p:spPr>
          <a:xfrm>
            <a:off x="838200" y="1539125"/>
            <a:ext cx="10191900" cy="4111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Explain the Client Server Model</a:t>
            </a:r>
            <a:endParaRPr/>
          </a:p>
          <a:p>
            <a:pPr indent="-342900" lvl="0" marL="457200" rtl="0" algn="l">
              <a:lnSpc>
                <a:spcPct val="90000"/>
              </a:lnSpc>
              <a:spcBef>
                <a:spcPts val="0"/>
              </a:spcBef>
              <a:spcAft>
                <a:spcPts val="0"/>
              </a:spcAft>
              <a:buSzPts val="1800"/>
              <a:buAutoNum type="arabicPeriod"/>
            </a:pPr>
            <a:r>
              <a:rPr lang="en-CA"/>
              <a:t>What is the Client</a:t>
            </a:r>
            <a:endParaRPr/>
          </a:p>
          <a:p>
            <a:pPr indent="-381000" lvl="0" marL="457200" rtl="0" algn="l">
              <a:spcBef>
                <a:spcPts val="0"/>
              </a:spcBef>
              <a:spcAft>
                <a:spcPts val="0"/>
              </a:spcAft>
              <a:buSzPts val="2400"/>
              <a:buChar char="➢"/>
            </a:pPr>
            <a:r>
              <a:rPr lang="en-CA" sz="2400"/>
              <a:t>The client is the service requester.</a:t>
            </a:r>
            <a:endParaRPr sz="2400"/>
          </a:p>
          <a:p>
            <a:pPr indent="-381000" lvl="0" marL="457200" rtl="0" algn="l">
              <a:spcBef>
                <a:spcPts val="0"/>
              </a:spcBef>
              <a:spcAft>
                <a:spcPts val="0"/>
              </a:spcAft>
              <a:buSzPts val="2400"/>
              <a:buChar char="➢"/>
            </a:pPr>
            <a:r>
              <a:rPr lang="en-CA" sz="2400"/>
              <a:t>A client does not provide any resources but requests a servers content or service function.</a:t>
            </a:r>
            <a:endParaRPr/>
          </a:p>
          <a:p>
            <a:pPr indent="-342900" lvl="0" marL="457200" rtl="0" algn="l">
              <a:lnSpc>
                <a:spcPct val="90000"/>
              </a:lnSpc>
              <a:spcBef>
                <a:spcPts val="0"/>
              </a:spcBef>
              <a:spcAft>
                <a:spcPts val="0"/>
              </a:spcAft>
              <a:buSzPts val="1800"/>
              <a:buAutoNum type="arabicPeriod"/>
            </a:pPr>
            <a:r>
              <a:rPr lang="en-CA"/>
              <a:t>What is the Server</a:t>
            </a:r>
            <a:endParaRPr/>
          </a:p>
          <a:p>
            <a:pPr indent="-381000" lvl="0" marL="457200" rtl="0" algn="l">
              <a:lnSpc>
                <a:spcPct val="90000"/>
              </a:lnSpc>
              <a:spcBef>
                <a:spcPts val="0"/>
              </a:spcBef>
              <a:spcAft>
                <a:spcPts val="0"/>
              </a:spcAft>
              <a:buSzPts val="2400"/>
              <a:buChar char="➢"/>
            </a:pPr>
            <a:r>
              <a:rPr lang="en-CA" sz="2400"/>
              <a:t>The server provides clients with a service or resources.</a:t>
            </a:r>
            <a:endParaRPr sz="2400"/>
          </a:p>
          <a:p>
            <a:pPr indent="-381000" lvl="0" marL="457200" rtl="0" algn="l">
              <a:lnSpc>
                <a:spcPct val="90000"/>
              </a:lnSpc>
              <a:spcBef>
                <a:spcPts val="0"/>
              </a:spcBef>
              <a:spcAft>
                <a:spcPts val="0"/>
              </a:spcAft>
              <a:buSzPts val="2400"/>
              <a:buChar char="➢"/>
            </a:pPr>
            <a:r>
              <a:rPr lang="en-CA" sz="2400"/>
              <a:t>The server may charge the client money for the usage of the servers services</a:t>
            </a:r>
            <a:endParaRPr sz="2400"/>
          </a:p>
          <a:p>
            <a:pPr indent="-228600" lvl="0" marL="228600" rtl="0" algn="l">
              <a:lnSpc>
                <a:spcPct val="90000"/>
              </a:lnSpc>
              <a:spcBef>
                <a:spcPts val="1000"/>
              </a:spcBef>
              <a:spcAft>
                <a:spcPts val="0"/>
              </a:spcAft>
              <a:buClr>
                <a:schemeClr val="dk1"/>
              </a:buClr>
              <a:buSzPts val="2800"/>
              <a:buChar char="•"/>
            </a:pPr>
            <a:r>
              <a:rPr lang="en-CA"/>
              <a:t>Provide an example of an application that uses the Client Server Model</a:t>
            </a:r>
            <a:endParaRPr/>
          </a:p>
          <a:p>
            <a:pPr indent="-381000" lvl="0" marL="457200" rtl="0" algn="l">
              <a:lnSpc>
                <a:spcPct val="90000"/>
              </a:lnSpc>
              <a:spcBef>
                <a:spcPts val="0"/>
              </a:spcBef>
              <a:spcAft>
                <a:spcPts val="0"/>
              </a:spcAft>
              <a:buSzPts val="2400"/>
              <a:buChar char="★"/>
            </a:pPr>
            <a:r>
              <a:rPr lang="en-CA" sz="2400"/>
              <a:t>Client: Desktop Computer          Server: Browser</a:t>
            </a:r>
            <a:endParaRPr sz="2400"/>
          </a:p>
        </p:txBody>
      </p:sp>
      <p:grpSp>
        <p:nvGrpSpPr>
          <p:cNvPr id="143" name="Google Shape;143;p17"/>
          <p:cNvGrpSpPr/>
          <p:nvPr/>
        </p:nvGrpSpPr>
        <p:grpSpPr>
          <a:xfrm>
            <a:off x="8314641" y="6097874"/>
            <a:ext cx="1987738" cy="428049"/>
            <a:chOff x="8314641" y="6097874"/>
            <a:chExt cx="1987738" cy="428049"/>
          </a:xfrm>
        </p:grpSpPr>
        <p:pic>
          <p:nvPicPr>
            <p:cNvPr descr="Image result for basic concepts icon" id="144" name="Google Shape;144;p17"/>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45" name="Google Shape;145;p17"/>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pic>
        <p:nvPicPr>
          <p:cNvPr id="146" name="Google Shape;146;p17"/>
          <p:cNvPicPr preferRelativeResize="0"/>
          <p:nvPr/>
        </p:nvPicPr>
        <p:blipFill rotWithShape="1">
          <a:blip r:embed="rId7">
            <a:alphaModFix/>
          </a:blip>
          <a:srcRect b="7373" l="0" r="0" t="0"/>
          <a:stretch/>
        </p:blipFill>
        <p:spPr>
          <a:xfrm>
            <a:off x="0" y="6026800"/>
            <a:ext cx="1023302" cy="831200"/>
          </a:xfrm>
          <a:prstGeom prst="rect">
            <a:avLst/>
          </a:prstGeom>
          <a:noFill/>
          <a:ln>
            <a:noFill/>
          </a:ln>
        </p:spPr>
      </p:pic>
      <p:pic>
        <p:nvPicPr>
          <p:cNvPr id="147" name="Google Shape;147;p17"/>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sp>
        <p:nvSpPr>
          <p:cNvPr id="148" name="Google Shape;148;p17"/>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grpSp>
        <p:nvGrpSpPr>
          <p:cNvPr id="153" name="Google Shape;153;p18"/>
          <p:cNvGrpSpPr/>
          <p:nvPr/>
        </p:nvGrpSpPr>
        <p:grpSpPr>
          <a:xfrm>
            <a:off x="10641945" y="6092176"/>
            <a:ext cx="1273554" cy="439448"/>
            <a:chOff x="5598891" y="5389418"/>
            <a:chExt cx="1273554" cy="439448"/>
          </a:xfrm>
        </p:grpSpPr>
        <p:pic>
          <p:nvPicPr>
            <p:cNvPr id="154" name="Google Shape;154;p18"/>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55" name="Google Shape;155;p18"/>
            <p:cNvSpPr txBox="1"/>
            <p:nvPr/>
          </p:nvSpPr>
          <p:spPr>
            <a:xfrm>
              <a:off x="6033645" y="5459542"/>
              <a:ext cx="83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56" name="Google Shape;156;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2.2) Peer-To-Peer Model</a:t>
            </a:r>
            <a:endParaRPr/>
          </a:p>
        </p:txBody>
      </p:sp>
      <p:sp>
        <p:nvSpPr>
          <p:cNvPr id="157" name="Google Shape;157;p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CA"/>
              <a:t>Explain the Peer-To-Peer Model</a:t>
            </a:r>
            <a:endParaRPr/>
          </a:p>
          <a:p>
            <a:pPr indent="-228600" lvl="1" marL="685800" rtl="0" algn="l">
              <a:lnSpc>
                <a:spcPct val="90000"/>
              </a:lnSpc>
              <a:spcBef>
                <a:spcPts val="500"/>
              </a:spcBef>
              <a:spcAft>
                <a:spcPts val="0"/>
              </a:spcAft>
              <a:buClr>
                <a:schemeClr val="dk1"/>
              </a:buClr>
              <a:buSzPts val="2400"/>
              <a:buChar char="•"/>
            </a:pPr>
            <a:r>
              <a:rPr b="1" lang="en-CA"/>
              <a:t>What is a Peer</a:t>
            </a:r>
            <a:endParaRPr b="1"/>
          </a:p>
          <a:p>
            <a:pPr indent="-381000" lvl="0" marL="457200" rtl="0" algn="l">
              <a:lnSpc>
                <a:spcPct val="90000"/>
              </a:lnSpc>
              <a:spcBef>
                <a:spcPts val="0"/>
              </a:spcBef>
              <a:spcAft>
                <a:spcPts val="0"/>
              </a:spcAft>
              <a:buSzPts val="2400"/>
              <a:buChar char="➢"/>
            </a:pPr>
            <a:r>
              <a:rPr lang="en-CA" sz="2400"/>
              <a:t>Peers are computer systems which are </a:t>
            </a:r>
            <a:r>
              <a:rPr lang="en-CA" sz="2400"/>
              <a:t>connected</a:t>
            </a:r>
            <a:r>
              <a:rPr lang="en-CA" sz="2400"/>
              <a:t> to each other by the internet.</a:t>
            </a:r>
            <a:endParaRPr sz="2400"/>
          </a:p>
          <a:p>
            <a:pPr indent="-381000" lvl="0" marL="457200" rtl="0" algn="l">
              <a:lnSpc>
                <a:spcPct val="90000"/>
              </a:lnSpc>
              <a:spcBef>
                <a:spcPts val="0"/>
              </a:spcBef>
              <a:spcAft>
                <a:spcPts val="0"/>
              </a:spcAft>
              <a:buSzPts val="2400"/>
              <a:buChar char="➢"/>
            </a:pPr>
            <a:r>
              <a:rPr lang="en-CA" sz="2400"/>
              <a:t>Files can be shared to each other without a </a:t>
            </a:r>
            <a:r>
              <a:rPr lang="en-CA" sz="2400"/>
              <a:t>central</a:t>
            </a:r>
            <a:r>
              <a:rPr lang="en-CA" sz="2400"/>
              <a:t> server.</a:t>
            </a:r>
            <a:endParaRPr sz="2400"/>
          </a:p>
          <a:p>
            <a:pPr indent="-381000" lvl="0" marL="457200" rtl="0" algn="l">
              <a:lnSpc>
                <a:spcPct val="90000"/>
              </a:lnSpc>
              <a:spcBef>
                <a:spcPts val="0"/>
              </a:spcBef>
              <a:spcAft>
                <a:spcPts val="0"/>
              </a:spcAft>
              <a:buSzPts val="2400"/>
              <a:buChar char="➢"/>
            </a:pPr>
            <a:r>
              <a:rPr lang="en-CA" sz="2400"/>
              <a:t> Any computer on a P2P network becomes both a file server and client. </a:t>
            </a:r>
            <a:endParaRPr sz="2400"/>
          </a:p>
          <a:p>
            <a:pPr indent="-228600" lvl="1" marL="685800" rtl="0" algn="l">
              <a:lnSpc>
                <a:spcPct val="90000"/>
              </a:lnSpc>
              <a:spcBef>
                <a:spcPts val="500"/>
              </a:spcBef>
              <a:spcAft>
                <a:spcPts val="0"/>
              </a:spcAft>
              <a:buClr>
                <a:schemeClr val="dk1"/>
              </a:buClr>
              <a:buSzPts val="2400"/>
              <a:buChar char="•"/>
            </a:pPr>
            <a:r>
              <a:rPr b="1" lang="en-CA"/>
              <a:t>How is it different from a Client Server Model</a:t>
            </a:r>
            <a:endParaRPr b="1"/>
          </a:p>
          <a:p>
            <a:pPr indent="-342900" lvl="0" marL="457200" rtl="0" algn="l">
              <a:lnSpc>
                <a:spcPct val="90000"/>
              </a:lnSpc>
              <a:spcBef>
                <a:spcPts val="0"/>
              </a:spcBef>
              <a:spcAft>
                <a:spcPts val="0"/>
              </a:spcAft>
              <a:buSzPts val="1800"/>
              <a:buChar char="➢"/>
            </a:pPr>
            <a:r>
              <a:rPr lang="en-CA"/>
              <a:t>A P2P network has no central servers but a Client Server Model centralizes all of its data. </a:t>
            </a:r>
            <a:endParaRPr/>
          </a:p>
          <a:p>
            <a:pPr indent="-203200" lvl="0" marL="228600" rtl="0" algn="l">
              <a:lnSpc>
                <a:spcPct val="90000"/>
              </a:lnSpc>
              <a:spcBef>
                <a:spcPts val="1000"/>
              </a:spcBef>
              <a:spcAft>
                <a:spcPts val="0"/>
              </a:spcAft>
              <a:buClr>
                <a:schemeClr val="dk1"/>
              </a:buClr>
              <a:buSzPts val="2400"/>
              <a:buChar char="•"/>
            </a:pPr>
            <a:r>
              <a:rPr b="1" lang="en-CA" sz="2400"/>
              <a:t>Provide an example of an application that uses the Peer-To-Peer Model</a:t>
            </a:r>
            <a:endParaRPr b="1" sz="2400"/>
          </a:p>
          <a:p>
            <a:pPr indent="-381000" lvl="0" marL="457200" rtl="0" algn="l">
              <a:lnSpc>
                <a:spcPct val="90000"/>
              </a:lnSpc>
              <a:spcBef>
                <a:spcPts val="0"/>
              </a:spcBef>
              <a:spcAft>
                <a:spcPts val="0"/>
              </a:spcAft>
              <a:buSzPts val="2400"/>
              <a:buChar char="★"/>
            </a:pPr>
            <a:r>
              <a:rPr lang="en-CA" sz="2400"/>
              <a:t>   Xunlei, bittorrent, Utorrent, Azureus, Emule and eDonkey.</a:t>
            </a:r>
            <a:endParaRPr sz="2400"/>
          </a:p>
        </p:txBody>
      </p:sp>
      <p:grpSp>
        <p:nvGrpSpPr>
          <p:cNvPr id="158" name="Google Shape;158;p18"/>
          <p:cNvGrpSpPr/>
          <p:nvPr/>
        </p:nvGrpSpPr>
        <p:grpSpPr>
          <a:xfrm>
            <a:off x="8314641" y="6097874"/>
            <a:ext cx="1987738" cy="428049"/>
            <a:chOff x="8314641" y="6097874"/>
            <a:chExt cx="1987738" cy="428049"/>
          </a:xfrm>
        </p:grpSpPr>
        <p:pic>
          <p:nvPicPr>
            <p:cNvPr descr="Image result for basic concepts icon" id="159" name="Google Shape;159;p18"/>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60" name="Google Shape;160;p18"/>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pic>
        <p:nvPicPr>
          <p:cNvPr id="161" name="Google Shape;161;p18"/>
          <p:cNvPicPr preferRelativeResize="0"/>
          <p:nvPr/>
        </p:nvPicPr>
        <p:blipFill rotWithShape="1">
          <a:blip r:embed="rId7">
            <a:alphaModFix/>
          </a:blip>
          <a:srcRect b="7373" l="0" r="0" t="0"/>
          <a:stretch/>
        </p:blipFill>
        <p:spPr>
          <a:xfrm>
            <a:off x="0" y="6026800"/>
            <a:ext cx="1023302" cy="831200"/>
          </a:xfrm>
          <a:prstGeom prst="rect">
            <a:avLst/>
          </a:prstGeom>
          <a:noFill/>
          <a:ln>
            <a:noFill/>
          </a:ln>
        </p:spPr>
      </p:pic>
      <p:pic>
        <p:nvPicPr>
          <p:cNvPr id="162" name="Google Shape;162;p18"/>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sp>
        <p:nvSpPr>
          <p:cNvPr id="163" name="Google Shape;163;p18"/>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grpSp>
        <p:nvGrpSpPr>
          <p:cNvPr id="168" name="Google Shape;168;p19"/>
          <p:cNvGrpSpPr/>
          <p:nvPr/>
        </p:nvGrpSpPr>
        <p:grpSpPr>
          <a:xfrm>
            <a:off x="10641945" y="6092176"/>
            <a:ext cx="1293054" cy="439448"/>
            <a:chOff x="5598891" y="5389418"/>
            <a:chExt cx="1293054" cy="439448"/>
          </a:xfrm>
        </p:grpSpPr>
        <p:pic>
          <p:nvPicPr>
            <p:cNvPr id="169" name="Google Shape;169;p19"/>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70" name="Google Shape;170;p19"/>
            <p:cNvSpPr txBox="1"/>
            <p:nvPr/>
          </p:nvSpPr>
          <p:spPr>
            <a:xfrm>
              <a:off x="6033645" y="5459542"/>
              <a:ext cx="858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71" name="Google Shape;171;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2.3) Hyperlinks</a:t>
            </a:r>
            <a:endParaRPr/>
          </a:p>
        </p:txBody>
      </p:sp>
      <p:sp>
        <p:nvSpPr>
          <p:cNvPr id="172" name="Google Shape;172;p19"/>
          <p:cNvSpPr txBox="1"/>
          <p:nvPr>
            <p:ph idx="1" type="body"/>
          </p:nvPr>
        </p:nvSpPr>
        <p:spPr>
          <a:xfrm>
            <a:off x="677050" y="1395875"/>
            <a:ext cx="10800600" cy="46308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b="1" lang="en-CA" sz="2400"/>
              <a:t>What is a Hyperlink?</a:t>
            </a:r>
            <a:endParaRPr b="1" sz="2400"/>
          </a:p>
          <a:p>
            <a:pPr indent="-381000" lvl="0" marL="457200" rtl="0" algn="l">
              <a:lnSpc>
                <a:spcPct val="90000"/>
              </a:lnSpc>
              <a:spcBef>
                <a:spcPts val="0"/>
              </a:spcBef>
              <a:spcAft>
                <a:spcPts val="0"/>
              </a:spcAft>
              <a:buSzPts val="2400"/>
              <a:buChar char="➢"/>
            </a:pPr>
            <a:r>
              <a:rPr lang="en-CA" sz="2400"/>
              <a:t>A hyperlink is a word, image, or graphic a user can click which will </a:t>
            </a:r>
            <a:r>
              <a:rPr lang="en-CA" sz="2400"/>
              <a:t>lead</a:t>
            </a:r>
            <a:r>
              <a:rPr lang="en-CA" sz="2400"/>
              <a:t> them to another site. </a:t>
            </a:r>
            <a:endParaRPr sz="2400"/>
          </a:p>
          <a:p>
            <a:pPr indent="-381000" lvl="0" marL="457200" rtl="0" algn="l">
              <a:lnSpc>
                <a:spcPct val="90000"/>
              </a:lnSpc>
              <a:spcBef>
                <a:spcPts val="0"/>
              </a:spcBef>
              <a:spcAft>
                <a:spcPts val="0"/>
              </a:spcAft>
              <a:buSzPts val="2400"/>
              <a:buChar char="➢"/>
            </a:pPr>
            <a:r>
              <a:rPr lang="en-CA" sz="2400"/>
              <a:t>A hyperlink points to a whole document or a specific element within the document.  </a:t>
            </a:r>
            <a:endParaRPr sz="2400"/>
          </a:p>
          <a:p>
            <a:pPr indent="0" lvl="0" marL="0" rtl="0" algn="l">
              <a:lnSpc>
                <a:spcPct val="90000"/>
              </a:lnSpc>
              <a:spcBef>
                <a:spcPts val="1000"/>
              </a:spcBef>
              <a:spcAft>
                <a:spcPts val="0"/>
              </a:spcAft>
              <a:buNone/>
            </a:pPr>
            <a:r>
              <a:rPr b="1" lang="en-CA" sz="2400"/>
              <a:t>How are Hyperlink related to Web Pages?</a:t>
            </a:r>
            <a:endParaRPr b="1" sz="2400"/>
          </a:p>
          <a:p>
            <a:pPr indent="-381000" lvl="0" marL="457200" rtl="0" algn="l">
              <a:lnSpc>
                <a:spcPct val="90000"/>
              </a:lnSpc>
              <a:spcBef>
                <a:spcPts val="1000"/>
              </a:spcBef>
              <a:spcAft>
                <a:spcPts val="0"/>
              </a:spcAft>
              <a:buSzPts val="2400"/>
              <a:buChar char="➢"/>
            </a:pPr>
            <a:r>
              <a:rPr lang="en-CA" sz="2400"/>
              <a:t>Web pages are written in the hypertext language called HTML.</a:t>
            </a:r>
            <a:endParaRPr sz="2400"/>
          </a:p>
          <a:p>
            <a:pPr indent="-381000" lvl="0" marL="457200" rtl="0" algn="l">
              <a:lnSpc>
                <a:spcPct val="90000"/>
              </a:lnSpc>
              <a:spcBef>
                <a:spcPts val="0"/>
              </a:spcBef>
              <a:spcAft>
                <a:spcPts val="0"/>
              </a:spcAft>
              <a:buSzPts val="2400"/>
              <a:buChar char="➢"/>
            </a:pPr>
            <a:r>
              <a:rPr lang="en-CA" sz="2400"/>
              <a:t> Web pages links start with HTML.</a:t>
            </a:r>
            <a:endParaRPr sz="2400"/>
          </a:p>
          <a:p>
            <a:pPr indent="-203200" lvl="0" marL="228600" rtl="0" algn="l">
              <a:lnSpc>
                <a:spcPct val="90000"/>
              </a:lnSpc>
              <a:spcBef>
                <a:spcPts val="1000"/>
              </a:spcBef>
              <a:spcAft>
                <a:spcPts val="0"/>
              </a:spcAft>
              <a:buClr>
                <a:schemeClr val="dk1"/>
              </a:buClr>
              <a:buSzPts val="2400"/>
              <a:buChar char="•"/>
            </a:pPr>
            <a:r>
              <a:rPr b="1" lang="en-CA" sz="2400"/>
              <a:t>How are Hyperlinks related to this PowerPoint document?</a:t>
            </a:r>
            <a:endParaRPr b="1" sz="2400"/>
          </a:p>
          <a:p>
            <a:pPr indent="-381000" lvl="0" marL="457200" rtl="0" algn="l">
              <a:lnSpc>
                <a:spcPct val="90000"/>
              </a:lnSpc>
              <a:spcBef>
                <a:spcPts val="0"/>
              </a:spcBef>
              <a:spcAft>
                <a:spcPts val="0"/>
              </a:spcAft>
              <a:buSzPts val="2400"/>
              <a:buChar char="★"/>
            </a:pPr>
            <a:r>
              <a:rPr lang="en-CA" sz="2400"/>
              <a:t>At the bottom right corner of each slide there is a hyperlink which redirects you to another slide within the google slides. </a:t>
            </a:r>
            <a:endParaRPr sz="2400"/>
          </a:p>
        </p:txBody>
      </p:sp>
      <p:grpSp>
        <p:nvGrpSpPr>
          <p:cNvPr id="173" name="Google Shape;173;p19"/>
          <p:cNvGrpSpPr/>
          <p:nvPr/>
        </p:nvGrpSpPr>
        <p:grpSpPr>
          <a:xfrm>
            <a:off x="8314641" y="6097874"/>
            <a:ext cx="1987738" cy="428049"/>
            <a:chOff x="8314641" y="6097874"/>
            <a:chExt cx="1987738" cy="428049"/>
          </a:xfrm>
        </p:grpSpPr>
        <p:pic>
          <p:nvPicPr>
            <p:cNvPr descr="Image result for basic concepts icon" id="174" name="Google Shape;174;p19"/>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75" name="Google Shape;175;p19"/>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pic>
        <p:nvPicPr>
          <p:cNvPr id="176" name="Google Shape;176;p19"/>
          <p:cNvPicPr preferRelativeResize="0"/>
          <p:nvPr/>
        </p:nvPicPr>
        <p:blipFill rotWithShape="1">
          <a:blip r:embed="rId7">
            <a:alphaModFix/>
          </a:blip>
          <a:srcRect b="7373" l="0" r="0" t="0"/>
          <a:stretch/>
        </p:blipFill>
        <p:spPr>
          <a:xfrm>
            <a:off x="0" y="6026800"/>
            <a:ext cx="1023302" cy="831200"/>
          </a:xfrm>
          <a:prstGeom prst="rect">
            <a:avLst/>
          </a:prstGeom>
          <a:noFill/>
          <a:ln>
            <a:noFill/>
          </a:ln>
        </p:spPr>
      </p:pic>
      <p:pic>
        <p:nvPicPr>
          <p:cNvPr id="177" name="Google Shape;177;p19"/>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sp>
        <p:nvSpPr>
          <p:cNvPr id="178" name="Google Shape;178;p19"/>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grpSp>
        <p:nvGrpSpPr>
          <p:cNvPr id="183" name="Google Shape;183;p20"/>
          <p:cNvGrpSpPr/>
          <p:nvPr/>
        </p:nvGrpSpPr>
        <p:grpSpPr>
          <a:xfrm>
            <a:off x="10641945" y="6092176"/>
            <a:ext cx="1312854" cy="439448"/>
            <a:chOff x="5598891" y="5389418"/>
            <a:chExt cx="1312854" cy="439448"/>
          </a:xfrm>
        </p:grpSpPr>
        <p:pic>
          <p:nvPicPr>
            <p:cNvPr id="184" name="Google Shape;184;p20"/>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185" name="Google Shape;185;p20"/>
            <p:cNvSpPr txBox="1"/>
            <p:nvPr/>
          </p:nvSpPr>
          <p:spPr>
            <a:xfrm>
              <a:off x="6033645" y="5459542"/>
              <a:ext cx="8781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186" name="Google Shape;186;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2.4) Packets &amp; Data</a:t>
            </a:r>
            <a:endParaRPr/>
          </a:p>
        </p:txBody>
      </p:sp>
      <p:sp>
        <p:nvSpPr>
          <p:cNvPr id="187" name="Google Shape;187;p20"/>
          <p:cNvSpPr txBox="1"/>
          <p:nvPr>
            <p:ph idx="1" type="body"/>
          </p:nvPr>
        </p:nvSpPr>
        <p:spPr>
          <a:xfrm>
            <a:off x="838200" y="1436013"/>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b="1" lang="en-CA"/>
              <a:t>What is a Data Packet?</a:t>
            </a:r>
            <a:endParaRPr b="1"/>
          </a:p>
          <a:p>
            <a:pPr indent="-342900" lvl="0" marL="457200" rtl="0" algn="l">
              <a:lnSpc>
                <a:spcPct val="90000"/>
              </a:lnSpc>
              <a:spcBef>
                <a:spcPts val="0"/>
              </a:spcBef>
              <a:spcAft>
                <a:spcPts val="0"/>
              </a:spcAft>
              <a:buSzPts val="1800"/>
              <a:buChar char="➢"/>
            </a:pPr>
            <a:r>
              <a:rPr lang="en-CA"/>
              <a:t>A data packet is a unit of data made into a single package that travels along a given network path. </a:t>
            </a:r>
            <a:endParaRPr/>
          </a:p>
          <a:p>
            <a:pPr indent="-342900" lvl="0" marL="457200" rtl="0" algn="l">
              <a:lnSpc>
                <a:spcPct val="90000"/>
              </a:lnSpc>
              <a:spcBef>
                <a:spcPts val="0"/>
              </a:spcBef>
              <a:spcAft>
                <a:spcPts val="0"/>
              </a:spcAft>
              <a:buSzPts val="1800"/>
              <a:buChar char="➢"/>
            </a:pPr>
            <a:r>
              <a:rPr lang="en-CA"/>
              <a:t>The packet consists of the users data and control information which is also </a:t>
            </a:r>
            <a:r>
              <a:rPr lang="en-CA"/>
              <a:t>known</a:t>
            </a:r>
            <a:r>
              <a:rPr lang="en-CA"/>
              <a:t> as the payload. </a:t>
            </a:r>
            <a:endParaRPr/>
          </a:p>
          <a:p>
            <a:pPr indent="-228600" lvl="0" marL="228600" rtl="0" algn="l">
              <a:lnSpc>
                <a:spcPct val="90000"/>
              </a:lnSpc>
              <a:spcBef>
                <a:spcPts val="1000"/>
              </a:spcBef>
              <a:spcAft>
                <a:spcPts val="0"/>
              </a:spcAft>
              <a:buClr>
                <a:schemeClr val="dk1"/>
              </a:buClr>
              <a:buSzPts val="2800"/>
              <a:buChar char="•"/>
            </a:pPr>
            <a:r>
              <a:rPr b="1" lang="en-CA"/>
              <a:t>What happens to a message (or data) when it is sent across the Internet?</a:t>
            </a:r>
            <a:endParaRPr b="1"/>
          </a:p>
          <a:p>
            <a:pPr indent="-342900" lvl="0" marL="457200" rtl="0" algn="l">
              <a:lnSpc>
                <a:spcPct val="90000"/>
              </a:lnSpc>
              <a:spcBef>
                <a:spcPts val="0"/>
              </a:spcBef>
              <a:spcAft>
                <a:spcPts val="0"/>
              </a:spcAft>
              <a:buSzPts val="1800"/>
              <a:buChar char="➢"/>
            </a:pPr>
            <a:r>
              <a:rPr lang="en-CA"/>
              <a:t>If the message is long, it is broken up into small pieces which are called packets. </a:t>
            </a:r>
            <a:endParaRPr/>
          </a:p>
          <a:p>
            <a:pPr indent="-342900" lvl="0" marL="457200" rtl="0" algn="l">
              <a:lnSpc>
                <a:spcPct val="90000"/>
              </a:lnSpc>
              <a:spcBef>
                <a:spcPts val="0"/>
              </a:spcBef>
              <a:spcAft>
                <a:spcPts val="0"/>
              </a:spcAft>
              <a:buSzPts val="1800"/>
              <a:buChar char="➢"/>
            </a:pPr>
            <a:r>
              <a:rPr lang="en-CA"/>
              <a:t>This is because data which is sent over the internet are sent in manageable chunks. </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88" name="Google Shape;188;p20"/>
          <p:cNvGrpSpPr/>
          <p:nvPr/>
        </p:nvGrpSpPr>
        <p:grpSpPr>
          <a:xfrm>
            <a:off x="8314641" y="6097874"/>
            <a:ext cx="1987738" cy="428049"/>
            <a:chOff x="8314641" y="6097874"/>
            <a:chExt cx="1987738" cy="428049"/>
          </a:xfrm>
        </p:grpSpPr>
        <p:pic>
          <p:nvPicPr>
            <p:cNvPr descr="Image result for basic concepts icon" id="189" name="Google Shape;189;p20"/>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190" name="Google Shape;190;p20"/>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pic>
        <p:nvPicPr>
          <p:cNvPr id="191" name="Google Shape;191;p20"/>
          <p:cNvPicPr preferRelativeResize="0"/>
          <p:nvPr/>
        </p:nvPicPr>
        <p:blipFill rotWithShape="1">
          <a:blip r:embed="rId7">
            <a:alphaModFix/>
          </a:blip>
          <a:srcRect b="7373" l="0" r="0" t="0"/>
          <a:stretch/>
        </p:blipFill>
        <p:spPr>
          <a:xfrm>
            <a:off x="0" y="6026800"/>
            <a:ext cx="1023302" cy="831200"/>
          </a:xfrm>
          <a:prstGeom prst="rect">
            <a:avLst/>
          </a:prstGeom>
          <a:noFill/>
          <a:ln>
            <a:noFill/>
          </a:ln>
        </p:spPr>
      </p:pic>
      <p:pic>
        <p:nvPicPr>
          <p:cNvPr id="192" name="Google Shape;192;p20"/>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sp>
        <p:nvSpPr>
          <p:cNvPr id="193" name="Google Shape;193;p20"/>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pSp>
        <p:nvGrpSpPr>
          <p:cNvPr id="198" name="Google Shape;198;p21"/>
          <p:cNvGrpSpPr/>
          <p:nvPr/>
        </p:nvGrpSpPr>
        <p:grpSpPr>
          <a:xfrm>
            <a:off x="10641945" y="6092176"/>
            <a:ext cx="1302954" cy="439448"/>
            <a:chOff x="5598891" y="5389418"/>
            <a:chExt cx="1302954" cy="439448"/>
          </a:xfrm>
        </p:grpSpPr>
        <p:pic>
          <p:nvPicPr>
            <p:cNvPr id="199" name="Google Shape;199;p21"/>
            <p:cNvPicPr preferRelativeResize="0"/>
            <p:nvPr/>
          </p:nvPicPr>
          <p:blipFill rotWithShape="1">
            <a:blip r:embed="rId3">
              <a:alphaModFix/>
            </a:blip>
            <a:srcRect b="0" l="0" r="0" t="0"/>
            <a:stretch/>
          </p:blipFill>
          <p:spPr>
            <a:xfrm>
              <a:off x="5598891" y="5389418"/>
              <a:ext cx="434763" cy="439448"/>
            </a:xfrm>
            <a:prstGeom prst="rect">
              <a:avLst/>
            </a:prstGeom>
            <a:noFill/>
            <a:ln>
              <a:noFill/>
            </a:ln>
          </p:spPr>
        </p:pic>
        <p:sp>
          <p:nvSpPr>
            <p:cNvPr id="200" name="Google Shape;200;p21"/>
            <p:cNvSpPr txBox="1"/>
            <p:nvPr/>
          </p:nvSpPr>
          <p:spPr>
            <a:xfrm>
              <a:off x="6033645" y="5459542"/>
              <a:ext cx="868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4"/>
                </a:rPr>
                <a:t>Home</a:t>
              </a:r>
              <a:endParaRPr b="1" sz="1800">
                <a:solidFill>
                  <a:srgbClr val="C55A11"/>
                </a:solidFill>
                <a:latin typeface="Calibri"/>
                <a:ea typeface="Calibri"/>
                <a:cs typeface="Calibri"/>
                <a:sym typeface="Calibri"/>
              </a:endParaRPr>
            </a:p>
          </p:txBody>
        </p:sp>
      </p:grpSp>
      <p:sp>
        <p:nvSpPr>
          <p:cNvPr id="201" name="Google Shape;201;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CA"/>
              <a:t>2.5) Firewalls</a:t>
            </a:r>
            <a:endParaRPr/>
          </a:p>
        </p:txBody>
      </p:sp>
      <p:sp>
        <p:nvSpPr>
          <p:cNvPr id="202" name="Google Shape;202;p21"/>
          <p:cNvSpPr txBox="1"/>
          <p:nvPr>
            <p:ph idx="1" type="body"/>
          </p:nvPr>
        </p:nvSpPr>
        <p:spPr>
          <a:xfrm>
            <a:off x="915050" y="1253400"/>
            <a:ext cx="10515600" cy="43512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dk1"/>
              </a:buClr>
              <a:buSzPts val="2400"/>
              <a:buChar char="•"/>
            </a:pPr>
            <a:r>
              <a:rPr b="1" lang="en-CA" sz="2400"/>
              <a:t>What is a Firewall?</a:t>
            </a:r>
            <a:endParaRPr b="1" sz="2400"/>
          </a:p>
          <a:p>
            <a:pPr indent="-381000" lvl="0" marL="457200" rtl="0" algn="l">
              <a:lnSpc>
                <a:spcPct val="90000"/>
              </a:lnSpc>
              <a:spcBef>
                <a:spcPts val="0"/>
              </a:spcBef>
              <a:spcAft>
                <a:spcPts val="0"/>
              </a:spcAft>
              <a:buSzPts val="2400"/>
              <a:buChar char="➢"/>
            </a:pPr>
            <a:r>
              <a:rPr lang="en-CA" sz="2400"/>
              <a:t>A firewall is a barrier between a trusted internal network and a untrusted external internet.</a:t>
            </a:r>
            <a:endParaRPr sz="2400"/>
          </a:p>
          <a:p>
            <a:pPr indent="-381000" lvl="0" marL="457200" rtl="0" algn="l">
              <a:lnSpc>
                <a:spcPct val="90000"/>
              </a:lnSpc>
              <a:spcBef>
                <a:spcPts val="0"/>
              </a:spcBef>
              <a:spcAft>
                <a:spcPts val="0"/>
              </a:spcAft>
              <a:buSzPts val="2400"/>
              <a:buChar char="➢"/>
            </a:pPr>
            <a:r>
              <a:rPr lang="en-CA" sz="2400"/>
              <a:t> An example of this would be the internet. </a:t>
            </a:r>
            <a:endParaRPr sz="2400"/>
          </a:p>
          <a:p>
            <a:pPr indent="-203200" lvl="0" marL="228600" rtl="0" algn="l">
              <a:lnSpc>
                <a:spcPct val="90000"/>
              </a:lnSpc>
              <a:spcBef>
                <a:spcPts val="1000"/>
              </a:spcBef>
              <a:spcAft>
                <a:spcPts val="0"/>
              </a:spcAft>
              <a:buClr>
                <a:schemeClr val="dk1"/>
              </a:buClr>
              <a:buSzPts val="2400"/>
              <a:buChar char="•"/>
            </a:pPr>
            <a:r>
              <a:rPr b="1" lang="en-CA" sz="2400"/>
              <a:t>How does a Firewall protect your computer?</a:t>
            </a:r>
            <a:endParaRPr b="1" sz="2400"/>
          </a:p>
          <a:p>
            <a:pPr indent="-381000" lvl="0" marL="457200" rtl="0" algn="l">
              <a:lnSpc>
                <a:spcPct val="90000"/>
              </a:lnSpc>
              <a:spcBef>
                <a:spcPts val="0"/>
              </a:spcBef>
              <a:spcAft>
                <a:spcPts val="0"/>
              </a:spcAft>
              <a:buSzPts val="2400"/>
              <a:buChar char="➢"/>
            </a:pPr>
            <a:r>
              <a:rPr lang="en-CA" sz="2400"/>
              <a:t>A firewall blocks unauthorized access to your computer.</a:t>
            </a:r>
            <a:endParaRPr sz="2400"/>
          </a:p>
          <a:p>
            <a:pPr indent="-381000" lvl="0" marL="457200" rtl="0" algn="l">
              <a:lnSpc>
                <a:spcPct val="90000"/>
              </a:lnSpc>
              <a:spcBef>
                <a:spcPts val="0"/>
              </a:spcBef>
              <a:spcAft>
                <a:spcPts val="0"/>
              </a:spcAft>
              <a:buSzPts val="2400"/>
              <a:buChar char="➢"/>
            </a:pPr>
            <a:r>
              <a:rPr lang="en-CA" sz="2400"/>
              <a:t> This saves you from viruses and hackers. </a:t>
            </a:r>
            <a:endParaRPr sz="2400"/>
          </a:p>
          <a:p>
            <a:pPr indent="-381000" lvl="0" marL="457200" rtl="0" algn="l">
              <a:lnSpc>
                <a:spcPct val="90000"/>
              </a:lnSpc>
              <a:spcBef>
                <a:spcPts val="0"/>
              </a:spcBef>
              <a:spcAft>
                <a:spcPts val="0"/>
              </a:spcAft>
              <a:buSzPts val="2400"/>
              <a:buChar char="➢"/>
            </a:pPr>
            <a:r>
              <a:rPr lang="en-CA" sz="2400"/>
              <a:t>Firewalls help protect your confidential files and information which may be at risk to other unauthorized people. </a:t>
            </a:r>
            <a:endParaRPr sz="2400"/>
          </a:p>
          <a:p>
            <a:pPr indent="-203200" lvl="0" marL="228600" rtl="0" algn="l">
              <a:lnSpc>
                <a:spcPct val="90000"/>
              </a:lnSpc>
              <a:spcBef>
                <a:spcPts val="1000"/>
              </a:spcBef>
              <a:spcAft>
                <a:spcPts val="0"/>
              </a:spcAft>
              <a:buClr>
                <a:schemeClr val="dk1"/>
              </a:buClr>
              <a:buSzPts val="2400"/>
              <a:buChar char="•"/>
            </a:pPr>
            <a:r>
              <a:rPr b="1" lang="en-CA" sz="2400"/>
              <a:t>How does a Firewall protect remote servers?</a:t>
            </a:r>
            <a:endParaRPr b="1" sz="2400"/>
          </a:p>
          <a:p>
            <a:pPr indent="-381000" lvl="0" marL="457200" rtl="0" algn="l">
              <a:lnSpc>
                <a:spcPct val="90000"/>
              </a:lnSpc>
              <a:spcBef>
                <a:spcPts val="0"/>
              </a:spcBef>
              <a:spcAft>
                <a:spcPts val="0"/>
              </a:spcAft>
              <a:buClr>
                <a:srgbClr val="222222"/>
              </a:buClr>
              <a:buSzPts val="2400"/>
              <a:buChar char="➢"/>
            </a:pPr>
            <a:r>
              <a:rPr lang="en-CA" sz="2400">
                <a:solidFill>
                  <a:srgbClr val="222222"/>
                </a:solidFill>
                <a:highlight>
                  <a:srgbClr val="FFFFFF"/>
                </a:highlight>
              </a:rPr>
              <a:t>The purpose of a firewall is to reduce or eliminate the occurrence of unwanted network communications while allowing all legitimate communication to flow freely.</a:t>
            </a:r>
            <a:endParaRPr sz="24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203" name="Google Shape;203;p21"/>
          <p:cNvGrpSpPr/>
          <p:nvPr/>
        </p:nvGrpSpPr>
        <p:grpSpPr>
          <a:xfrm>
            <a:off x="8314641" y="6097874"/>
            <a:ext cx="1987738" cy="428049"/>
            <a:chOff x="8314641" y="6097874"/>
            <a:chExt cx="1987738" cy="428049"/>
          </a:xfrm>
        </p:grpSpPr>
        <p:pic>
          <p:nvPicPr>
            <p:cNvPr descr="Image result for basic concepts icon" id="204" name="Google Shape;204;p21"/>
            <p:cNvPicPr preferRelativeResize="0"/>
            <p:nvPr/>
          </p:nvPicPr>
          <p:blipFill rotWithShape="1">
            <a:blip r:embed="rId5">
              <a:alphaModFix/>
            </a:blip>
            <a:srcRect b="0" l="0" r="0" t="0"/>
            <a:stretch/>
          </p:blipFill>
          <p:spPr>
            <a:xfrm>
              <a:off x="8314641" y="6097874"/>
              <a:ext cx="428049" cy="428049"/>
            </a:xfrm>
            <a:prstGeom prst="rect">
              <a:avLst/>
            </a:prstGeom>
            <a:noFill/>
            <a:ln>
              <a:noFill/>
            </a:ln>
          </p:spPr>
        </p:pic>
        <p:sp>
          <p:nvSpPr>
            <p:cNvPr id="205" name="Google Shape;205;p21"/>
            <p:cNvSpPr txBox="1"/>
            <p:nvPr/>
          </p:nvSpPr>
          <p:spPr>
            <a:xfrm>
              <a:off x="8703078" y="6127232"/>
              <a:ext cx="15993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1800" u="sng">
                  <a:solidFill>
                    <a:schemeClr val="hlink"/>
                  </a:solidFill>
                  <a:latin typeface="Calibri"/>
                  <a:ea typeface="Calibri"/>
                  <a:cs typeface="Calibri"/>
                  <a:sym typeface="Calibri"/>
                  <a:hlinkClick action="ppaction://hlinksldjump" r:id="rId6"/>
                </a:rPr>
                <a:t>Basic Concepts</a:t>
              </a:r>
              <a:endParaRPr b="1" sz="1800">
                <a:solidFill>
                  <a:srgbClr val="C55A11"/>
                </a:solidFill>
                <a:latin typeface="Calibri"/>
                <a:ea typeface="Calibri"/>
                <a:cs typeface="Calibri"/>
                <a:sym typeface="Calibri"/>
              </a:endParaRPr>
            </a:p>
          </p:txBody>
        </p:sp>
      </p:grpSp>
      <p:pic>
        <p:nvPicPr>
          <p:cNvPr id="206" name="Google Shape;206;p21"/>
          <p:cNvPicPr preferRelativeResize="0"/>
          <p:nvPr/>
        </p:nvPicPr>
        <p:blipFill rotWithShape="1">
          <a:blip r:embed="rId7">
            <a:alphaModFix/>
          </a:blip>
          <a:srcRect b="7373" l="0" r="0" t="0"/>
          <a:stretch/>
        </p:blipFill>
        <p:spPr>
          <a:xfrm>
            <a:off x="0" y="6026800"/>
            <a:ext cx="1023302" cy="831200"/>
          </a:xfrm>
          <a:prstGeom prst="rect">
            <a:avLst/>
          </a:prstGeom>
          <a:noFill/>
          <a:ln>
            <a:noFill/>
          </a:ln>
        </p:spPr>
      </p:pic>
      <p:pic>
        <p:nvPicPr>
          <p:cNvPr id="207" name="Google Shape;207;p21"/>
          <p:cNvPicPr preferRelativeResize="0"/>
          <p:nvPr/>
        </p:nvPicPr>
        <p:blipFill rotWithShape="1">
          <a:blip r:embed="rId8">
            <a:alphaModFix/>
          </a:blip>
          <a:srcRect b="13702" l="21687" r="22142" t="13991"/>
          <a:stretch/>
        </p:blipFill>
        <p:spPr>
          <a:xfrm>
            <a:off x="108238" y="5247800"/>
            <a:ext cx="806825" cy="779000"/>
          </a:xfrm>
          <a:prstGeom prst="rect">
            <a:avLst/>
          </a:prstGeom>
          <a:noFill/>
          <a:ln>
            <a:noFill/>
          </a:ln>
        </p:spPr>
      </p:pic>
      <p:sp>
        <p:nvSpPr>
          <p:cNvPr id="208" name="Google Shape;208;p21"/>
          <p:cNvSpPr txBox="1"/>
          <p:nvPr/>
        </p:nvSpPr>
        <p:spPr>
          <a:xfrm>
            <a:off x="10702575" y="365125"/>
            <a:ext cx="11817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latin typeface="Calibri"/>
                <a:ea typeface="Calibri"/>
                <a:cs typeface="Calibri"/>
                <a:sym typeface="Calibri"/>
              </a:rPr>
              <a:t>By: Pritpal </a:t>
            </a:r>
            <a:endParaRPr sz="1800">
              <a:latin typeface="Calibri"/>
              <a:ea typeface="Calibri"/>
              <a:cs typeface="Calibri"/>
              <a:sym typeface="Calibri"/>
            </a:endParaRPr>
          </a:p>
          <a:p>
            <a:pPr indent="0" lvl="0" marL="0" rtl="0" algn="l">
              <a:spcBef>
                <a:spcPts val="0"/>
              </a:spcBef>
              <a:spcAft>
                <a:spcPts val="0"/>
              </a:spcAft>
              <a:buNone/>
            </a:pPr>
            <a:r>
              <a:rPr lang="en-CA" sz="1800">
                <a:latin typeface="Calibri"/>
                <a:ea typeface="Calibri"/>
                <a:cs typeface="Calibri"/>
                <a:sym typeface="Calibri"/>
              </a:rPr>
              <a:t>       Janglac</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