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italic.fntdata"/><Relationship Id="rId13" Type="http://schemas.openxmlformats.org/officeDocument/2006/relationships/slide" Target="slides/slide9.xml"/><Relationship Id="rId24" Type="http://schemas.openxmlformats.org/officeDocument/2006/relationships/font" Target="fonts/MontserratExtraBold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11754b58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511754b5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1754b58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511754b5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11754b583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511754b5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11754b583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511754b5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8" y="3860093"/>
            <a:ext cx="2429755" cy="1286711"/>
            <a:chOff x="6714243" y="3860093"/>
            <a:chExt cx="2429755" cy="1286711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1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479" name="Google Shape;479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492" name="Google Shape;492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2"/>
          <p:cNvGrpSpPr/>
          <p:nvPr/>
        </p:nvGrpSpPr>
        <p:grpSpPr>
          <a:xfrm>
            <a:off x="4283712" y="3856784"/>
            <a:ext cx="4860277" cy="1286730"/>
            <a:chOff x="4283712" y="3856784"/>
            <a:chExt cx="4860277" cy="1286730"/>
          </a:xfrm>
        </p:grpSpPr>
        <p:sp>
          <p:nvSpPr>
            <p:cNvPr id="518" name="Google Shape;518;p1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12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1" name="Google Shape;54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2" name="Google Shape;542;p12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543" name="Google Shape;543;p12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3"/>
          <p:cNvGrpSpPr/>
          <p:nvPr/>
        </p:nvGrpSpPr>
        <p:grpSpPr>
          <a:xfrm flipH="1" rot="10800000">
            <a:off x="900" y="3856776"/>
            <a:ext cx="9143992" cy="1286720"/>
            <a:chOff x="900" y="0"/>
            <a:chExt cx="9143992" cy="1286720"/>
          </a:xfrm>
        </p:grpSpPr>
        <p:sp>
          <p:nvSpPr>
            <p:cNvPr id="573" name="Google Shape;573;p1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13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94" name="Google Shape;94;p3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118" name="Google Shape;118;p3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" name="Google Shape;132;p3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teral pattern">
  <p:cSld name="BLANK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6109812" y="-11"/>
            <a:ext cx="3037586" cy="5146815"/>
            <a:chOff x="6109812" y="-11"/>
            <a:chExt cx="3037586" cy="5146815"/>
          </a:xfrm>
        </p:grpSpPr>
        <p:sp>
          <p:nvSpPr>
            <p:cNvPr id="136" name="Google Shape;136;p4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A4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5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75" name="Google Shape;175;p5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176" name="Google Shape;176;p5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6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232" name="Google Shape;232;p6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900" y="643324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10793" y="322545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658671" y="863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1828968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266922" y="321642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900" y="0"/>
              <a:ext cx="609923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10793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219044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82896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438861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900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10793" y="643324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048778" y="863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3658671" y="321642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219044" y="322545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266922" y="863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900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10793" y="0"/>
              <a:ext cx="608281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219044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26695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657035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3048784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438861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047936" y="3216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6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84" name="Google Shape;284;p6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6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7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288" name="Google Shape;288;p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1" name="Google Shape;301;p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5" name="Google Shape;325;p7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26" name="Google Shape;3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pattern">
  <p:cSld name="BLANK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8"/>
          <p:cNvGrpSpPr/>
          <p:nvPr/>
        </p:nvGrpSpPr>
        <p:grpSpPr>
          <a:xfrm flipH="1" rot="10800000">
            <a:off x="900" y="3856776"/>
            <a:ext cx="9143992" cy="1286720"/>
            <a:chOff x="900" y="0"/>
            <a:chExt cx="9143992" cy="1286720"/>
          </a:xfrm>
        </p:grpSpPr>
        <p:sp>
          <p:nvSpPr>
            <p:cNvPr id="329" name="Google Shape;329;p8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380" name="Google Shape;380;p9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93" name="Google Shape;393;p9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7" name="Google Shape;417;p9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8" name="Google Shape;418;p9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9" name="Google Shape;419;p9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0" name="Google Shape;42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0"/>
          <p:cNvGrpSpPr/>
          <p:nvPr/>
        </p:nvGrpSpPr>
        <p:grpSpPr>
          <a:xfrm>
            <a:off x="4894945" y="-11"/>
            <a:ext cx="4251603" cy="5146815"/>
            <a:chOff x="4894945" y="-11"/>
            <a:chExt cx="4251603" cy="5146815"/>
          </a:xfrm>
        </p:grpSpPr>
        <p:sp>
          <p:nvSpPr>
            <p:cNvPr id="423" name="Google Shape;423;p10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461" name="Google Shape;461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10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4" name="Google Shape;474;p10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5" name="Google Shape;4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10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dKz6IdAEOk" TargetMode="External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842800" y="1012700"/>
            <a:ext cx="62466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7000"/>
              <a:t>Code Red </a:t>
            </a:r>
            <a:endParaRPr sz="7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7000"/>
              <a:t>Worm</a:t>
            </a:r>
            <a:endParaRPr sz="7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By: Harjap Saini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 txBox="1"/>
          <p:nvPr>
            <p:ph idx="4294967295" type="title"/>
          </p:nvPr>
        </p:nvSpPr>
        <p:spPr>
          <a:xfrm>
            <a:off x="-422900" y="280720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rgbClr val="FFFFFF"/>
                </a:solidFill>
              </a:rPr>
              <a:t>The END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rgbClr val="FFFFFF"/>
                </a:solidFill>
              </a:rPr>
              <a:t>Thank You for your attention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28" name="Google Shape;72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/>
          <p:nvPr>
            <p:ph type="title"/>
          </p:nvPr>
        </p:nvSpPr>
        <p:spPr>
          <a:xfrm>
            <a:off x="2943650" y="9161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6000"/>
              <a:t>Overview</a:t>
            </a:r>
            <a:endParaRPr sz="6000"/>
          </a:p>
        </p:txBody>
      </p:sp>
      <p:sp>
        <p:nvSpPr>
          <p:cNvPr id="633" name="Google Shape;633;p15"/>
          <p:cNvSpPr txBox="1"/>
          <p:nvPr>
            <p:ph idx="2" type="body"/>
          </p:nvPr>
        </p:nvSpPr>
        <p:spPr>
          <a:xfrm>
            <a:off x="433900" y="1720363"/>
            <a:ext cx="845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The whole world was attacked by this worm in 2001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Originated</a:t>
            </a:r>
            <a:r>
              <a:rPr b="1" lang="en" sz="2400"/>
              <a:t> in China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Copies itself on to other computers</a:t>
            </a:r>
            <a:endParaRPr b="1" sz="2400"/>
          </a:p>
        </p:txBody>
      </p:sp>
      <p:sp>
        <p:nvSpPr>
          <p:cNvPr id="634" name="Google Shape;63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code red worm" id="635" name="Google Shape;6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875" y="3418925"/>
            <a:ext cx="3755375" cy="1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"/>
          <p:cNvSpPr txBox="1"/>
          <p:nvPr>
            <p:ph idx="4294967295" type="ctrTitle"/>
          </p:nvPr>
        </p:nvSpPr>
        <p:spPr>
          <a:xfrm>
            <a:off x="1627750" y="308150"/>
            <a:ext cx="39549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6000">
                <a:solidFill>
                  <a:srgbClr val="F64646"/>
                </a:solidFill>
              </a:rPr>
              <a:t>Fun Fact</a:t>
            </a:r>
            <a:endParaRPr b="1" i="0" sz="6000" u="none" cap="none" strike="noStrike">
              <a:solidFill>
                <a:srgbClr val="F646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16"/>
          <p:cNvSpPr txBox="1"/>
          <p:nvPr>
            <p:ph idx="4294967295" type="subTitle"/>
          </p:nvPr>
        </p:nvSpPr>
        <p:spPr>
          <a:xfrm>
            <a:off x="161125" y="1613500"/>
            <a:ext cx="5335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b="1" lang="en" sz="1800"/>
              <a:t>The name is Code Red and Mountain Dew </a:t>
            </a:r>
            <a:endParaRPr b="1" i="0" sz="18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2" name="Google Shape;64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Image result for mountain dew code red" id="643" name="Google Shape;6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25" y="1003625"/>
            <a:ext cx="3136250" cy="313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untain dew code red" id="644" name="Google Shape;6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575" y="2421875"/>
            <a:ext cx="3619050" cy="25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/>
          <p:nvPr>
            <p:ph idx="4294967295" type="ctrTitle"/>
          </p:nvPr>
        </p:nvSpPr>
        <p:spPr>
          <a:xfrm>
            <a:off x="970850" y="133250"/>
            <a:ext cx="37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6000">
                <a:solidFill>
                  <a:srgbClr val="FFA400"/>
                </a:solidFill>
              </a:rPr>
              <a:t>Targets</a:t>
            </a:r>
            <a:endParaRPr b="1" i="0" sz="6000" u="none" cap="none" strike="noStrike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17"/>
          <p:cNvSpPr txBox="1"/>
          <p:nvPr>
            <p:ph idx="4294967295" type="subTitle"/>
          </p:nvPr>
        </p:nvSpPr>
        <p:spPr>
          <a:xfrm>
            <a:off x="247875" y="1293050"/>
            <a:ext cx="47220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Windows 2000 and Windows NT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Microsoft Internet Information Service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Internet</a:t>
            </a:r>
            <a:endParaRPr sz="1800"/>
          </a:p>
        </p:txBody>
      </p:sp>
      <p:sp>
        <p:nvSpPr>
          <p:cNvPr id="651" name="Google Shape;651;p17"/>
          <p:cNvSpPr/>
          <p:nvPr/>
        </p:nvSpPr>
        <p:spPr>
          <a:xfrm>
            <a:off x="7232940" y="3100648"/>
            <a:ext cx="322302" cy="3077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17"/>
          <p:cNvGrpSpPr/>
          <p:nvPr/>
        </p:nvGrpSpPr>
        <p:grpSpPr>
          <a:xfrm>
            <a:off x="6832935" y="1372347"/>
            <a:ext cx="1380753" cy="1381083"/>
            <a:chOff x="6654650" y="3665275"/>
            <a:chExt cx="409100" cy="409125"/>
          </a:xfrm>
        </p:grpSpPr>
        <p:sp>
          <p:nvSpPr>
            <p:cNvPr id="653" name="Google Shape;65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17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56" name="Google Shape;65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7"/>
          <p:cNvSpPr/>
          <p:nvPr/>
        </p:nvSpPr>
        <p:spPr>
          <a:xfrm rot="2466753">
            <a:off x="5604599" y="1640213"/>
            <a:ext cx="447786" cy="4275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7"/>
          <p:cNvSpPr/>
          <p:nvPr/>
        </p:nvSpPr>
        <p:spPr>
          <a:xfrm rot="-1609436">
            <a:off x="6259477" y="1909225"/>
            <a:ext cx="322261" cy="3077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7"/>
          <p:cNvSpPr/>
          <p:nvPr/>
        </p:nvSpPr>
        <p:spPr>
          <a:xfrm rot="2926308">
            <a:off x="8213348" y="2152989"/>
            <a:ext cx="241328" cy="2304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7"/>
          <p:cNvSpPr/>
          <p:nvPr/>
        </p:nvSpPr>
        <p:spPr>
          <a:xfrm rot="-1609163">
            <a:off x="7209104" y="609346"/>
            <a:ext cx="217420" cy="207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windows 2000" id="665" name="Google Shape;6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50" y="133250"/>
            <a:ext cx="4216025" cy="126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indows nt" id="666" name="Google Shape;6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326" y="1400800"/>
            <a:ext cx="3372465" cy="223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crosoft internet information service" id="667" name="Google Shape;6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600" y="2434875"/>
            <a:ext cx="3171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8"/>
          <p:cNvSpPr txBox="1"/>
          <p:nvPr>
            <p:ph type="title"/>
          </p:nvPr>
        </p:nvSpPr>
        <p:spPr>
          <a:xfrm>
            <a:off x="2956050" y="37077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6000"/>
              <a:t>What it DOES</a:t>
            </a:r>
            <a:endParaRPr sz="6000"/>
          </a:p>
        </p:txBody>
      </p:sp>
      <p:sp>
        <p:nvSpPr>
          <p:cNvPr id="673" name="Google Shape;673;p18"/>
          <p:cNvSpPr txBox="1"/>
          <p:nvPr>
            <p:ph idx="2" type="body"/>
          </p:nvPr>
        </p:nvSpPr>
        <p:spPr>
          <a:xfrm>
            <a:off x="111650" y="1968250"/>
            <a:ext cx="545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Affects computer through the internet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Takes control of webpage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Hard drive data erased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Shows message on webpage screen</a:t>
            </a:r>
            <a:endParaRPr b="1" sz="2400"/>
          </a:p>
        </p:txBody>
      </p:sp>
      <p:sp>
        <p:nvSpPr>
          <p:cNvPr id="674" name="Google Shape;6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code red worm" id="675" name="Google Shape;6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25" y="1195501"/>
            <a:ext cx="3537000" cy="25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/>
          <p:nvPr>
            <p:ph idx="4294967295" type="ctrTitle"/>
          </p:nvPr>
        </p:nvSpPr>
        <p:spPr>
          <a:xfrm>
            <a:off x="409025" y="72675"/>
            <a:ext cx="52425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5000">
                <a:solidFill>
                  <a:srgbClr val="F64646"/>
                </a:solidFill>
              </a:rPr>
              <a:t>How it WORKS</a:t>
            </a:r>
            <a:endParaRPr b="1" i="0" sz="5000" u="none" cap="none" strike="noStrike">
              <a:solidFill>
                <a:srgbClr val="F646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19"/>
          <p:cNvSpPr txBox="1"/>
          <p:nvPr>
            <p:ph idx="4294967295" type="subTitle"/>
          </p:nvPr>
        </p:nvSpPr>
        <p:spPr>
          <a:xfrm>
            <a:off x="210700" y="1169150"/>
            <a:ext cx="5335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b="1" lang="en" sz="1800"/>
              <a:t>Exploits </a:t>
            </a:r>
            <a:r>
              <a:rPr b="1" lang="en" sz="1800"/>
              <a:t>vulnerability</a:t>
            </a:r>
            <a:r>
              <a:rPr b="1" lang="en" sz="1800"/>
              <a:t> in Internet buffer overflow.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b="1" lang="en" sz="1800"/>
              <a:t>Creates copies of itself to attack other computers and webpages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t/>
            </a:r>
            <a:endParaRPr b="1" sz="1800"/>
          </a:p>
        </p:txBody>
      </p:sp>
      <p:sp>
        <p:nvSpPr>
          <p:cNvPr id="682" name="Google Shape;68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Image result for code red worm" id="683" name="Google Shape;6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5" y="2590350"/>
            <a:ext cx="3086900" cy="240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de red worm" id="684" name="Google Shape;6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150" y="29224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/>
          <p:nvPr>
            <p:ph idx="4294967295" type="ctrTitle"/>
          </p:nvPr>
        </p:nvSpPr>
        <p:spPr>
          <a:xfrm>
            <a:off x="364575" y="-127025"/>
            <a:ext cx="421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4800">
                <a:solidFill>
                  <a:srgbClr val="FFA400"/>
                </a:solidFill>
              </a:rPr>
              <a:t>Its EFFECTS</a:t>
            </a:r>
            <a:endParaRPr b="1" i="0" sz="4800" u="none" cap="none" strike="noStrike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20"/>
          <p:cNvSpPr txBox="1"/>
          <p:nvPr>
            <p:ph idx="4294967295" type="subTitle"/>
          </p:nvPr>
        </p:nvSpPr>
        <p:spPr>
          <a:xfrm>
            <a:off x="247875" y="1085450"/>
            <a:ext cx="47220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◂"/>
            </a:pPr>
            <a:r>
              <a:rPr lang="en" sz="2100"/>
              <a:t>Attack lasted 19 days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◂"/>
            </a:pPr>
            <a:r>
              <a:rPr lang="en" sz="2100"/>
              <a:t>Total damage </a:t>
            </a:r>
            <a:r>
              <a:rPr lang="en" sz="2100"/>
              <a:t>estimated</a:t>
            </a:r>
            <a:r>
              <a:rPr lang="en" sz="2100"/>
              <a:t> to be in the billions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◂"/>
            </a:pPr>
            <a:r>
              <a:rPr lang="en" sz="2100"/>
              <a:t>Between 1-2 million users affected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◂"/>
            </a:pPr>
            <a:r>
              <a:rPr lang="en" sz="2100"/>
              <a:t>Biggest malware attack of 2001</a:t>
            </a:r>
            <a:endParaRPr sz="2100"/>
          </a:p>
        </p:txBody>
      </p:sp>
      <p:sp>
        <p:nvSpPr>
          <p:cNvPr id="691" name="Google Shape;691;p20"/>
          <p:cNvSpPr/>
          <p:nvPr/>
        </p:nvSpPr>
        <p:spPr>
          <a:xfrm>
            <a:off x="7232940" y="3100648"/>
            <a:ext cx="322302" cy="3077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20"/>
          <p:cNvGrpSpPr/>
          <p:nvPr/>
        </p:nvGrpSpPr>
        <p:grpSpPr>
          <a:xfrm>
            <a:off x="6832942" y="1372350"/>
            <a:ext cx="1380753" cy="1381083"/>
            <a:chOff x="6654650" y="3665275"/>
            <a:chExt cx="409100" cy="409125"/>
          </a:xfrm>
        </p:grpSpPr>
        <p:sp>
          <p:nvSpPr>
            <p:cNvPr id="693" name="Google Shape;693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20"/>
          <p:cNvGrpSpPr/>
          <p:nvPr/>
        </p:nvGrpSpPr>
        <p:grpSpPr>
          <a:xfrm rot="1057018">
            <a:off x="5502349" y="2458354"/>
            <a:ext cx="912227" cy="912320"/>
            <a:chOff x="570875" y="4322250"/>
            <a:chExt cx="443300" cy="443325"/>
          </a:xfrm>
        </p:grpSpPr>
        <p:sp>
          <p:nvSpPr>
            <p:cNvPr id="696" name="Google Shape;696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20"/>
          <p:cNvSpPr/>
          <p:nvPr/>
        </p:nvSpPr>
        <p:spPr>
          <a:xfrm rot="2466753">
            <a:off x="5604599" y="1640213"/>
            <a:ext cx="447786" cy="4275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0"/>
          <p:cNvSpPr/>
          <p:nvPr/>
        </p:nvSpPr>
        <p:spPr>
          <a:xfrm rot="-1609436">
            <a:off x="6259477" y="1909225"/>
            <a:ext cx="322261" cy="3077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0"/>
          <p:cNvSpPr/>
          <p:nvPr/>
        </p:nvSpPr>
        <p:spPr>
          <a:xfrm rot="2926308">
            <a:off x="8213347" y="2152989"/>
            <a:ext cx="241328" cy="2304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0"/>
          <p:cNvSpPr/>
          <p:nvPr/>
        </p:nvSpPr>
        <p:spPr>
          <a:xfrm rot="-1609163">
            <a:off x="7209104" y="609346"/>
            <a:ext cx="217420" cy="207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malware" id="705" name="Google Shape;705;p20"/>
          <p:cNvPicPr preferRelativeResize="0"/>
          <p:nvPr/>
        </p:nvPicPr>
        <p:blipFill rotWithShape="1">
          <a:blip r:embed="rId3">
            <a:alphaModFix/>
          </a:blip>
          <a:srcRect b="4168" l="15421" r="14318" t="0"/>
          <a:stretch/>
        </p:blipFill>
        <p:spPr>
          <a:xfrm>
            <a:off x="5242905" y="187075"/>
            <a:ext cx="3444844" cy="22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lware 2001" id="706" name="Google Shape;7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263" y="2434865"/>
            <a:ext cx="3856925" cy="145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2" name="Google Shape;712;p21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descr="This &quot;project&quot; was finally complete!!&#10;Thanks god it's done. This took me 5-7 days to do this.&#10;It's very impossible to do this i paint for me! Hope you like it.&#10;&#10;If the image are black or grey before you click the video, comment..&#10;&#10;Want to know some more computer viruses:https://www.youtube.com/watch?v=F5SF_pZ5eb0&#10;&#10;Music: https://www.youtube.com/watch?v=etzT4wtD-QI" id="713" name="Google Shape;713;p21" title="Map of the Code Red virus (2001 Jul 19th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25" y="110863"/>
            <a:ext cx="6562375" cy="49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/>
          <p:nvPr>
            <p:ph type="title"/>
          </p:nvPr>
        </p:nvSpPr>
        <p:spPr>
          <a:xfrm>
            <a:off x="3104775" y="37077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6000"/>
              <a:t>Its CONTROL</a:t>
            </a:r>
            <a:endParaRPr sz="6000"/>
          </a:p>
        </p:txBody>
      </p:sp>
      <p:sp>
        <p:nvSpPr>
          <p:cNvPr id="719" name="Google Shape;719;p22"/>
          <p:cNvSpPr txBox="1"/>
          <p:nvPr>
            <p:ph idx="2" type="body"/>
          </p:nvPr>
        </p:nvSpPr>
        <p:spPr>
          <a:xfrm>
            <a:off x="111650" y="1968250"/>
            <a:ext cx="54531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Discovered</a:t>
            </a:r>
            <a:r>
              <a:rPr b="1" lang="en" sz="2400"/>
              <a:t> by Marc Maiffret and Ryan Permeh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b="1" lang="en" sz="2400"/>
              <a:t>Solved by Windows Patch</a:t>
            </a:r>
            <a:endParaRPr b="1" sz="2400"/>
          </a:p>
        </p:txBody>
      </p:sp>
      <p:sp>
        <p:nvSpPr>
          <p:cNvPr id="720" name="Google Shape;7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code red worm" id="721" name="Google Shape;7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25" y="1195501"/>
            <a:ext cx="3537000" cy="258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indows 2000"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75" y="3390855"/>
            <a:ext cx="5002150" cy="150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