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5"/>
  </p:notesMasterIdLst>
  <p:sldIdLst>
    <p:sldId id="256" r:id="rId2"/>
    <p:sldId id="257" r:id="rId3"/>
    <p:sldId id="399" r:id="rId4"/>
    <p:sldId id="363" r:id="rId5"/>
    <p:sldId id="364" r:id="rId6"/>
    <p:sldId id="368" r:id="rId7"/>
    <p:sldId id="379" r:id="rId8"/>
    <p:sldId id="382" r:id="rId9"/>
    <p:sldId id="392" r:id="rId10"/>
    <p:sldId id="397" r:id="rId11"/>
    <p:sldId id="385" r:id="rId12"/>
    <p:sldId id="398" r:id="rId13"/>
    <p:sldId id="3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napToGrid="0">
      <p:cViewPr varScale="1">
        <p:scale>
          <a:sx n="46" d="100"/>
          <a:sy n="46" d="100"/>
        </p:scale>
        <p:origin x="91"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4E170-E325-43AB-89FF-B5AD587F0622}"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B2AA4-FAB6-4BC0-94F7-39B9E3400401}" type="slidenum">
              <a:rPr lang="en-US" smtClean="0"/>
              <a:t>‹#›</a:t>
            </a:fld>
            <a:endParaRPr lang="en-US"/>
          </a:p>
        </p:txBody>
      </p:sp>
    </p:spTree>
    <p:extLst>
      <p:ext uri="{BB962C8B-B14F-4D97-AF65-F5344CB8AC3E}">
        <p14:creationId xmlns:p14="http://schemas.microsoft.com/office/powerpoint/2010/main" val="282731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0D4EA6-8609-4B51-8BF2-3DE13CF1195C}" type="slidenum">
              <a:rPr lang="en-US" smtClean="0"/>
              <a:t>1</a:t>
            </a:fld>
            <a:endParaRPr lang="en-US"/>
          </a:p>
        </p:txBody>
      </p:sp>
    </p:spTree>
    <p:extLst>
      <p:ext uri="{BB962C8B-B14F-4D97-AF65-F5344CB8AC3E}">
        <p14:creationId xmlns:p14="http://schemas.microsoft.com/office/powerpoint/2010/main" val="807495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xmlns="" id="{8490F43A-191C-477A-A113-54E844510A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F247F3-9588-4C63-B080-995E3E7FD8E6}" type="slidenum">
              <a:rPr lang="en-AU" altLang="en-US"/>
              <a:pPr>
                <a:spcBef>
                  <a:spcPct val="0"/>
                </a:spcBef>
              </a:pPr>
              <a:t>4</a:t>
            </a:fld>
            <a:endParaRPr lang="en-AU" altLang="en-US"/>
          </a:p>
        </p:txBody>
      </p:sp>
      <p:sp>
        <p:nvSpPr>
          <p:cNvPr id="10243" name="Rectangle 2">
            <a:extLst>
              <a:ext uri="{FF2B5EF4-FFF2-40B4-BE49-F238E27FC236}">
                <a16:creationId xmlns:a16="http://schemas.microsoft.com/office/drawing/2014/main" xmlns="" id="{51E0712C-E5DB-48CA-A45D-D7133CA9B139}"/>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xmlns="" id="{198B1A8D-818D-4BBE-9305-01C65424A2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The terminology in this area presents problems because of a lack of universal agreement on all of the terms and because some of the categories overlap. Table 7.1 from the text, based on [SZOR05], is a useful guide.</a:t>
            </a:r>
          </a:p>
          <a:p>
            <a:pPr eaLnBrk="1" hangingPunct="1"/>
            <a:r>
              <a:rPr lang="en-US" altLang="en-US">
                <a:latin typeface="Times New Roman" panose="02020603050405020304" pitchFamily="18" charset="0"/>
              </a:rPr>
              <a:t>Name 		Description </a:t>
            </a:r>
          </a:p>
          <a:p>
            <a:pPr eaLnBrk="1" hangingPunct="1"/>
            <a:r>
              <a:rPr lang="en-US" altLang="en-US">
                <a:latin typeface="Times New Roman" panose="02020603050405020304" pitchFamily="18" charset="0"/>
              </a:rPr>
              <a:t>Virus attaches itself to a program and propagates copies of itself to other programs </a:t>
            </a:r>
          </a:p>
          <a:p>
            <a:pPr eaLnBrk="1" hangingPunct="1"/>
            <a:r>
              <a:rPr lang="en-US" altLang="en-US">
                <a:latin typeface="Times New Roman" panose="02020603050405020304" pitchFamily="18" charset="0"/>
              </a:rPr>
              <a:t>Worm program that propagates copies of itself to other computers </a:t>
            </a:r>
          </a:p>
          <a:p>
            <a:pPr eaLnBrk="1" hangingPunct="1"/>
            <a:r>
              <a:rPr lang="en-US" altLang="en-US">
                <a:latin typeface="Times New Roman" panose="02020603050405020304" pitchFamily="18" charset="0"/>
              </a:rPr>
              <a:t>Logic bomb triggers action when condition occurs </a:t>
            </a:r>
          </a:p>
          <a:p>
            <a:pPr eaLnBrk="1" hangingPunct="1"/>
            <a:r>
              <a:rPr lang="en-US" altLang="en-US">
                <a:latin typeface="Times New Roman" panose="02020603050405020304" pitchFamily="18" charset="0"/>
              </a:rPr>
              <a:t>Trojan horse program that contains unexpected additional functionality </a:t>
            </a:r>
          </a:p>
          <a:p>
            <a:pPr eaLnBrk="1" hangingPunct="1"/>
            <a:r>
              <a:rPr lang="en-US" altLang="en-US">
                <a:latin typeface="Times New Roman" panose="02020603050405020304" pitchFamily="18" charset="0"/>
              </a:rPr>
              <a:t>Backdoor program modification that allows unauthorized access to functionality </a:t>
            </a:r>
          </a:p>
          <a:p>
            <a:pPr eaLnBrk="1" hangingPunct="1"/>
            <a:r>
              <a:rPr lang="en-US" altLang="en-US">
                <a:latin typeface="Times New Roman" panose="02020603050405020304" pitchFamily="18" charset="0"/>
              </a:rPr>
              <a:t>Mobile code software that can be shipped unchanged to a heterogeneous collection of platforms and execute with identical semantics</a:t>
            </a:r>
          </a:p>
          <a:p>
            <a:pPr eaLnBrk="1" hangingPunct="1"/>
            <a:r>
              <a:rPr lang="en-US" altLang="en-US">
                <a:latin typeface="Times New Roman" panose="02020603050405020304" pitchFamily="18" charset="0"/>
              </a:rPr>
              <a:t>Auto-rooter malicious hacker tools used to break into new machines remotely Kit (virus generator) Set of tools for generating new viruses automatically </a:t>
            </a:r>
          </a:p>
          <a:p>
            <a:pPr eaLnBrk="1" hangingPunct="1"/>
            <a:r>
              <a:rPr lang="en-US" altLang="en-US">
                <a:latin typeface="Times New Roman" panose="02020603050405020304" pitchFamily="18" charset="0"/>
              </a:rPr>
              <a:t>Spammer and Flooder programs are used to send large volumes of unwanted e-mail, or to attack systems with a large volumes of traffic to carry out a DoS attack </a:t>
            </a:r>
          </a:p>
          <a:p>
            <a:pPr eaLnBrk="1" hangingPunct="1"/>
            <a:r>
              <a:rPr lang="en-US" altLang="en-US">
                <a:latin typeface="Times New Roman" panose="02020603050405020304" pitchFamily="18" charset="0"/>
              </a:rPr>
              <a:t>Keyloggers captures keystrokes on a compromised system </a:t>
            </a:r>
          </a:p>
          <a:p>
            <a:pPr eaLnBrk="1" hangingPunct="1"/>
            <a:r>
              <a:rPr lang="en-US" altLang="en-US">
                <a:latin typeface="Times New Roman" panose="02020603050405020304" pitchFamily="18" charset="0"/>
              </a:rPr>
              <a:t>Rootkit set of hacker tools used after attacker has broken into a computer system and gained root-level access </a:t>
            </a:r>
          </a:p>
          <a:p>
            <a:pPr eaLnBrk="1" hangingPunct="1"/>
            <a:r>
              <a:rPr lang="en-US" altLang="en-US">
                <a:latin typeface="Times New Roman" panose="02020603050405020304" pitchFamily="18" charset="0"/>
              </a:rPr>
              <a:t>Zombie program on infected machine activated to launch attacks on other machines</a:t>
            </a:r>
          </a:p>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001410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xmlns="" id="{067F35EC-BCD9-48E3-A80F-A3EDF66108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99443D-448F-458F-9DB6-995487F9F143}" type="slidenum">
              <a:rPr lang="en-AU" altLang="en-US"/>
              <a:pPr>
                <a:spcBef>
                  <a:spcPct val="0"/>
                </a:spcBef>
              </a:pPr>
              <a:t>5</a:t>
            </a:fld>
            <a:endParaRPr lang="en-AU" altLang="en-US"/>
          </a:p>
        </p:txBody>
      </p:sp>
      <p:sp>
        <p:nvSpPr>
          <p:cNvPr id="13315" name="Rectangle 2">
            <a:extLst>
              <a:ext uri="{FF2B5EF4-FFF2-40B4-BE49-F238E27FC236}">
                <a16:creationId xmlns:a16="http://schemas.microsoft.com/office/drawing/2014/main" xmlns="" id="{FFADC8CC-95B9-4953-BE35-D41E9DA25C4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xmlns="" id="{92021FF5-86E5-4BF6-ABED-9DC72A344C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Dormant phase:</a:t>
            </a:r>
            <a:r>
              <a:rPr lang="en-US" altLang="en-US">
                <a:latin typeface="Times New Roman" panose="02020603050405020304" pitchFamily="18" charset="0"/>
              </a:rPr>
              <a:t> The virus is idle. The virus will eventually be activated by some event, such as a date, the presence of another program or file, or the capacity of the disk exceeding some limit. Not all viruses have this stage.</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Propagation phase: </a:t>
            </a:r>
            <a:r>
              <a:rPr lang="en-US" altLang="en-US">
                <a:latin typeface="Times New Roman" panose="02020603050405020304" pitchFamily="18" charset="0"/>
              </a:rPr>
              <a:t>The virus places an identical copy of itself into other programs or into certain system areas on the disk. Each infected program will now contain a clone of the virus, which will itself enter a propagation phase.</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Triggering phase:</a:t>
            </a:r>
            <a:r>
              <a:rPr lang="en-US" altLang="en-US">
                <a:latin typeface="Times New Roman" panose="02020603050405020304" pitchFamily="18"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Execution phase:</a:t>
            </a:r>
            <a:r>
              <a:rPr lang="en-US" altLang="en-US">
                <a:latin typeface="Times New Roman" panose="02020603050405020304" pitchFamily="18" charset="0"/>
              </a:rPr>
              <a:t> The function is performed, which may be harmless, e.g. a message on the screen, or damaging, e.g. the destruction of programs and data files</a:t>
            </a:r>
          </a:p>
        </p:txBody>
      </p:sp>
    </p:spTree>
    <p:extLst>
      <p:ext uri="{BB962C8B-B14F-4D97-AF65-F5344CB8AC3E}">
        <p14:creationId xmlns:p14="http://schemas.microsoft.com/office/powerpoint/2010/main" val="66904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EFC4EC6C-1669-45E0-9158-E12D91593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328B00-BE1D-4606-9B14-684EEDECE4AA}" type="slidenum">
              <a:rPr lang="en-AU" altLang="en-US"/>
              <a:pPr>
                <a:spcBef>
                  <a:spcPct val="0"/>
                </a:spcBef>
              </a:pPr>
              <a:t>6</a:t>
            </a:fld>
            <a:endParaRPr lang="en-AU" altLang="en-US"/>
          </a:p>
        </p:txBody>
      </p:sp>
      <p:sp>
        <p:nvSpPr>
          <p:cNvPr id="21507" name="Rectangle 2">
            <a:extLst>
              <a:ext uri="{FF2B5EF4-FFF2-40B4-BE49-F238E27FC236}">
                <a16:creationId xmlns:a16="http://schemas.microsoft.com/office/drawing/2014/main" xmlns="" id="{F34879E5-C310-43B3-A618-9A959A7AE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A83F88F3-11F4-4AFB-A4E1-1824C8750F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p>
          <a:p>
            <a:pPr eaLnBrk="1" hangingPunct="1"/>
            <a:r>
              <a:rPr lang="en-US" altLang="en-US">
                <a:latin typeface="Times New Roman" panose="02020603050405020304" pitchFamily="18" charset="0"/>
              </a:rPr>
              <a:t>• Boot sector infector:Infects a master boot record or boot record and spreads when a system is booted from the disk containing the virus. </a:t>
            </a:r>
          </a:p>
          <a:p>
            <a:pPr eaLnBrk="1" hangingPunct="1"/>
            <a:r>
              <a:rPr lang="en-US" altLang="en-US">
                <a:latin typeface="Times New Roman" panose="02020603050405020304" pitchFamily="18" charset="0"/>
              </a:rPr>
              <a:t>• File infector: Infects files that the operating system or shell consider to be executable. </a:t>
            </a:r>
          </a:p>
          <a:p>
            <a:pPr eaLnBrk="1" hangingPunct="1"/>
            <a:r>
              <a:rPr lang="en-US" altLang="en-US">
                <a:latin typeface="Times New Roman" panose="02020603050405020304" pitchFamily="18" charset="0"/>
              </a:rPr>
              <a:t>• Macro virus: Infects files with macro code that is interpreted by an application. </a:t>
            </a:r>
          </a:p>
          <a:p>
            <a:pPr eaLnBrk="1" hangingPunct="1"/>
            <a:r>
              <a:rPr lang="en-US" altLang="en-US">
                <a:latin typeface="Times New Roman" panose="02020603050405020304" pitchFamily="18" charset="0"/>
              </a:rPr>
              <a:t>A virus classification by concealment strategy includes the following categories: </a:t>
            </a:r>
          </a:p>
          <a:p>
            <a:pPr eaLnBrk="1" hangingPunct="1"/>
            <a:r>
              <a:rPr lang="en-US" altLang="en-US">
                <a:latin typeface="Times New Roman" panose="02020603050405020304" pitchFamily="18"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p>
          <a:p>
            <a:pPr eaLnBrk="1" hangingPunct="1"/>
            <a:r>
              <a:rPr lang="en-US" altLang="en-US">
                <a:latin typeface="Times New Roman" panose="02020603050405020304" pitchFamily="18" charset="0"/>
              </a:rPr>
              <a:t>• Stealth virus: A form of virus explicitly designed to hide itself from detection by antivirus software. Thus,the entire virus, not just a payload is hidden. </a:t>
            </a:r>
          </a:p>
          <a:p>
            <a:pPr eaLnBrk="1" hangingPunct="1"/>
            <a:r>
              <a:rPr lang="en-US" altLang="en-US">
                <a:latin typeface="Times New Roman" panose="02020603050405020304" pitchFamily="18" charset="0"/>
              </a:rPr>
              <a:t>• Polymorphic virus: A virus that mutates with every infection, making detection by the “signature”of the virus impossible. </a:t>
            </a:r>
          </a:p>
          <a:p>
            <a:pPr eaLnBrk="1" hangingPunct="1"/>
            <a:r>
              <a:rPr lang="en-US" altLang="en-US">
                <a:latin typeface="Times New Roman" panose="02020603050405020304" pitchFamily="18"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p>
        </p:txBody>
      </p:sp>
    </p:spTree>
    <p:extLst>
      <p:ext uri="{BB962C8B-B14F-4D97-AF65-F5344CB8AC3E}">
        <p14:creationId xmlns:p14="http://schemas.microsoft.com/office/powerpoint/2010/main" val="1524666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ECE5E248-32BF-4EC0-A09F-ABD089A5F0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41DB7F-9F2E-4C25-B9A8-6F738C9F04C2}" type="slidenum">
              <a:rPr lang="en-AU" altLang="en-US"/>
              <a:pPr>
                <a:spcBef>
                  <a:spcPct val="0"/>
                </a:spcBef>
              </a:pPr>
              <a:t>7</a:t>
            </a:fld>
            <a:endParaRPr lang="en-AU" altLang="en-US"/>
          </a:p>
        </p:txBody>
      </p:sp>
      <p:sp>
        <p:nvSpPr>
          <p:cNvPr id="37891" name="Rectangle 2">
            <a:extLst>
              <a:ext uri="{FF2B5EF4-FFF2-40B4-BE49-F238E27FC236}">
                <a16:creationId xmlns:a16="http://schemas.microsoft.com/office/drawing/2014/main" xmlns="" id="{F5FE8148-CDAF-4102-B4F8-526DFE688AB3}"/>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xmlns="" id="{EED204CE-35B4-4DFE-B3A4-06C1A115C2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p>
        </p:txBody>
      </p:sp>
    </p:spTree>
    <p:extLst>
      <p:ext uri="{BB962C8B-B14F-4D97-AF65-F5344CB8AC3E}">
        <p14:creationId xmlns:p14="http://schemas.microsoft.com/office/powerpoint/2010/main" val="255229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F6876E96-BC8D-4C9A-BE82-CCF0A1A02D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4F4117-4F6E-448E-9633-621DEFC92BF6}" type="slidenum">
              <a:rPr lang="en-AU" altLang="en-US"/>
              <a:pPr>
                <a:spcBef>
                  <a:spcPct val="0"/>
                </a:spcBef>
              </a:pPr>
              <a:t>8</a:t>
            </a:fld>
            <a:endParaRPr lang="en-AU" altLang="en-US"/>
          </a:p>
        </p:txBody>
      </p:sp>
      <p:sp>
        <p:nvSpPr>
          <p:cNvPr id="46083" name="Rectangle 2">
            <a:extLst>
              <a:ext uri="{FF2B5EF4-FFF2-40B4-BE49-F238E27FC236}">
                <a16:creationId xmlns:a16="http://schemas.microsoft.com/office/drawing/2014/main" xmlns="" id="{87B64DA1-3B39-4734-ADB2-F22847142CF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04E44E9D-6A04-44C3-9282-D49F2DFFDA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The state of the art in worm technology includes the following:</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Multiplatform: </a:t>
            </a:r>
            <a:r>
              <a:rPr lang="en-US" altLang="en-US">
                <a:latin typeface="Times New Roman" panose="02020603050405020304" pitchFamily="18" charset="0"/>
              </a:rPr>
              <a:t>Newer worms are not limited to Windows machines but can attack a variety of platforms, especially the popular varieties of UNIX.</a:t>
            </a: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Multi-exploit: </a:t>
            </a:r>
            <a:r>
              <a:rPr lang="en-US" altLang="en-US">
                <a:latin typeface="Times New Roman" panose="02020603050405020304" pitchFamily="18" charset="0"/>
              </a:rPr>
              <a:t>New worms penetrate systems in a variety of ways, using exploits against Web servers, browsers, e-mail, file sharing, and other network-based applications.</a:t>
            </a:r>
            <a:endParaRPr lang="en-US" altLang="en-US" b="1">
              <a:latin typeface="Times New Roman" panose="02020603050405020304" pitchFamily="18" charset="0"/>
            </a:endParaRP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Ultrafast spreading: </a:t>
            </a:r>
            <a:r>
              <a:rPr lang="en-US" altLang="en-US">
                <a:latin typeface="Times New Roman" panose="02020603050405020304" pitchFamily="18" charset="0"/>
              </a:rPr>
              <a:t>One technique to accelerate the spread of a worm is to conduct a prior Internet scan to accumulate Internet addresses of vulnerable machines.</a:t>
            </a:r>
            <a:endParaRPr lang="en-US" altLang="en-US" b="1">
              <a:latin typeface="Times New Roman" panose="02020603050405020304" pitchFamily="18" charset="0"/>
            </a:endParaRP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Polymorphic: </a:t>
            </a:r>
            <a:r>
              <a:rPr lang="en-US" altLang="en-US">
                <a:latin typeface="Times New Roman" panose="02020603050405020304" pitchFamily="18" charset="0"/>
              </a:rPr>
              <a:t>To evade detection, skip past filters, and foil real-time analysis, worms adopt the virus polymorphic technique. Each copy of the worm has new code generated on the fly using functionally equivalent instructions and encryption techniques.</a:t>
            </a:r>
            <a:endParaRPr lang="en-US" altLang="en-US" b="1">
              <a:latin typeface="Times New Roman" panose="02020603050405020304" pitchFamily="18" charset="0"/>
            </a:endParaRP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Metamorphic: </a:t>
            </a:r>
            <a:r>
              <a:rPr lang="en-US" altLang="en-US">
                <a:latin typeface="Times New Roman" panose="02020603050405020304" pitchFamily="18" charset="0"/>
              </a:rPr>
              <a:t>In addition to changing their appearance, metamorphic worms have a repertoire of behavior patterns that are unleashed at different stages of propagation.</a:t>
            </a:r>
            <a:endParaRPr lang="en-US" altLang="en-US" b="1">
              <a:latin typeface="Times New Roman" panose="02020603050405020304" pitchFamily="18" charset="0"/>
            </a:endParaRP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Transport vehicles: </a:t>
            </a:r>
            <a:r>
              <a:rPr lang="en-US" altLang="en-US">
                <a:latin typeface="Times New Roman" panose="02020603050405020304" pitchFamily="18" charset="0"/>
              </a:rPr>
              <a:t>Because worms can rapidly compromise a large number of systems, they are ideal for spreading other distributed attack tools, such as distributed denial of service bots.</a:t>
            </a:r>
            <a:endParaRPr lang="en-US" altLang="en-US" b="1">
              <a:latin typeface="Times New Roman" panose="02020603050405020304" pitchFamily="18" charset="0"/>
            </a:endParaRPr>
          </a:p>
          <a:p>
            <a:pPr eaLnBrk="1" hangingPunct="1"/>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rPr>
              <a:t>Zero-day exploit: </a:t>
            </a:r>
            <a:r>
              <a:rPr lang="en-US" altLang="en-US">
                <a:latin typeface="Times New Roman" panose="02020603050405020304" pitchFamily="18" charset="0"/>
              </a:rPr>
              <a:t>To achieve maximum surprise and distribution, a worm should exploit an unknown vulnerability that is only discovered by the general network community when the worm is launched.</a:t>
            </a:r>
          </a:p>
        </p:txBody>
      </p:sp>
    </p:spTree>
    <p:extLst>
      <p:ext uri="{BB962C8B-B14F-4D97-AF65-F5344CB8AC3E}">
        <p14:creationId xmlns:p14="http://schemas.microsoft.com/office/powerpoint/2010/main" val="20487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7BD17A48-B195-4F1C-83DF-AFB69F8472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A7A824-273C-44E6-BF0B-71BC3C90568D}" type="slidenum">
              <a:rPr lang="en-AU" altLang="en-US"/>
              <a:pPr>
                <a:spcBef>
                  <a:spcPct val="0"/>
                </a:spcBef>
              </a:pPr>
              <a:t>11</a:t>
            </a:fld>
            <a:endParaRPr lang="en-AU" altLang="en-US"/>
          </a:p>
        </p:txBody>
      </p:sp>
      <p:sp>
        <p:nvSpPr>
          <p:cNvPr id="56323" name="Rectangle 2">
            <a:extLst>
              <a:ext uri="{FF2B5EF4-FFF2-40B4-BE49-F238E27FC236}">
                <a16:creationId xmlns:a16="http://schemas.microsoft.com/office/drawing/2014/main" xmlns="" id="{1D4E8310-FEEE-4F07-9B4D-1A567531BB76}"/>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xmlns="" id="{631E74F0-6F09-4453-9E6A-54858D568E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 bot (robot), also known as a zombie or drone, is a program that secretly takes over hundreds or thousands of Internet-attached computer and then uses that computer to launch attacks that are difficult to trace to the bot's creator. The collection of bots often is capable of acting in a coordinated manner; referred to as a botnet. A botnet exhibits three characteristics: the bot functionality, a remote control facility, and a spreading mechanism to propagate the bots and construct the botnet. Some uses of bots include: distributed denial-of-service attacks, spamming, sniffing traffic, keylogging, spreading new malware, installing advertisement add-ons and browser helper objects (bhos), attacking irc chat networks, manipulating online polls/games.</a:t>
            </a:r>
          </a:p>
          <a:p>
            <a:pPr eaLnBrk="1" hangingPunct="1"/>
            <a:r>
              <a:rPr lang="en-US" altLang="en-US">
                <a:latin typeface="Times New Roman" panose="02020603050405020304" pitchFamily="18" charset="0"/>
              </a:rPr>
              <a:t>The remote control facility is what distinguishes a bot from a worm. A typical means of implementing the remote control facility is on an IRC (Internet relay chat) server. More recent botnets tend to avoid IRC mechanisms and use covert communication channels via protocols such as HTTP. Once a communications path is established between a control module and the bots, the control module can activate the bots, and even issue update commands that to download a file from some Internet location and execute it, making a more general-purpose tool that can be used for multiple attacks.</a:t>
            </a:r>
          </a:p>
          <a:p>
            <a:pPr eaLnBrk="1" hangingPunct="1"/>
            <a:r>
              <a:rPr lang="en-US" altLang="en-US">
                <a:latin typeface="Times New Roman" panose="02020603050405020304" pitchFamily="18" charset="0"/>
              </a:rPr>
              <a:t>The first step in a botnet attack is for the attacker to infect a number of machines with bot software that will ultimately be used to carry out the attack. The essential ingredients in this phase of the attack are: Software that can carry out the attack; A vulnerability in a large number of systems; A strategy for locating vulnerable machines, a process known as </a:t>
            </a:r>
            <a:r>
              <a:rPr lang="en-US" altLang="en-US" b="1">
                <a:latin typeface="Times New Roman" panose="02020603050405020304" pitchFamily="18" charset="0"/>
              </a:rPr>
              <a:t>scanning. </a:t>
            </a:r>
          </a:p>
          <a:p>
            <a:pPr eaLnBrk="1" hangingPunct="1"/>
            <a:r>
              <a:rPr lang="en-US" altLang="en-US">
                <a:latin typeface="Times New Roman" panose="02020603050405020304" pitchFamily="18" charset="0"/>
              </a:rPr>
              <a:t>A number of the countermeasures discussed in this and the preceding chapter make sense against bots, including IDSs, honeypots, and digital immune systems. </a:t>
            </a:r>
          </a:p>
        </p:txBody>
      </p:sp>
    </p:spTree>
    <p:extLst>
      <p:ext uri="{BB962C8B-B14F-4D97-AF65-F5344CB8AC3E}">
        <p14:creationId xmlns:p14="http://schemas.microsoft.com/office/powerpoint/2010/main" val="317623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7BD17A48-B195-4F1C-83DF-AFB69F8472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A7A824-273C-44E6-BF0B-71BC3C90568D}" type="slidenum">
              <a:rPr lang="en-AU" altLang="en-US"/>
              <a:pPr>
                <a:spcBef>
                  <a:spcPct val="0"/>
                </a:spcBef>
              </a:pPr>
              <a:t>12</a:t>
            </a:fld>
            <a:endParaRPr lang="en-AU" altLang="en-US"/>
          </a:p>
        </p:txBody>
      </p:sp>
      <p:sp>
        <p:nvSpPr>
          <p:cNvPr id="56323" name="Rectangle 2">
            <a:extLst>
              <a:ext uri="{FF2B5EF4-FFF2-40B4-BE49-F238E27FC236}">
                <a16:creationId xmlns:a16="http://schemas.microsoft.com/office/drawing/2014/main" xmlns="" id="{1D4E8310-FEEE-4F07-9B4D-1A567531BB76}"/>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xmlns="" id="{631E74F0-6F09-4453-9E6A-54858D568E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A bot (robot), also known as a zombie or drone, is a program that secretly takes over hundreds or thousands of Internet-attached computer and then uses that computer to launch attacks that are difficult to trace to the bot's creator. The collection of bots often is capable of acting in a coordinated manner; referred to as a botnet. A botnet exhibits three characteristics: the bot functionality, a remote control facility, and a spreading mechanism to propagate the bots and construct the botnet. Some uses of bots include: distributed denial-of-service attacks, spamming, sniffing traffic, keylogging, spreading new malware, installing advertisement add-ons and browser helper objects (bhos), attacking irc chat networks, manipulating online polls/games.</a:t>
            </a:r>
          </a:p>
          <a:p>
            <a:pPr eaLnBrk="1" hangingPunct="1"/>
            <a:r>
              <a:rPr lang="en-US" altLang="en-US">
                <a:latin typeface="Times New Roman" panose="02020603050405020304" pitchFamily="18" charset="0"/>
              </a:rPr>
              <a:t>The remote control facility is what distinguishes a bot from a worm. A typical means of implementing the remote control facility is on an IRC (Internet relay chat) server. More recent botnets tend to avoid IRC mechanisms and use covert communication channels via protocols such as HTTP. Once a communications path is established between a control module and the bots, the control module can activate the bots, and even issue update commands that to download a file from some Internet location and execute it, making a more general-purpose tool that can be used for multiple attacks.</a:t>
            </a:r>
          </a:p>
          <a:p>
            <a:pPr eaLnBrk="1" hangingPunct="1"/>
            <a:r>
              <a:rPr lang="en-US" altLang="en-US">
                <a:latin typeface="Times New Roman" panose="02020603050405020304" pitchFamily="18" charset="0"/>
              </a:rPr>
              <a:t>The first step in a botnet attack is for the attacker to infect a number of machines with bot software that will ultimately be used to carry out the attack. The essential ingredients in this phase of the attack are: Software that can carry out the attack; A vulnerability in a large number of systems; A strategy for locating vulnerable machines, a process known as </a:t>
            </a:r>
            <a:r>
              <a:rPr lang="en-US" altLang="en-US" b="1">
                <a:latin typeface="Times New Roman" panose="02020603050405020304" pitchFamily="18" charset="0"/>
              </a:rPr>
              <a:t>scanning. </a:t>
            </a:r>
          </a:p>
          <a:p>
            <a:pPr eaLnBrk="1" hangingPunct="1"/>
            <a:r>
              <a:rPr lang="en-US" altLang="en-US">
                <a:latin typeface="Times New Roman" panose="02020603050405020304" pitchFamily="18" charset="0"/>
              </a:rPr>
              <a:t>A number of the countermeasures discussed in this and the preceding chapter make sense against bots, including IDSs, honeypots, and digital immune systems. </a:t>
            </a:r>
          </a:p>
        </p:txBody>
      </p:sp>
    </p:spTree>
    <p:extLst>
      <p:ext uri="{BB962C8B-B14F-4D97-AF65-F5344CB8AC3E}">
        <p14:creationId xmlns:p14="http://schemas.microsoft.com/office/powerpoint/2010/main" val="4275658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8A5C95D5-7747-4FBC-BEED-E01EF21435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ED6167-580D-42E5-B5AD-32DB3E26689E}" type="slidenum">
              <a:rPr lang="en-AU" altLang="en-US"/>
              <a:pPr>
                <a:spcBef>
                  <a:spcPct val="0"/>
                </a:spcBef>
              </a:pPr>
              <a:t>13</a:t>
            </a:fld>
            <a:endParaRPr lang="en-AU" altLang="en-US"/>
          </a:p>
        </p:txBody>
      </p:sp>
      <p:sp>
        <p:nvSpPr>
          <p:cNvPr id="33795" name="Rectangle 2">
            <a:extLst>
              <a:ext uri="{FF2B5EF4-FFF2-40B4-BE49-F238E27FC236}">
                <a16:creationId xmlns:a16="http://schemas.microsoft.com/office/drawing/2014/main" xmlns="" id="{D90567E9-96B0-4A76-B10A-DFF84E5F113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xmlns="" id="{258B1A57-BAE2-4556-AE8F-F589518661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The digital immune system is a comprehensive approach to virus protection developed by IBM and subsequently refined by Symantec. The objective of this system is to provide rapid response time so that viruses can be stamped out almost as soon as they are introduced. When a new virus enters an organization, the immune system automatically captures it, analyzes it, adds detection and shielding for it, removes it, and passes information about that virus to other systems so that it can be detected before it is allowed to run elsewhere, as Figure 7.4 illustrates:</a:t>
            </a:r>
          </a:p>
          <a:p>
            <a:pPr eaLnBrk="1" hangingPunct="1"/>
            <a:r>
              <a:rPr lang="en-US" altLang="en-US" b="1">
                <a:latin typeface="Times New Roman" panose="02020603050405020304" pitchFamily="18" charset="0"/>
              </a:rPr>
              <a:t>1.</a:t>
            </a:r>
            <a:r>
              <a:rPr lang="en-US" altLang="en-US">
                <a:latin typeface="Times New Roman" panose="02020603050405020304" pitchFamily="18" charset="0"/>
              </a:rPr>
              <a:t> A monitoring program on each PC uses a variety of heuristics to infer that a virus may be present, and forwards a copy to an administrative machine.</a:t>
            </a:r>
          </a:p>
          <a:p>
            <a:pPr eaLnBrk="1" hangingPunct="1"/>
            <a:r>
              <a:rPr lang="en-US" altLang="en-US" b="1">
                <a:latin typeface="Times New Roman" panose="02020603050405020304" pitchFamily="18" charset="0"/>
              </a:rPr>
              <a:t>2. </a:t>
            </a:r>
            <a:r>
              <a:rPr lang="en-US" altLang="en-US">
                <a:latin typeface="Times New Roman" panose="02020603050405020304" pitchFamily="18" charset="0"/>
              </a:rPr>
              <a:t>The admin machine encrypts this and sends it to a central virus analysis machine.</a:t>
            </a:r>
          </a:p>
          <a:p>
            <a:pPr eaLnBrk="1" hangingPunct="1"/>
            <a:r>
              <a:rPr lang="en-US" altLang="en-US" b="1">
                <a:latin typeface="Times New Roman" panose="02020603050405020304" pitchFamily="18" charset="0"/>
              </a:rPr>
              <a:t>3. </a:t>
            </a:r>
            <a:r>
              <a:rPr lang="en-US" altLang="en-US">
                <a:latin typeface="Times New Roman" panose="02020603050405020304" pitchFamily="18" charset="0"/>
              </a:rPr>
              <a:t>This machine creates an environment in which the infected program can be safely run for analysis. The virus analysis machine then produces a prescription for identifying and removing the virus.</a:t>
            </a:r>
          </a:p>
          <a:p>
            <a:pPr eaLnBrk="1" hangingPunct="1"/>
            <a:r>
              <a:rPr lang="en-US" altLang="en-US">
                <a:latin typeface="Times New Roman" panose="02020603050405020304" pitchFamily="18" charset="0"/>
              </a:rPr>
              <a:t> </a:t>
            </a:r>
            <a:r>
              <a:rPr lang="en-US" altLang="en-US" b="1">
                <a:latin typeface="Times New Roman" panose="02020603050405020304" pitchFamily="18" charset="0"/>
              </a:rPr>
              <a:t>4.</a:t>
            </a:r>
            <a:r>
              <a:rPr lang="en-US" altLang="en-US">
                <a:latin typeface="Times New Roman" panose="02020603050405020304" pitchFamily="18" charset="0"/>
              </a:rPr>
              <a:t> The resulting prescription is sent back to the administrative machine.</a:t>
            </a:r>
          </a:p>
          <a:p>
            <a:pPr eaLnBrk="1" hangingPunct="1"/>
            <a:r>
              <a:rPr lang="en-US" altLang="en-US">
                <a:latin typeface="Times New Roman" panose="02020603050405020304" pitchFamily="18" charset="0"/>
              </a:rPr>
              <a:t> </a:t>
            </a:r>
            <a:r>
              <a:rPr lang="en-US" altLang="en-US" b="1">
                <a:latin typeface="Times New Roman" panose="02020603050405020304" pitchFamily="18" charset="0"/>
              </a:rPr>
              <a:t>5.</a:t>
            </a:r>
            <a:r>
              <a:rPr lang="en-US" altLang="en-US">
                <a:latin typeface="Times New Roman" panose="02020603050405020304" pitchFamily="18" charset="0"/>
              </a:rPr>
              <a:t> The administrative machine forwards the prescription to the infected client.</a:t>
            </a:r>
          </a:p>
          <a:p>
            <a:pPr eaLnBrk="1" hangingPunct="1"/>
            <a:r>
              <a:rPr lang="en-US" altLang="en-US">
                <a:latin typeface="Times New Roman" panose="02020603050405020304" pitchFamily="18" charset="0"/>
              </a:rPr>
              <a:t> </a:t>
            </a:r>
            <a:r>
              <a:rPr lang="en-US" altLang="en-US" b="1">
                <a:latin typeface="Times New Roman" panose="02020603050405020304" pitchFamily="18" charset="0"/>
              </a:rPr>
              <a:t>6. </a:t>
            </a:r>
            <a:r>
              <a:rPr lang="en-US" altLang="en-US">
                <a:latin typeface="Times New Roman" panose="02020603050405020304" pitchFamily="18" charset="0"/>
              </a:rPr>
              <a:t>The prescription is also forwarded to other clients in the organization.</a:t>
            </a:r>
          </a:p>
          <a:p>
            <a:pPr eaLnBrk="1" hangingPunct="1"/>
            <a:r>
              <a:rPr lang="en-US" altLang="en-US">
                <a:latin typeface="Times New Roman" panose="02020603050405020304" pitchFamily="18" charset="0"/>
              </a:rPr>
              <a:t> </a:t>
            </a:r>
            <a:r>
              <a:rPr lang="en-US" altLang="en-US" b="1">
                <a:latin typeface="Times New Roman" panose="02020603050405020304" pitchFamily="18" charset="0"/>
              </a:rPr>
              <a:t>7. </a:t>
            </a:r>
            <a:r>
              <a:rPr lang="en-US" altLang="en-US">
                <a:latin typeface="Times New Roman" panose="02020603050405020304" pitchFamily="18" charset="0"/>
              </a:rPr>
              <a:t>Subscribers worldwide receive regular antivirus updates to protect from new virus</a:t>
            </a:r>
          </a:p>
          <a:p>
            <a:pPr eaLnBrk="1" hangingPunct="1"/>
            <a:r>
              <a:rPr lang="en-US" altLang="en-US">
                <a:latin typeface="Times New Roman" panose="02020603050405020304" pitchFamily="18" charset="0"/>
              </a:rPr>
              <a:t>The success of the digital immune system depends on the ability of the virus analysis machine to detect new and innovative virus strains. By constantly analyzing and monitoring the viruses found in the wild, it should be possible to continually update the digital immune software to keep up with the threat.</a:t>
            </a:r>
          </a:p>
        </p:txBody>
      </p:sp>
    </p:spTree>
    <p:extLst>
      <p:ext uri="{BB962C8B-B14F-4D97-AF65-F5344CB8AC3E}">
        <p14:creationId xmlns:p14="http://schemas.microsoft.com/office/powerpoint/2010/main" val="13294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3683C98-7AA7-417C-BE95-1E6CC1385EDA}" type="datetime1">
              <a:rPr lang="en-US" smtClean="0"/>
              <a:t>4/18/2022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CS320/Computer Data Security &amp; Privacy</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5E853D7-1A13-460C-AB7B-B81F0E4B23E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0372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240F4-5E97-47A5-B3C2-673DD98E0DE1}" type="datetime1">
              <a:rPr lang="en-US" smtClean="0"/>
              <a:t>4/18/2022</a:t>
            </a:fld>
            <a:endParaRPr lang="en-US"/>
          </a:p>
        </p:txBody>
      </p:sp>
      <p:sp>
        <p:nvSpPr>
          <p:cNvPr id="5" name="Footer Placeholder 4"/>
          <p:cNvSpPr>
            <a:spLocks noGrp="1"/>
          </p:cNvSpPr>
          <p:nvPr>
            <p:ph type="ftr" sz="quarter" idx="11"/>
          </p:nvPr>
        </p:nvSpPr>
        <p:spPr/>
        <p:txBody>
          <a:bodyPr/>
          <a:lstStyle/>
          <a:p>
            <a:r>
              <a:rPr lang="en-US"/>
              <a:t>CS320/Computer Data Security &amp; Privacy</a:t>
            </a:r>
          </a:p>
        </p:txBody>
      </p:sp>
      <p:sp>
        <p:nvSpPr>
          <p:cNvPr id="6" name="Slide Number Placeholder 5"/>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80951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BEDBD-2A23-490E-BC2E-707D75F3E3A6}" type="datetime1">
              <a:rPr lang="en-US" smtClean="0"/>
              <a:t>4/18/2022</a:t>
            </a:fld>
            <a:endParaRPr lang="en-US"/>
          </a:p>
        </p:txBody>
      </p:sp>
      <p:sp>
        <p:nvSpPr>
          <p:cNvPr id="5" name="Footer Placeholder 4"/>
          <p:cNvSpPr>
            <a:spLocks noGrp="1"/>
          </p:cNvSpPr>
          <p:nvPr>
            <p:ph type="ftr" sz="quarter" idx="11"/>
          </p:nvPr>
        </p:nvSpPr>
        <p:spPr/>
        <p:txBody>
          <a:bodyPr/>
          <a:lstStyle/>
          <a:p>
            <a:r>
              <a:rPr lang="en-US"/>
              <a:t>CS320/Computer Data Security &amp; Privacy</a:t>
            </a:r>
          </a:p>
        </p:txBody>
      </p:sp>
      <p:sp>
        <p:nvSpPr>
          <p:cNvPr id="6" name="Slide Number Placeholder 5"/>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302618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83C71-3913-4FFF-8CE8-C27FA2CEA0FF}" type="datetime1">
              <a:rPr lang="en-US" smtClean="0"/>
              <a:t>4/18/2022</a:t>
            </a:fld>
            <a:endParaRPr lang="en-US"/>
          </a:p>
        </p:txBody>
      </p:sp>
      <p:sp>
        <p:nvSpPr>
          <p:cNvPr id="5" name="Footer Placeholder 4"/>
          <p:cNvSpPr>
            <a:spLocks noGrp="1"/>
          </p:cNvSpPr>
          <p:nvPr>
            <p:ph type="ftr" sz="quarter" idx="11"/>
          </p:nvPr>
        </p:nvSpPr>
        <p:spPr/>
        <p:txBody>
          <a:bodyPr/>
          <a:lstStyle/>
          <a:p>
            <a:r>
              <a:rPr lang="en-US"/>
              <a:t>CS320/Computer Data Security &amp; Privacy</a:t>
            </a:r>
          </a:p>
        </p:txBody>
      </p:sp>
      <p:sp>
        <p:nvSpPr>
          <p:cNvPr id="6" name="Slide Number Placeholder 5"/>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299359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C8F05-23E9-4789-99D2-FAE4B248076F}" type="datetime1">
              <a:rPr lang="en-US" smtClean="0"/>
              <a:t>4/18/2022</a:t>
            </a:fld>
            <a:endParaRPr lang="en-US"/>
          </a:p>
        </p:txBody>
      </p:sp>
      <p:sp>
        <p:nvSpPr>
          <p:cNvPr id="5" name="Footer Placeholder 4"/>
          <p:cNvSpPr>
            <a:spLocks noGrp="1"/>
          </p:cNvSpPr>
          <p:nvPr>
            <p:ph type="ftr" sz="quarter" idx="11"/>
          </p:nvPr>
        </p:nvSpPr>
        <p:spPr/>
        <p:txBody>
          <a:bodyPr/>
          <a:lstStyle/>
          <a:p>
            <a:r>
              <a:rPr lang="en-US"/>
              <a:t>CS320/Computer Data Security &amp; Privacy</a:t>
            </a:r>
          </a:p>
        </p:txBody>
      </p:sp>
      <p:sp>
        <p:nvSpPr>
          <p:cNvPr id="6" name="Slide Number Placeholder 5"/>
          <p:cNvSpPr>
            <a:spLocks noGrp="1"/>
          </p:cNvSpPr>
          <p:nvPr>
            <p:ph type="sldNum" sz="quarter" idx="12"/>
          </p:nvPr>
        </p:nvSpPr>
        <p:spPr/>
        <p:txBody>
          <a:bodyPr/>
          <a:lstStyle/>
          <a:p>
            <a:fld id="{25E853D7-1A13-460C-AB7B-B81F0E4B23E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656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77FEA-3773-450D-B8D1-CDC2FBD9F43B}" type="datetime1">
              <a:rPr lang="en-US" smtClean="0"/>
              <a:t>4/18/2022</a:t>
            </a:fld>
            <a:endParaRPr lang="en-US"/>
          </a:p>
        </p:txBody>
      </p:sp>
      <p:sp>
        <p:nvSpPr>
          <p:cNvPr id="6" name="Footer Placeholder 5"/>
          <p:cNvSpPr>
            <a:spLocks noGrp="1"/>
          </p:cNvSpPr>
          <p:nvPr>
            <p:ph type="ftr" sz="quarter" idx="11"/>
          </p:nvPr>
        </p:nvSpPr>
        <p:spPr/>
        <p:txBody>
          <a:bodyPr/>
          <a:lstStyle/>
          <a:p>
            <a:r>
              <a:rPr lang="en-US"/>
              <a:t>CS320/Computer Data Security &amp; Privacy</a:t>
            </a:r>
          </a:p>
        </p:txBody>
      </p:sp>
      <p:sp>
        <p:nvSpPr>
          <p:cNvPr id="7" name="Slide Number Placeholder 6"/>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111565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C3C63-7422-4EB8-8F79-2412CA231814}" type="datetime1">
              <a:rPr lang="en-US" smtClean="0"/>
              <a:t>4/18/2022</a:t>
            </a:fld>
            <a:endParaRPr lang="en-US"/>
          </a:p>
        </p:txBody>
      </p:sp>
      <p:sp>
        <p:nvSpPr>
          <p:cNvPr id="8" name="Footer Placeholder 7"/>
          <p:cNvSpPr>
            <a:spLocks noGrp="1"/>
          </p:cNvSpPr>
          <p:nvPr>
            <p:ph type="ftr" sz="quarter" idx="11"/>
          </p:nvPr>
        </p:nvSpPr>
        <p:spPr/>
        <p:txBody>
          <a:bodyPr/>
          <a:lstStyle/>
          <a:p>
            <a:r>
              <a:rPr lang="en-US"/>
              <a:t>CS320/Computer Data Security &amp; Privacy</a:t>
            </a:r>
          </a:p>
        </p:txBody>
      </p:sp>
      <p:sp>
        <p:nvSpPr>
          <p:cNvPr id="9" name="Slide Number Placeholder 8"/>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282379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00783-A0C4-4D10-85A8-139CD08A35F9}" type="datetime1">
              <a:rPr lang="en-US" smtClean="0"/>
              <a:t>4/18/2022</a:t>
            </a:fld>
            <a:endParaRPr lang="en-US"/>
          </a:p>
        </p:txBody>
      </p:sp>
      <p:sp>
        <p:nvSpPr>
          <p:cNvPr id="4" name="Footer Placeholder 3"/>
          <p:cNvSpPr>
            <a:spLocks noGrp="1"/>
          </p:cNvSpPr>
          <p:nvPr>
            <p:ph type="ftr" sz="quarter" idx="11"/>
          </p:nvPr>
        </p:nvSpPr>
        <p:spPr/>
        <p:txBody>
          <a:bodyPr/>
          <a:lstStyle/>
          <a:p>
            <a:r>
              <a:rPr lang="en-US"/>
              <a:t>CS320/Computer Data Security &amp; Privacy</a:t>
            </a:r>
          </a:p>
        </p:txBody>
      </p:sp>
      <p:sp>
        <p:nvSpPr>
          <p:cNvPr id="5" name="Slide Number Placeholder 4"/>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358864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684F4-684F-48D4-97DD-DD3129D9785D}" type="datetime1">
              <a:rPr lang="en-US" smtClean="0"/>
              <a:t>4/18/2022</a:t>
            </a:fld>
            <a:endParaRPr lang="en-US"/>
          </a:p>
        </p:txBody>
      </p:sp>
      <p:sp>
        <p:nvSpPr>
          <p:cNvPr id="3" name="Footer Placeholder 2"/>
          <p:cNvSpPr>
            <a:spLocks noGrp="1"/>
          </p:cNvSpPr>
          <p:nvPr>
            <p:ph type="ftr" sz="quarter" idx="11"/>
          </p:nvPr>
        </p:nvSpPr>
        <p:spPr/>
        <p:txBody>
          <a:bodyPr/>
          <a:lstStyle/>
          <a:p>
            <a:r>
              <a:rPr lang="en-US"/>
              <a:t>CS320/Computer Data Security &amp; Privacy</a:t>
            </a:r>
          </a:p>
        </p:txBody>
      </p:sp>
      <p:sp>
        <p:nvSpPr>
          <p:cNvPr id="4" name="Slide Number Placeholder 3"/>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235427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F439E8-84FE-44B4-8CFC-29C59FBDBDEF}" type="datetime1">
              <a:rPr lang="en-US" smtClean="0"/>
              <a:t>4/18/2022</a:t>
            </a:fld>
            <a:endParaRPr lang="en-US"/>
          </a:p>
        </p:txBody>
      </p:sp>
      <p:sp>
        <p:nvSpPr>
          <p:cNvPr id="6" name="Footer Placeholder 5"/>
          <p:cNvSpPr>
            <a:spLocks noGrp="1"/>
          </p:cNvSpPr>
          <p:nvPr>
            <p:ph type="ftr" sz="quarter" idx="11"/>
          </p:nvPr>
        </p:nvSpPr>
        <p:spPr/>
        <p:txBody>
          <a:bodyPr/>
          <a:lstStyle/>
          <a:p>
            <a:r>
              <a:rPr lang="en-US"/>
              <a:t>CS320/Computer Data Security &amp; Privacy</a:t>
            </a:r>
          </a:p>
        </p:txBody>
      </p:sp>
      <p:sp>
        <p:nvSpPr>
          <p:cNvPr id="7" name="Slide Number Placeholder 6"/>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89419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221B4-2379-469D-8211-12C959316C34}" type="datetime1">
              <a:rPr lang="en-US" smtClean="0"/>
              <a:t>4/18/2022</a:t>
            </a:fld>
            <a:endParaRPr lang="en-US"/>
          </a:p>
        </p:txBody>
      </p:sp>
      <p:sp>
        <p:nvSpPr>
          <p:cNvPr id="6" name="Footer Placeholder 5"/>
          <p:cNvSpPr>
            <a:spLocks noGrp="1"/>
          </p:cNvSpPr>
          <p:nvPr>
            <p:ph type="ftr" sz="quarter" idx="11"/>
          </p:nvPr>
        </p:nvSpPr>
        <p:spPr/>
        <p:txBody>
          <a:bodyPr/>
          <a:lstStyle/>
          <a:p>
            <a:r>
              <a:rPr lang="en-US"/>
              <a:t>CS320/Computer Data Security &amp; Privacy</a:t>
            </a:r>
          </a:p>
        </p:txBody>
      </p:sp>
      <p:sp>
        <p:nvSpPr>
          <p:cNvPr id="7" name="Slide Number Placeholder 6"/>
          <p:cNvSpPr>
            <a:spLocks noGrp="1"/>
          </p:cNvSpPr>
          <p:nvPr>
            <p:ph type="sldNum" sz="quarter" idx="12"/>
          </p:nvPr>
        </p:nvSpPr>
        <p:spPr/>
        <p:txBody>
          <a:bodyPr/>
          <a:lstStyle/>
          <a:p>
            <a:fld id="{25E853D7-1A13-460C-AB7B-B81F0E4B23E6}" type="slidenum">
              <a:rPr lang="en-US" smtClean="0"/>
              <a:t>‹#›</a:t>
            </a:fld>
            <a:endParaRPr lang="en-US"/>
          </a:p>
        </p:txBody>
      </p:sp>
    </p:spTree>
    <p:extLst>
      <p:ext uri="{BB962C8B-B14F-4D97-AF65-F5344CB8AC3E}">
        <p14:creationId xmlns:p14="http://schemas.microsoft.com/office/powerpoint/2010/main" val="155814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7E6158A-4B95-498F-A132-889C53FC6625}" type="datetime1">
              <a:rPr lang="en-US" smtClean="0"/>
              <a:t>4/18/2022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CS320/Computer Data Security &amp; Privacy</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5E853D7-1A13-460C-AB7B-B81F0E4B23E6}" type="slidenum">
              <a:rPr lang="en-US" smtClean="0"/>
              <a:t>‹#›</a:t>
            </a:fld>
            <a:endParaRPr lang="en-US"/>
          </a:p>
        </p:txBody>
      </p:sp>
    </p:spTree>
    <p:extLst>
      <p:ext uri="{BB962C8B-B14F-4D97-AF65-F5344CB8AC3E}">
        <p14:creationId xmlns:p14="http://schemas.microsoft.com/office/powerpoint/2010/main" val="37445208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28800" y="1752600"/>
            <a:ext cx="8610600" cy="3539430"/>
          </a:xfrm>
          <a:prstGeom prst="rect">
            <a:avLst/>
          </a:prstGeom>
          <a:noFill/>
        </p:spPr>
        <p:txBody>
          <a:bodyPr wrap="square" rtlCol="0">
            <a:spAutoFit/>
          </a:bodyPr>
          <a:lstStyle/>
          <a:p>
            <a:pPr algn="ctr"/>
            <a:endParaRPr lang="en-US" sz="4000" b="1" dirty="0"/>
          </a:p>
          <a:p>
            <a:pPr algn="ctr"/>
            <a:r>
              <a:rPr lang="en-US" sz="4000" b="1" dirty="0"/>
              <a:t>CS320 </a:t>
            </a:r>
          </a:p>
          <a:p>
            <a:pPr algn="ctr"/>
            <a:r>
              <a:rPr lang="en-US" sz="4000" b="1"/>
              <a:t>Computer Security</a:t>
            </a:r>
          </a:p>
          <a:p>
            <a:pPr algn="ctr"/>
            <a:r>
              <a:rPr lang="en-US" sz="2000" smtClean="0">
                <a:solidFill>
                  <a:srgbClr val="FF0000"/>
                </a:solidFill>
              </a:rPr>
              <a:t>(</a:t>
            </a:r>
            <a:r>
              <a:rPr lang="en-US" sz="2000" dirty="0" smtClean="0">
                <a:solidFill>
                  <a:srgbClr val="FF0000"/>
                </a:solidFill>
              </a:rPr>
              <a:t>Malicious Software: Malware)</a:t>
            </a:r>
            <a:endParaRPr lang="en-US" sz="2000" dirty="0">
              <a:solidFill>
                <a:srgbClr val="FF0000"/>
              </a:solidFill>
            </a:endParaRPr>
          </a:p>
          <a:p>
            <a:pPr algn="ctr"/>
            <a:endParaRPr lang="en-US" sz="4000" dirty="0"/>
          </a:p>
          <a:p>
            <a:pPr algn="ctr"/>
            <a:r>
              <a:rPr lang="en-US" sz="2400" b="1" dirty="0"/>
              <a:t>Dr. Raouf Khan </a:t>
            </a:r>
            <a:r>
              <a:rPr lang="en-US" sz="2400" b="1" dirty="0" smtClean="0"/>
              <a:t> </a:t>
            </a:r>
            <a:endParaRPr lang="en-US" sz="2400" b="1" dirty="0"/>
          </a:p>
          <a:p>
            <a:pPr algn="ctr"/>
            <a:r>
              <a:rPr lang="en-US" sz="2000" dirty="0"/>
              <a:t> </a:t>
            </a:r>
          </a:p>
        </p:txBody>
      </p:sp>
      <p:sp>
        <p:nvSpPr>
          <p:cNvPr id="11" name="Date Placeholder 10"/>
          <p:cNvSpPr>
            <a:spLocks noGrp="1"/>
          </p:cNvSpPr>
          <p:nvPr>
            <p:ph type="dt" sz="half" idx="10"/>
          </p:nvPr>
        </p:nvSpPr>
        <p:spPr/>
        <p:txBody>
          <a:bodyPr/>
          <a:lstStyle/>
          <a:p>
            <a:fld id="{474DD0BF-E0E8-43A6-86B7-578874FB1DB0}" type="datetime1">
              <a:rPr lang="en-US" smtClean="0">
                <a:solidFill>
                  <a:schemeClr val="tx1"/>
                </a:solidFill>
              </a:rPr>
              <a:t>4/18/2022</a:t>
            </a:fld>
            <a:endParaRPr lang="en-US" dirty="0">
              <a:solidFill>
                <a:schemeClr val="tx1"/>
              </a:solidFill>
            </a:endParaRPr>
          </a:p>
        </p:txBody>
      </p:sp>
      <p:sp>
        <p:nvSpPr>
          <p:cNvPr id="8" name="Footer Placeholder 7"/>
          <p:cNvSpPr>
            <a:spLocks noGrp="1"/>
          </p:cNvSpPr>
          <p:nvPr>
            <p:ph type="ftr" sz="quarter" idx="11"/>
          </p:nvPr>
        </p:nvSpPr>
        <p:spPr/>
        <p:txBody>
          <a:bodyPr/>
          <a:lstStyle/>
          <a:p>
            <a:r>
              <a:rPr lang="en-US" dirty="0">
                <a:solidFill>
                  <a:schemeClr val="tx1"/>
                </a:solidFill>
              </a:rPr>
              <a:t>CS320/Computer Data Security &amp; Privacy</a:t>
            </a:r>
          </a:p>
        </p:txBody>
      </p:sp>
      <p:sp>
        <p:nvSpPr>
          <p:cNvPr id="9" name="Slide Number Placeholder 8"/>
          <p:cNvSpPr>
            <a:spLocks noGrp="1"/>
          </p:cNvSpPr>
          <p:nvPr>
            <p:ph type="sldNum" sz="quarter" idx="12"/>
          </p:nvPr>
        </p:nvSpPr>
        <p:spPr/>
        <p:txBody>
          <a:bodyPr>
            <a:normAutofit lnSpcReduction="10000"/>
          </a:bodyPr>
          <a:lstStyle/>
          <a:p>
            <a:fld id="{CFA0C1E5-F156-4DC9-AC9E-7BC9356F6DD1}" type="slidenum">
              <a:rPr lang="en-US" smtClean="0"/>
              <a:t>1</a:t>
            </a:fld>
            <a:endParaRPr lang="en-US"/>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98602" y="0"/>
            <a:ext cx="1219200" cy="1075560"/>
          </a:xfrm>
          <a:prstGeom prst="rect">
            <a:avLst/>
          </a:prstGeom>
        </p:spPr>
      </p:pic>
    </p:spTree>
    <p:extLst>
      <p:ext uri="{BB962C8B-B14F-4D97-AF65-F5344CB8AC3E}">
        <p14:creationId xmlns:p14="http://schemas.microsoft.com/office/powerpoint/2010/main" val="3040308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xmlns="" id="{9E13A757-ADD0-48B3-B230-6371B84550CF}"/>
              </a:ext>
            </a:extLst>
          </p:cNvPr>
          <p:cNvSpPr>
            <a:spLocks noGrp="1"/>
          </p:cNvSpPr>
          <p:nvPr>
            <p:ph type="title"/>
          </p:nvPr>
        </p:nvSpPr>
        <p:spPr>
          <a:xfrm>
            <a:off x="3595456" y="365760"/>
            <a:ext cx="7359056" cy="788337"/>
          </a:xfrm>
        </p:spPr>
        <p:txBody>
          <a:bodyPr/>
          <a:lstStyle/>
          <a:p>
            <a:r>
              <a:rPr lang="en-US" altLang="en-US" dirty="0"/>
              <a:t>Attack Agents</a:t>
            </a:r>
          </a:p>
        </p:txBody>
      </p:sp>
      <p:sp>
        <p:nvSpPr>
          <p:cNvPr id="53251" name="Content Placeholder 2">
            <a:extLst>
              <a:ext uri="{FF2B5EF4-FFF2-40B4-BE49-F238E27FC236}">
                <a16:creationId xmlns:a16="http://schemas.microsoft.com/office/drawing/2014/main" xmlns="" id="{3513B8BB-9147-4085-9644-C272DD1E3746}"/>
              </a:ext>
            </a:extLst>
          </p:cNvPr>
          <p:cNvSpPr>
            <a:spLocks noGrp="1"/>
          </p:cNvSpPr>
          <p:nvPr>
            <p:ph idx="1"/>
          </p:nvPr>
        </p:nvSpPr>
        <p:spPr/>
        <p:txBody>
          <a:bodyPr>
            <a:normAutofit/>
          </a:bodyPr>
          <a:lstStyle/>
          <a:p>
            <a:pPr>
              <a:lnSpc>
                <a:spcPct val="90000"/>
              </a:lnSpc>
            </a:pPr>
            <a:r>
              <a:rPr lang="en-US" altLang="en-US" dirty="0">
                <a:solidFill>
                  <a:srgbClr val="FF0000"/>
                </a:solidFill>
              </a:rPr>
              <a:t>Attack Agents </a:t>
            </a:r>
            <a:r>
              <a:rPr lang="en-US" altLang="en-US" dirty="0"/>
              <a:t>Program taking over other computers and launch </a:t>
            </a:r>
            <a:r>
              <a:rPr lang="en-US" altLang="en-US" dirty="0" smtClean="0"/>
              <a:t>attacks. </a:t>
            </a:r>
            <a:endParaRPr lang="en-US" altLang="en-US" dirty="0"/>
          </a:p>
          <a:p>
            <a:pPr marL="0" indent="0">
              <a:buNone/>
            </a:pPr>
            <a:r>
              <a:rPr lang="en-US" altLang="en-US" dirty="0" smtClean="0">
                <a:solidFill>
                  <a:srgbClr val="FF0000"/>
                </a:solidFill>
              </a:rPr>
              <a:t>Malware used as Attack agents:</a:t>
            </a:r>
          </a:p>
          <a:p>
            <a:pPr lvl="1"/>
            <a:r>
              <a:rPr lang="en-US" altLang="en-US" b="1" dirty="0" smtClean="0">
                <a:solidFill>
                  <a:srgbClr val="FF0000"/>
                </a:solidFill>
              </a:rPr>
              <a:t>Bots ( Zombie): </a:t>
            </a:r>
            <a:r>
              <a:rPr lang="en-US" altLang="en-US" dirty="0" smtClean="0"/>
              <a:t>S</a:t>
            </a:r>
            <a:r>
              <a:rPr lang="en-US" dirty="0" smtClean="0"/>
              <a:t>ecretly </a:t>
            </a:r>
            <a:r>
              <a:rPr lang="en-US" dirty="0"/>
              <a:t>takes over another </a:t>
            </a:r>
            <a:r>
              <a:rPr lang="en-US" b="1" dirty="0">
                <a:solidFill>
                  <a:srgbClr val="FF0000"/>
                </a:solidFill>
              </a:rPr>
              <a:t>Internet-attached computer</a:t>
            </a:r>
            <a:r>
              <a:rPr lang="en-US" b="1" dirty="0"/>
              <a:t> </a:t>
            </a:r>
            <a:r>
              <a:rPr lang="en-US" dirty="0"/>
              <a:t>and then uses that computer to launch or manage attacks that are difficult to trace to the bot’s </a:t>
            </a:r>
            <a:r>
              <a:rPr lang="en-US" dirty="0" smtClean="0"/>
              <a:t>creator.</a:t>
            </a:r>
            <a:endParaRPr lang="en-US" dirty="0"/>
          </a:p>
          <a:p>
            <a:r>
              <a:rPr lang="en-US" altLang="en-US" dirty="0" smtClean="0">
                <a:solidFill>
                  <a:srgbClr val="FF0000"/>
                </a:solidFill>
              </a:rPr>
              <a:t>Uses of Botnets</a:t>
            </a:r>
            <a:r>
              <a:rPr lang="en-US" altLang="en-US" dirty="0" smtClean="0"/>
              <a:t>: </a:t>
            </a:r>
          </a:p>
          <a:p>
            <a:pPr lvl="1"/>
            <a:r>
              <a:rPr lang="en-US" dirty="0" smtClean="0"/>
              <a:t>Keylogging, </a:t>
            </a:r>
          </a:p>
          <a:p>
            <a:pPr lvl="1"/>
            <a:r>
              <a:rPr lang="en-US" dirty="0" smtClean="0"/>
              <a:t>Distributed </a:t>
            </a:r>
            <a:r>
              <a:rPr lang="en-US" dirty="0"/>
              <a:t>denial-of-service (DDoS) attacks</a:t>
            </a:r>
            <a:endParaRPr lang="en-US" dirty="0" smtClean="0"/>
          </a:p>
          <a:p>
            <a:pPr lvl="1"/>
            <a:r>
              <a:rPr lang="en-US" dirty="0" smtClean="0"/>
              <a:t> </a:t>
            </a:r>
            <a:r>
              <a:rPr lang="en-US" dirty="0"/>
              <a:t>Spamming</a:t>
            </a:r>
            <a:r>
              <a:rPr lang="en-US" dirty="0" smtClean="0"/>
              <a:t>:</a:t>
            </a:r>
          </a:p>
          <a:p>
            <a:pPr lvl="1"/>
            <a:r>
              <a:rPr lang="en-US" dirty="0"/>
              <a:t>Sniffing traffic</a:t>
            </a:r>
            <a:r>
              <a:rPr lang="en-US" dirty="0" smtClean="0"/>
              <a:t>:</a:t>
            </a:r>
          </a:p>
          <a:p>
            <a:pPr lvl="1"/>
            <a:r>
              <a:rPr lang="en-US" dirty="0"/>
              <a:t>Spreading new malware</a:t>
            </a:r>
          </a:p>
          <a:p>
            <a:pPr lvl="1"/>
            <a:endParaRPr lang="en-US" dirty="0"/>
          </a:p>
          <a:p>
            <a:pPr marL="0" indent="0">
              <a:buNone/>
            </a:pPr>
            <a:r>
              <a:rPr lang="en-US" altLang="en-US" dirty="0" smtClean="0"/>
              <a:t> </a:t>
            </a:r>
            <a:endParaRPr lang="en-US" altLang="en-US" dirty="0"/>
          </a:p>
          <a:p>
            <a:endParaRPr lang="en-US" altLang="en-US" dirty="0" smtClean="0"/>
          </a:p>
        </p:txBody>
      </p:sp>
      <p:sp>
        <p:nvSpPr>
          <p:cNvPr id="2" name="Date Placeholder 1">
            <a:extLst>
              <a:ext uri="{FF2B5EF4-FFF2-40B4-BE49-F238E27FC236}">
                <a16:creationId xmlns:a16="http://schemas.microsoft.com/office/drawing/2014/main" xmlns="" id="{90B455AF-D52C-4DF1-9007-A837ADAB7A6D}"/>
              </a:ext>
            </a:extLst>
          </p:cNvPr>
          <p:cNvSpPr>
            <a:spLocks noGrp="1"/>
          </p:cNvSpPr>
          <p:nvPr>
            <p:ph type="dt" sz="half" idx="10"/>
          </p:nvPr>
        </p:nvSpPr>
        <p:spPr/>
        <p:txBody>
          <a:bodyPr/>
          <a:lstStyle/>
          <a:p>
            <a:fld id="{2CC7C611-4B39-46F9-A1B4-0FB74A0D738D}" type="datetime1">
              <a:rPr lang="en-US" smtClean="0"/>
              <a:t>4/18/2022</a:t>
            </a:fld>
            <a:endParaRPr lang="en-US"/>
          </a:p>
        </p:txBody>
      </p:sp>
      <p:sp>
        <p:nvSpPr>
          <p:cNvPr id="3" name="Footer Placeholder 2">
            <a:extLst>
              <a:ext uri="{FF2B5EF4-FFF2-40B4-BE49-F238E27FC236}">
                <a16:creationId xmlns:a16="http://schemas.microsoft.com/office/drawing/2014/main" xmlns="" id="{6342D0E2-150B-43BF-995D-E676EEB0316E}"/>
              </a:ext>
            </a:extLst>
          </p:cNvPr>
          <p:cNvSpPr>
            <a:spLocks noGrp="1"/>
          </p:cNvSpPr>
          <p:nvPr>
            <p:ph type="ftr" sz="quarter" idx="11"/>
          </p:nvPr>
        </p:nvSpPr>
        <p:spPr/>
        <p:txBody>
          <a:bodyPr/>
          <a:lstStyle/>
          <a:p>
            <a:r>
              <a:rPr lang="en-US"/>
              <a:t>CS320/Computer Data Security &amp; Privacy</a:t>
            </a:r>
          </a:p>
        </p:txBody>
      </p:sp>
      <p:sp>
        <p:nvSpPr>
          <p:cNvPr id="4" name="Slide Number Placeholder 3">
            <a:extLst>
              <a:ext uri="{FF2B5EF4-FFF2-40B4-BE49-F238E27FC236}">
                <a16:creationId xmlns:a16="http://schemas.microsoft.com/office/drawing/2014/main" xmlns="" id="{D42C8043-6D0C-4D55-AA36-67EE869F2A72}"/>
              </a:ext>
            </a:extLst>
          </p:cNvPr>
          <p:cNvSpPr>
            <a:spLocks noGrp="1"/>
          </p:cNvSpPr>
          <p:nvPr>
            <p:ph type="sldNum" sz="quarter" idx="12"/>
          </p:nvPr>
        </p:nvSpPr>
        <p:spPr/>
        <p:txBody>
          <a:bodyPr>
            <a:normAutofit lnSpcReduction="10000"/>
          </a:bodyPr>
          <a:lstStyle/>
          <a:p>
            <a:fld id="{25E853D7-1A13-460C-AB7B-B81F0E4B23E6}" type="slidenum">
              <a:rPr lang="en-US" smtClean="0"/>
              <a:t>10</a:t>
            </a:fld>
            <a:endParaRPr lang="en-US"/>
          </a:p>
        </p:txBody>
      </p:sp>
      <p:pic>
        <p:nvPicPr>
          <p:cNvPr id="7" name="Picture 6">
            <a:extLst>
              <a:ext uri="{FF2B5EF4-FFF2-40B4-BE49-F238E27FC236}">
                <a16:creationId xmlns:a16="http://schemas.microsoft.com/office/drawing/2014/main" xmlns="" id="{FD52320F-4C0A-49F9-BFA0-5B0F6132FA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Tree>
    <p:extLst>
      <p:ext uri="{BB962C8B-B14F-4D97-AF65-F5344CB8AC3E}">
        <p14:creationId xmlns:p14="http://schemas.microsoft.com/office/powerpoint/2010/main" val="412040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0CEB029E-D382-47C5-B5CC-2A1B7C990D17}"/>
              </a:ext>
            </a:extLst>
          </p:cNvPr>
          <p:cNvSpPr>
            <a:spLocks noGrp="1" noChangeArrowheads="1"/>
          </p:cNvSpPr>
          <p:nvPr>
            <p:ph type="title"/>
          </p:nvPr>
        </p:nvSpPr>
        <p:spPr>
          <a:xfrm>
            <a:off x="3222595" y="150068"/>
            <a:ext cx="6958897" cy="729433"/>
          </a:xfrm>
        </p:spPr>
        <p:txBody>
          <a:bodyPr>
            <a:noAutofit/>
          </a:bodyPr>
          <a:lstStyle/>
          <a:p>
            <a:r>
              <a:rPr lang="en-US" sz="2800" dirty="0"/>
              <a:t>Malware Countermeasure Approaches</a:t>
            </a:r>
            <a:endParaRPr lang="en-US" altLang="en-US" sz="2800" dirty="0"/>
          </a:p>
        </p:txBody>
      </p:sp>
      <p:sp>
        <p:nvSpPr>
          <p:cNvPr id="55299" name="Rectangle 3">
            <a:extLst>
              <a:ext uri="{FF2B5EF4-FFF2-40B4-BE49-F238E27FC236}">
                <a16:creationId xmlns:a16="http://schemas.microsoft.com/office/drawing/2014/main" xmlns="" id="{8795A70E-BF15-49FB-B426-B67AA7819114}"/>
              </a:ext>
            </a:extLst>
          </p:cNvPr>
          <p:cNvSpPr>
            <a:spLocks noGrp="1" noChangeArrowheads="1"/>
          </p:cNvSpPr>
          <p:nvPr>
            <p:ph type="body" idx="1"/>
          </p:nvPr>
        </p:nvSpPr>
        <p:spPr>
          <a:xfrm>
            <a:off x="789621" y="1412875"/>
            <a:ext cx="9503729" cy="4800600"/>
          </a:xfrm>
        </p:spPr>
        <p:txBody>
          <a:bodyPr>
            <a:normAutofit/>
          </a:bodyPr>
          <a:lstStyle/>
          <a:p>
            <a:pPr eaLnBrk="1" hangingPunct="1">
              <a:lnSpc>
                <a:spcPct val="90000"/>
              </a:lnSpc>
            </a:pPr>
            <a:endParaRPr lang="en-US" altLang="en-US" sz="2000" dirty="0" smtClean="0"/>
          </a:p>
          <a:p>
            <a:pPr algn="just">
              <a:buClr>
                <a:schemeClr val="tx1"/>
              </a:buClr>
            </a:pPr>
            <a:r>
              <a:rPr lang="en-US" sz="2400" dirty="0"/>
              <a:t>The ideal solution to the threat of malware is </a:t>
            </a:r>
            <a:r>
              <a:rPr lang="en-US" sz="2400" b="1" dirty="0">
                <a:solidFill>
                  <a:srgbClr val="FF0000"/>
                </a:solidFill>
              </a:rPr>
              <a:t>prevention</a:t>
            </a:r>
            <a:r>
              <a:rPr lang="en-US" sz="2400" dirty="0"/>
              <a:t>: Do not allow malware to get into the system in the first place, or block the ability of it to modify the system.  </a:t>
            </a:r>
          </a:p>
          <a:p>
            <a:pPr algn="just">
              <a:buClr>
                <a:schemeClr val="tx1"/>
              </a:buClr>
            </a:pPr>
            <a:endParaRPr lang="en-US" sz="2400" dirty="0"/>
          </a:p>
          <a:p>
            <a:pPr algn="just">
              <a:buClr>
                <a:schemeClr val="tx1"/>
              </a:buClr>
            </a:pPr>
            <a:r>
              <a:rPr lang="en-US" sz="2000" b="1" u="sng" dirty="0">
                <a:solidFill>
                  <a:srgbClr val="FF0000"/>
                </a:solidFill>
              </a:rPr>
              <a:t>There are four main elements of prevention:</a:t>
            </a:r>
            <a:r>
              <a:rPr lang="en-US" sz="2000" b="1" dirty="0">
                <a:solidFill>
                  <a:srgbClr val="FF0000"/>
                </a:solidFill>
              </a:rPr>
              <a:t> </a:t>
            </a:r>
          </a:p>
          <a:p>
            <a:pPr lvl="1" algn="just">
              <a:buClr>
                <a:schemeClr val="tx1"/>
              </a:buClr>
              <a:buFont typeface="Wingdings" panose="05000000000000000000" pitchFamily="2" charset="2"/>
              <a:buChar char="Ø"/>
            </a:pPr>
            <a:r>
              <a:rPr lang="en-US" sz="2000" dirty="0">
                <a:solidFill>
                  <a:schemeClr val="tx1"/>
                </a:solidFill>
              </a:rPr>
              <a:t>policy, </a:t>
            </a:r>
          </a:p>
          <a:p>
            <a:pPr lvl="1" algn="just">
              <a:buClr>
                <a:schemeClr val="tx1"/>
              </a:buClr>
              <a:buFont typeface="Wingdings" panose="05000000000000000000" pitchFamily="2" charset="2"/>
              <a:buChar char="Ø"/>
            </a:pPr>
            <a:r>
              <a:rPr lang="en-US" sz="2000" dirty="0">
                <a:solidFill>
                  <a:schemeClr val="tx1"/>
                </a:solidFill>
              </a:rPr>
              <a:t>awareness, </a:t>
            </a:r>
          </a:p>
          <a:p>
            <a:pPr lvl="1" algn="just">
              <a:buClr>
                <a:schemeClr val="tx1"/>
              </a:buClr>
              <a:buFont typeface="Wingdings" panose="05000000000000000000" pitchFamily="2" charset="2"/>
              <a:buChar char="Ø"/>
            </a:pPr>
            <a:r>
              <a:rPr lang="en-US" sz="2000" dirty="0">
                <a:solidFill>
                  <a:schemeClr val="tx1"/>
                </a:solidFill>
              </a:rPr>
              <a:t>vulnerability mitigation, and </a:t>
            </a:r>
          </a:p>
          <a:p>
            <a:pPr lvl="1" algn="just">
              <a:buClr>
                <a:schemeClr val="tx1"/>
              </a:buClr>
              <a:buFont typeface="Wingdings" panose="05000000000000000000" pitchFamily="2" charset="2"/>
              <a:buChar char="Ø"/>
            </a:pPr>
            <a:r>
              <a:rPr lang="en-US" sz="2000" dirty="0">
                <a:solidFill>
                  <a:schemeClr val="tx1"/>
                </a:solidFill>
              </a:rPr>
              <a:t>threat mitigation.</a:t>
            </a:r>
          </a:p>
          <a:p>
            <a:pPr eaLnBrk="1" hangingPunct="1">
              <a:lnSpc>
                <a:spcPct val="90000"/>
              </a:lnSpc>
            </a:pPr>
            <a:endParaRPr lang="en-US" altLang="en-US" sz="2000" dirty="0"/>
          </a:p>
        </p:txBody>
      </p:sp>
      <p:sp>
        <p:nvSpPr>
          <p:cNvPr id="2" name="Date Placeholder 1">
            <a:extLst>
              <a:ext uri="{FF2B5EF4-FFF2-40B4-BE49-F238E27FC236}">
                <a16:creationId xmlns:a16="http://schemas.microsoft.com/office/drawing/2014/main" xmlns="" id="{D6F6272B-89E1-4A9F-8EBC-B499437A6949}"/>
              </a:ext>
            </a:extLst>
          </p:cNvPr>
          <p:cNvSpPr>
            <a:spLocks noGrp="1"/>
          </p:cNvSpPr>
          <p:nvPr>
            <p:ph type="dt" sz="half" idx="10"/>
          </p:nvPr>
        </p:nvSpPr>
        <p:spPr/>
        <p:txBody>
          <a:bodyPr/>
          <a:lstStyle/>
          <a:p>
            <a:fld id="{95C44BB6-3905-4373-8627-1569739A4E6F}" type="datetime1">
              <a:rPr lang="en-US" smtClean="0"/>
              <a:t>4/18/2022</a:t>
            </a:fld>
            <a:endParaRPr lang="en-US"/>
          </a:p>
        </p:txBody>
      </p:sp>
      <p:sp>
        <p:nvSpPr>
          <p:cNvPr id="3" name="Footer Placeholder 2">
            <a:extLst>
              <a:ext uri="{FF2B5EF4-FFF2-40B4-BE49-F238E27FC236}">
                <a16:creationId xmlns:a16="http://schemas.microsoft.com/office/drawing/2014/main" xmlns="" id="{4CDD58F9-5D80-4075-A2DE-D63F3CB12783}"/>
              </a:ext>
            </a:extLst>
          </p:cNvPr>
          <p:cNvSpPr>
            <a:spLocks noGrp="1"/>
          </p:cNvSpPr>
          <p:nvPr>
            <p:ph type="ftr" sz="quarter" idx="11"/>
          </p:nvPr>
        </p:nvSpPr>
        <p:spPr/>
        <p:txBody>
          <a:bodyPr/>
          <a:lstStyle/>
          <a:p>
            <a:r>
              <a:rPr lang="en-US"/>
              <a:t>CS320/Computer Data Security &amp; Privacy</a:t>
            </a:r>
          </a:p>
        </p:txBody>
      </p:sp>
      <p:sp>
        <p:nvSpPr>
          <p:cNvPr id="4" name="Slide Number Placeholder 3">
            <a:extLst>
              <a:ext uri="{FF2B5EF4-FFF2-40B4-BE49-F238E27FC236}">
                <a16:creationId xmlns:a16="http://schemas.microsoft.com/office/drawing/2014/main" xmlns="" id="{F92E2FD6-67A2-4460-906B-86A97F228764}"/>
              </a:ext>
            </a:extLst>
          </p:cNvPr>
          <p:cNvSpPr>
            <a:spLocks noGrp="1"/>
          </p:cNvSpPr>
          <p:nvPr>
            <p:ph type="sldNum" sz="quarter" idx="12"/>
          </p:nvPr>
        </p:nvSpPr>
        <p:spPr/>
        <p:txBody>
          <a:bodyPr>
            <a:normAutofit lnSpcReduction="10000"/>
          </a:bodyPr>
          <a:lstStyle/>
          <a:p>
            <a:fld id="{25E853D7-1A13-460C-AB7B-B81F0E4B23E6}" type="slidenum">
              <a:rPr lang="en-US" smtClean="0"/>
              <a:t>11</a:t>
            </a:fld>
            <a:endParaRPr lang="en-US"/>
          </a:p>
        </p:txBody>
      </p:sp>
      <p:pic>
        <p:nvPicPr>
          <p:cNvPr id="7" name="Picture 6">
            <a:extLst>
              <a:ext uri="{FF2B5EF4-FFF2-40B4-BE49-F238E27FC236}">
                <a16:creationId xmlns:a16="http://schemas.microsoft.com/office/drawing/2014/main" xmlns="" id="{F7AA72F7-87E3-4C53-B895-6659A70E5C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0CEB029E-D382-47C5-B5CC-2A1B7C990D17}"/>
              </a:ext>
            </a:extLst>
          </p:cNvPr>
          <p:cNvSpPr>
            <a:spLocks noGrp="1" noChangeArrowheads="1"/>
          </p:cNvSpPr>
          <p:nvPr>
            <p:ph type="title"/>
          </p:nvPr>
        </p:nvSpPr>
        <p:spPr>
          <a:xfrm>
            <a:off x="3222595" y="150068"/>
            <a:ext cx="6958897" cy="729433"/>
          </a:xfrm>
        </p:spPr>
        <p:txBody>
          <a:bodyPr>
            <a:noAutofit/>
          </a:bodyPr>
          <a:lstStyle/>
          <a:p>
            <a:r>
              <a:rPr lang="en-US" sz="2800" dirty="0"/>
              <a:t>Malware Countermeasure Approaches</a:t>
            </a:r>
            <a:endParaRPr lang="en-US" altLang="en-US" sz="2800" dirty="0"/>
          </a:p>
        </p:txBody>
      </p:sp>
      <p:sp>
        <p:nvSpPr>
          <p:cNvPr id="55299" name="Rectangle 3">
            <a:extLst>
              <a:ext uri="{FF2B5EF4-FFF2-40B4-BE49-F238E27FC236}">
                <a16:creationId xmlns:a16="http://schemas.microsoft.com/office/drawing/2014/main" xmlns="" id="{8795A70E-BF15-49FB-B426-B67AA7819114}"/>
              </a:ext>
            </a:extLst>
          </p:cNvPr>
          <p:cNvSpPr>
            <a:spLocks noGrp="1" noChangeArrowheads="1"/>
          </p:cNvSpPr>
          <p:nvPr>
            <p:ph type="body" idx="1"/>
          </p:nvPr>
        </p:nvSpPr>
        <p:spPr>
          <a:xfrm>
            <a:off x="789621" y="1412875"/>
            <a:ext cx="9503729" cy="4800600"/>
          </a:xfrm>
        </p:spPr>
        <p:txBody>
          <a:bodyPr>
            <a:normAutofit/>
          </a:bodyPr>
          <a:lstStyle/>
          <a:p>
            <a:pPr marL="0" indent="0" algn="just">
              <a:buClr>
                <a:schemeClr val="tx1"/>
              </a:buClr>
              <a:buNone/>
            </a:pPr>
            <a:r>
              <a:rPr lang="en-US" sz="2400" dirty="0" smtClean="0"/>
              <a:t> </a:t>
            </a:r>
            <a:r>
              <a:rPr lang="en-US" sz="2000" b="1" u="sng" dirty="0" smtClean="0">
                <a:solidFill>
                  <a:srgbClr val="FF0000"/>
                </a:solidFill>
              </a:rPr>
              <a:t>There </a:t>
            </a:r>
            <a:r>
              <a:rPr lang="en-US" sz="2000" b="1" u="sng" dirty="0">
                <a:solidFill>
                  <a:srgbClr val="FF0000"/>
                </a:solidFill>
              </a:rPr>
              <a:t>are </a:t>
            </a:r>
            <a:r>
              <a:rPr lang="en-US" sz="2000" b="1" u="sng" dirty="0" smtClean="0">
                <a:solidFill>
                  <a:srgbClr val="FF0000"/>
                </a:solidFill>
              </a:rPr>
              <a:t>many approaches:</a:t>
            </a:r>
            <a:r>
              <a:rPr lang="en-US" sz="2000" b="1" dirty="0" smtClean="0">
                <a:solidFill>
                  <a:srgbClr val="FF0000"/>
                </a:solidFill>
              </a:rPr>
              <a:t> </a:t>
            </a:r>
            <a:endParaRPr lang="en-US" sz="2000" dirty="0">
              <a:solidFill>
                <a:schemeClr val="tx1"/>
              </a:solidFill>
            </a:endParaRPr>
          </a:p>
          <a:p>
            <a:pPr>
              <a:lnSpc>
                <a:spcPct val="90000"/>
              </a:lnSpc>
            </a:pPr>
            <a:r>
              <a:rPr lang="en-US" sz="2000" b="1" dirty="0"/>
              <a:t>Simple </a:t>
            </a:r>
            <a:r>
              <a:rPr lang="en-US" sz="2000" b="1" dirty="0" smtClean="0"/>
              <a:t>Scanner : </a:t>
            </a:r>
            <a:r>
              <a:rPr lang="en-US" sz="2000" dirty="0"/>
              <a:t>requires a malware </a:t>
            </a:r>
            <a:r>
              <a:rPr lang="en-US" sz="2000" b="1" dirty="0">
                <a:solidFill>
                  <a:srgbClr val="FF0000"/>
                </a:solidFill>
              </a:rPr>
              <a:t>signature</a:t>
            </a:r>
            <a:r>
              <a:rPr lang="en-US" sz="2000" dirty="0"/>
              <a:t> </a:t>
            </a:r>
            <a:r>
              <a:rPr lang="en-US" sz="2000" dirty="0" smtClean="0"/>
              <a:t>(structure and pattern of bits  or length of programs) to </a:t>
            </a:r>
            <a:r>
              <a:rPr lang="en-US" sz="2000" dirty="0"/>
              <a:t>identify the malware. </a:t>
            </a:r>
            <a:endParaRPr lang="en-US" sz="2000" dirty="0" smtClean="0"/>
          </a:p>
          <a:p>
            <a:pPr>
              <a:lnSpc>
                <a:spcPct val="90000"/>
              </a:lnSpc>
            </a:pPr>
            <a:r>
              <a:rPr lang="en-US" sz="2000" b="1" dirty="0"/>
              <a:t>Heuristic </a:t>
            </a:r>
            <a:r>
              <a:rPr lang="en-US" sz="2000" b="1" dirty="0" smtClean="0"/>
              <a:t>Scanner: </a:t>
            </a:r>
            <a:r>
              <a:rPr lang="en-US" sz="2000" dirty="0"/>
              <a:t>does not rely on a specific </a:t>
            </a:r>
            <a:r>
              <a:rPr lang="en-US" sz="2000" b="1" dirty="0" smtClean="0">
                <a:solidFill>
                  <a:srgbClr val="FF0000"/>
                </a:solidFill>
              </a:rPr>
              <a:t>signature</a:t>
            </a:r>
            <a:r>
              <a:rPr lang="en-US" sz="2000" dirty="0"/>
              <a:t> </a:t>
            </a:r>
            <a:r>
              <a:rPr lang="en-US" sz="2000" dirty="0" smtClean="0"/>
              <a:t>but the </a:t>
            </a:r>
            <a:r>
              <a:rPr lang="en-US" sz="2000" dirty="0"/>
              <a:t>scanner uses </a:t>
            </a:r>
            <a:r>
              <a:rPr lang="en-US" sz="2000" b="1" dirty="0">
                <a:solidFill>
                  <a:srgbClr val="FF0000"/>
                </a:solidFill>
              </a:rPr>
              <a:t>heuristic rules </a:t>
            </a:r>
            <a:r>
              <a:rPr lang="en-US" sz="2000" dirty="0"/>
              <a:t>to search for </a:t>
            </a:r>
            <a:r>
              <a:rPr lang="en-US" sz="2000" dirty="0" smtClean="0"/>
              <a:t>possible malware ( examines code of the virus for suspicious properties/characteristics </a:t>
            </a:r>
            <a:r>
              <a:rPr lang="en-US" sz="2000" dirty="0" err="1" smtClean="0"/>
              <a:t>e.g</a:t>
            </a:r>
            <a:r>
              <a:rPr lang="en-US" sz="2000" dirty="0" smtClean="0"/>
              <a:t> encryption code may help detect polymorphic virus) </a:t>
            </a:r>
          </a:p>
          <a:p>
            <a:pPr>
              <a:lnSpc>
                <a:spcPct val="90000"/>
              </a:lnSpc>
            </a:pPr>
            <a:r>
              <a:rPr lang="en-US" sz="2000" b="1" dirty="0"/>
              <a:t>Activity </a:t>
            </a:r>
            <a:r>
              <a:rPr lang="en-US" sz="2000" b="1" dirty="0" smtClean="0"/>
              <a:t>Traps: </a:t>
            </a:r>
            <a:r>
              <a:rPr lang="en-US" sz="2000" dirty="0"/>
              <a:t>are </a:t>
            </a:r>
            <a:r>
              <a:rPr lang="en-US" sz="2000" b="1" dirty="0">
                <a:solidFill>
                  <a:srgbClr val="FF0000"/>
                </a:solidFill>
              </a:rPr>
              <a:t>memory-resident </a:t>
            </a:r>
            <a:r>
              <a:rPr lang="en-US" sz="2000" b="1" dirty="0" smtClean="0">
                <a:solidFill>
                  <a:srgbClr val="FF0000"/>
                </a:solidFill>
              </a:rPr>
              <a:t>programs </a:t>
            </a:r>
            <a:r>
              <a:rPr lang="en-US" sz="2000" dirty="0" smtClean="0"/>
              <a:t>(these programs are left after execution) </a:t>
            </a:r>
            <a:r>
              <a:rPr lang="en-US" sz="2000" dirty="0"/>
              <a:t>that identify malware by its actions rather than its structure in an infected program</a:t>
            </a:r>
            <a:r>
              <a:rPr lang="en-US" sz="2000" dirty="0" smtClean="0"/>
              <a:t>. </a:t>
            </a:r>
          </a:p>
          <a:p>
            <a:pPr>
              <a:lnSpc>
                <a:spcPct val="90000"/>
              </a:lnSpc>
            </a:pPr>
            <a:r>
              <a:rPr lang="en-US" sz="2000" b="1" dirty="0" smtClean="0"/>
              <a:t>Full-featured protection: </a:t>
            </a:r>
            <a:r>
              <a:rPr lang="en-US" sz="2000" dirty="0"/>
              <a:t>are packages consisting of a variety of </a:t>
            </a:r>
            <a:r>
              <a:rPr lang="en-US" sz="2000" b="1" dirty="0">
                <a:solidFill>
                  <a:srgbClr val="FF0000"/>
                </a:solidFill>
              </a:rPr>
              <a:t>anti-virus techniques </a:t>
            </a:r>
            <a:r>
              <a:rPr lang="en-US" sz="2000" dirty="0"/>
              <a:t>used in conjunction. These include </a:t>
            </a:r>
            <a:r>
              <a:rPr lang="en-US" sz="2000" b="1" dirty="0">
                <a:solidFill>
                  <a:srgbClr val="FF0000"/>
                </a:solidFill>
              </a:rPr>
              <a:t>scanning</a:t>
            </a:r>
            <a:r>
              <a:rPr lang="en-US" sz="2000" dirty="0">
                <a:solidFill>
                  <a:srgbClr val="FF0000"/>
                </a:solidFill>
              </a:rPr>
              <a:t> </a:t>
            </a:r>
            <a:r>
              <a:rPr lang="en-US" sz="2000" dirty="0"/>
              <a:t>and </a:t>
            </a:r>
            <a:r>
              <a:rPr lang="en-US" sz="2000" dirty="0" smtClean="0"/>
              <a:t> Heuristics, </a:t>
            </a:r>
            <a:r>
              <a:rPr lang="en-US" sz="2000" b="1" dirty="0" smtClean="0">
                <a:solidFill>
                  <a:srgbClr val="FF0000"/>
                </a:solidFill>
              </a:rPr>
              <a:t>activity </a:t>
            </a:r>
            <a:r>
              <a:rPr lang="en-US" sz="2000" b="1" dirty="0">
                <a:solidFill>
                  <a:srgbClr val="FF0000"/>
                </a:solidFill>
              </a:rPr>
              <a:t>trap components</a:t>
            </a:r>
            <a:r>
              <a:rPr lang="en-US" sz="2000" dirty="0"/>
              <a:t>.</a:t>
            </a:r>
          </a:p>
          <a:p>
            <a:pPr>
              <a:lnSpc>
                <a:spcPct val="90000"/>
              </a:lnSpc>
            </a:pPr>
            <a:endParaRPr lang="en-US" altLang="en-US" sz="2000" dirty="0"/>
          </a:p>
        </p:txBody>
      </p:sp>
      <p:sp>
        <p:nvSpPr>
          <p:cNvPr id="2" name="Date Placeholder 1">
            <a:extLst>
              <a:ext uri="{FF2B5EF4-FFF2-40B4-BE49-F238E27FC236}">
                <a16:creationId xmlns:a16="http://schemas.microsoft.com/office/drawing/2014/main" xmlns="" id="{D6F6272B-89E1-4A9F-8EBC-B499437A6949}"/>
              </a:ext>
            </a:extLst>
          </p:cNvPr>
          <p:cNvSpPr>
            <a:spLocks noGrp="1"/>
          </p:cNvSpPr>
          <p:nvPr>
            <p:ph type="dt" sz="half" idx="10"/>
          </p:nvPr>
        </p:nvSpPr>
        <p:spPr/>
        <p:txBody>
          <a:bodyPr/>
          <a:lstStyle/>
          <a:p>
            <a:fld id="{95C44BB6-3905-4373-8627-1569739A4E6F}" type="datetime1">
              <a:rPr lang="en-US" smtClean="0"/>
              <a:t>4/18/2022</a:t>
            </a:fld>
            <a:endParaRPr lang="en-US"/>
          </a:p>
        </p:txBody>
      </p:sp>
      <p:sp>
        <p:nvSpPr>
          <p:cNvPr id="3" name="Footer Placeholder 2">
            <a:extLst>
              <a:ext uri="{FF2B5EF4-FFF2-40B4-BE49-F238E27FC236}">
                <a16:creationId xmlns:a16="http://schemas.microsoft.com/office/drawing/2014/main" xmlns="" id="{4CDD58F9-5D80-4075-A2DE-D63F3CB12783}"/>
              </a:ext>
            </a:extLst>
          </p:cNvPr>
          <p:cNvSpPr>
            <a:spLocks noGrp="1"/>
          </p:cNvSpPr>
          <p:nvPr>
            <p:ph type="ftr" sz="quarter" idx="11"/>
          </p:nvPr>
        </p:nvSpPr>
        <p:spPr/>
        <p:txBody>
          <a:bodyPr/>
          <a:lstStyle/>
          <a:p>
            <a:r>
              <a:rPr lang="en-US"/>
              <a:t>CS320/Computer Data Security &amp; Privacy</a:t>
            </a:r>
          </a:p>
        </p:txBody>
      </p:sp>
      <p:sp>
        <p:nvSpPr>
          <p:cNvPr id="4" name="Slide Number Placeholder 3">
            <a:extLst>
              <a:ext uri="{FF2B5EF4-FFF2-40B4-BE49-F238E27FC236}">
                <a16:creationId xmlns:a16="http://schemas.microsoft.com/office/drawing/2014/main" xmlns="" id="{F92E2FD6-67A2-4460-906B-86A97F228764}"/>
              </a:ext>
            </a:extLst>
          </p:cNvPr>
          <p:cNvSpPr>
            <a:spLocks noGrp="1"/>
          </p:cNvSpPr>
          <p:nvPr>
            <p:ph type="sldNum" sz="quarter" idx="12"/>
          </p:nvPr>
        </p:nvSpPr>
        <p:spPr/>
        <p:txBody>
          <a:bodyPr>
            <a:normAutofit lnSpcReduction="10000"/>
          </a:bodyPr>
          <a:lstStyle/>
          <a:p>
            <a:fld id="{25E853D7-1A13-460C-AB7B-B81F0E4B23E6}" type="slidenum">
              <a:rPr lang="en-US" smtClean="0"/>
              <a:t>12</a:t>
            </a:fld>
            <a:endParaRPr lang="en-US"/>
          </a:p>
        </p:txBody>
      </p:sp>
      <p:pic>
        <p:nvPicPr>
          <p:cNvPr id="7" name="Picture 6">
            <a:extLst>
              <a:ext uri="{FF2B5EF4-FFF2-40B4-BE49-F238E27FC236}">
                <a16:creationId xmlns:a16="http://schemas.microsoft.com/office/drawing/2014/main" xmlns="" id="{F7AA72F7-87E3-4C53-B895-6659A70E5C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Tree>
    <p:extLst>
      <p:ext uri="{BB962C8B-B14F-4D97-AF65-F5344CB8AC3E}">
        <p14:creationId xmlns:p14="http://schemas.microsoft.com/office/powerpoint/2010/main" val="406310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D0A9375F-C6D5-4392-84FD-7A9ED5F22ADD}"/>
              </a:ext>
            </a:extLst>
          </p:cNvPr>
          <p:cNvSpPr>
            <a:spLocks noGrp="1" noChangeArrowheads="1"/>
          </p:cNvSpPr>
          <p:nvPr>
            <p:ph type="title"/>
          </p:nvPr>
        </p:nvSpPr>
        <p:spPr>
          <a:xfrm>
            <a:off x="1249680" y="-425450"/>
            <a:ext cx="9692640" cy="1325562"/>
          </a:xfrm>
        </p:spPr>
        <p:txBody>
          <a:bodyPr/>
          <a:lstStyle/>
          <a:p>
            <a:pPr eaLnBrk="1" hangingPunct="1"/>
            <a:r>
              <a:rPr lang="en-US" altLang="en-US" dirty="0"/>
              <a:t>Digital </a:t>
            </a:r>
            <a:r>
              <a:rPr lang="en-US" altLang="en-US" dirty="0" smtClean="0"/>
              <a:t>Immune </a:t>
            </a:r>
            <a:r>
              <a:rPr lang="en-US" altLang="en-US" dirty="0"/>
              <a:t>S</a:t>
            </a:r>
            <a:r>
              <a:rPr lang="en-US" altLang="en-US" dirty="0" smtClean="0"/>
              <a:t>ystem</a:t>
            </a:r>
            <a:endParaRPr lang="en-US" altLang="en-US" dirty="0"/>
          </a:p>
        </p:txBody>
      </p:sp>
      <p:pic>
        <p:nvPicPr>
          <p:cNvPr id="32771" name="Picture 4">
            <a:extLst>
              <a:ext uri="{FF2B5EF4-FFF2-40B4-BE49-F238E27FC236}">
                <a16:creationId xmlns:a16="http://schemas.microsoft.com/office/drawing/2014/main" xmlns="" id="{971D280B-0EB6-4B5C-B8D0-DA57D392B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59" t="13875" r="7159" b="18500"/>
          <a:stretch>
            <a:fillRect/>
          </a:stretch>
        </p:blipFill>
        <p:spPr bwMode="auto">
          <a:xfrm>
            <a:off x="6480698" y="1181099"/>
            <a:ext cx="4968536"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Box 3">
            <a:extLst>
              <a:ext uri="{FF2B5EF4-FFF2-40B4-BE49-F238E27FC236}">
                <a16:creationId xmlns:a16="http://schemas.microsoft.com/office/drawing/2014/main" xmlns="" id="{F41A65C9-C23F-4E80-9A9C-3EC8EA08CBC7}"/>
              </a:ext>
            </a:extLst>
          </p:cNvPr>
          <p:cNvSpPr txBox="1">
            <a:spLocks noChangeArrowheads="1"/>
          </p:cNvSpPr>
          <p:nvPr/>
        </p:nvSpPr>
        <p:spPr bwMode="auto">
          <a:xfrm>
            <a:off x="719092" y="1219061"/>
            <a:ext cx="616998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80000"/>
              <a:buChar char="•"/>
              <a:defRPr sz="2800">
                <a:solidFill>
                  <a:srgbClr val="000066"/>
                </a:solidFill>
                <a:latin typeface="Trebuchet MS" panose="020B0603020202020204" pitchFamily="34" charset="0"/>
                <a:cs typeface="Lucida Sans Unicode" panose="020B0602030504020204" pitchFamily="34" charset="0"/>
              </a:defRPr>
            </a:lvl1pPr>
            <a:lvl2pPr marL="742950" indent="-285750">
              <a:spcBef>
                <a:spcPct val="20000"/>
              </a:spcBef>
              <a:buSzPct val="80000"/>
              <a:buChar char="–"/>
              <a:defRPr sz="2400">
                <a:solidFill>
                  <a:srgbClr val="000066"/>
                </a:solidFill>
                <a:latin typeface="Trebuchet MS" panose="020B0603020202020204" pitchFamily="34" charset="0"/>
                <a:cs typeface="Lucida Sans Unicode" panose="020B0602030504020204" pitchFamily="34" charset="0"/>
              </a:defRPr>
            </a:lvl2pPr>
            <a:lvl3pPr marL="1143000" indent="-228600">
              <a:spcBef>
                <a:spcPct val="20000"/>
              </a:spcBef>
              <a:buSzPct val="80000"/>
              <a:buChar char="•"/>
              <a:defRPr sz="2000">
                <a:solidFill>
                  <a:srgbClr val="000066"/>
                </a:solidFill>
                <a:latin typeface="Trebuchet MS" panose="020B0603020202020204" pitchFamily="34" charset="0"/>
                <a:cs typeface="Lucida Sans Unicode" panose="020B0602030504020204" pitchFamily="34" charset="0"/>
              </a:defRPr>
            </a:lvl3pPr>
            <a:lvl4pPr marL="1600200" indent="-228600">
              <a:spcBef>
                <a:spcPct val="20000"/>
              </a:spcBef>
              <a:buSzPct val="80000"/>
              <a:buChar char="–"/>
              <a:defRPr sz="2000">
                <a:solidFill>
                  <a:srgbClr val="000066"/>
                </a:solidFill>
                <a:latin typeface="Trebuchet MS" panose="020B0603020202020204" pitchFamily="34" charset="0"/>
                <a:cs typeface="Lucida Sans Unicode"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cs typeface="Lucida Sans Unicode" panose="020B0602030504020204" pitchFamily="34" charset="0"/>
              </a:defRPr>
            </a:lvl9pPr>
          </a:lstStyle>
          <a:p>
            <a:pPr marL="0" indent="0">
              <a:spcBef>
                <a:spcPct val="0"/>
              </a:spcBef>
              <a:buSzTx/>
              <a:buNone/>
            </a:pPr>
            <a:r>
              <a:rPr lang="en-US" sz="2000" b="1" dirty="0" smtClean="0">
                <a:solidFill>
                  <a:srgbClr val="FF0000"/>
                </a:solidFill>
              </a:rPr>
              <a:t>The </a:t>
            </a:r>
            <a:r>
              <a:rPr lang="en-US" sz="2000" b="1" dirty="0">
                <a:solidFill>
                  <a:srgbClr val="FF0000"/>
                </a:solidFill>
              </a:rPr>
              <a:t>objective of this system is </a:t>
            </a:r>
            <a:r>
              <a:rPr lang="en-US" sz="2000" dirty="0" smtClean="0"/>
              <a:t>to detect a new malware, analyze it, understand its behavior and structure and inform others about detection and prevention before it reaches their computers.</a:t>
            </a:r>
            <a:endParaRPr lang="en-US" altLang="en-US" sz="2000" dirty="0" smtClean="0">
              <a:solidFill>
                <a:schemeClr val="tx1"/>
              </a:solidFill>
              <a:latin typeface="Arial" panose="020B0604020202020204" pitchFamily="34" charset="0"/>
              <a:cs typeface="Arial" panose="020B0604020202020204" pitchFamily="34" charset="0"/>
            </a:endParaRPr>
          </a:p>
          <a:p>
            <a:pPr eaLnBrk="1" hangingPunct="1">
              <a:spcBef>
                <a:spcPct val="0"/>
              </a:spcBef>
              <a:buSzTx/>
              <a:buFontTx/>
              <a:buAutoNum type="arabicPeriod"/>
            </a:pPr>
            <a:endParaRPr lang="en-US" altLang="en-US" sz="1800" dirty="0" smtClean="0">
              <a:solidFill>
                <a:schemeClr val="tx1"/>
              </a:solidFill>
              <a:latin typeface="Arial" panose="020B0604020202020204" pitchFamily="34" charset="0"/>
              <a:cs typeface="Arial" panose="020B0604020202020204" pitchFamily="34" charset="0"/>
            </a:endParaRPr>
          </a:p>
          <a:p>
            <a:pPr eaLnBrk="1" hangingPunct="1">
              <a:spcBef>
                <a:spcPct val="0"/>
              </a:spcBef>
              <a:buSzTx/>
              <a:buFontTx/>
              <a:buAutoNum type="arabicPeriod"/>
            </a:pPr>
            <a:r>
              <a:rPr lang="en-US" altLang="en-US" sz="1800" dirty="0" smtClean="0">
                <a:solidFill>
                  <a:schemeClr val="tx1"/>
                </a:solidFill>
                <a:latin typeface="Arial" panose="020B0604020202020204" pitchFamily="34" charset="0"/>
                <a:cs typeface="Arial" panose="020B0604020202020204" pitchFamily="34" charset="0"/>
              </a:rPr>
              <a:t>A </a:t>
            </a:r>
            <a:r>
              <a:rPr lang="en-US" altLang="en-US" sz="1800" dirty="0">
                <a:solidFill>
                  <a:schemeClr val="tx1"/>
                </a:solidFill>
                <a:latin typeface="Arial" panose="020B0604020202020204" pitchFamily="34" charset="0"/>
                <a:cs typeface="Arial" panose="020B0604020202020204" pitchFamily="34" charset="0"/>
              </a:rPr>
              <a:t>monitoring </a:t>
            </a:r>
            <a:r>
              <a:rPr lang="en-US" altLang="en-US" sz="1800" dirty="0" err="1">
                <a:solidFill>
                  <a:schemeClr val="tx1"/>
                </a:solidFill>
                <a:latin typeface="Arial" panose="020B0604020202020204" pitchFamily="34" charset="0"/>
                <a:cs typeface="Arial" panose="020B0604020202020204" pitchFamily="34" charset="0"/>
              </a:rPr>
              <a:t>pgm</a:t>
            </a:r>
            <a:r>
              <a:rPr lang="en-US" altLang="en-US" sz="1800" dirty="0">
                <a:solidFill>
                  <a:schemeClr val="tx1"/>
                </a:solidFill>
                <a:latin typeface="Arial" panose="020B0604020202020204" pitchFamily="34" charset="0"/>
                <a:cs typeface="Arial" panose="020B0604020202020204" pitchFamily="34" charset="0"/>
              </a:rPr>
              <a:t> infers a virus, sends a copy to an </a:t>
            </a:r>
            <a:r>
              <a:rPr lang="en-US" altLang="en-US" sz="1800" dirty="0" err="1" smtClean="0">
                <a:solidFill>
                  <a:schemeClr val="tx1"/>
                </a:solidFill>
                <a:latin typeface="Arial" panose="020B0604020202020204" pitchFamily="34" charset="0"/>
                <a:cs typeface="Arial" panose="020B0604020202020204" pitchFamily="34" charset="0"/>
              </a:rPr>
              <a:t>admn</a:t>
            </a:r>
            <a:r>
              <a:rPr lang="en-US" altLang="en-US" sz="1800" dirty="0" smtClean="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machine</a:t>
            </a:r>
          </a:p>
          <a:p>
            <a:pPr eaLnBrk="1" hangingPunct="1">
              <a:spcBef>
                <a:spcPct val="0"/>
              </a:spcBef>
              <a:buSzTx/>
              <a:buFontTx/>
              <a:buAutoNum type="arabicPeriod"/>
            </a:pPr>
            <a:r>
              <a:rPr lang="en-US" altLang="en-US" sz="1800" dirty="0" err="1" smtClean="0">
                <a:solidFill>
                  <a:schemeClr val="tx1"/>
                </a:solidFill>
                <a:latin typeface="Arial" panose="020B0604020202020204" pitchFamily="34" charset="0"/>
                <a:cs typeface="Arial" panose="020B0604020202020204" pitchFamily="34" charset="0"/>
              </a:rPr>
              <a:t>Admn</a:t>
            </a:r>
            <a:r>
              <a:rPr lang="en-US" altLang="en-US" sz="1800" dirty="0" smtClean="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encrypts, sends to a central analysis machine</a:t>
            </a:r>
          </a:p>
          <a:p>
            <a:pPr eaLnBrk="1" hangingPunct="1">
              <a:spcBef>
                <a:spcPct val="0"/>
              </a:spcBef>
              <a:buSzTx/>
              <a:buFontTx/>
              <a:buAutoNum type="arabicPeriod"/>
            </a:pPr>
            <a:r>
              <a:rPr lang="en-US" altLang="en-US" sz="1800" dirty="0">
                <a:solidFill>
                  <a:schemeClr val="tx1"/>
                </a:solidFill>
                <a:latin typeface="Arial" panose="020B0604020202020204" pitchFamily="34" charset="0"/>
                <a:cs typeface="Arial" panose="020B0604020202020204" pitchFamily="34" charset="0"/>
              </a:rPr>
              <a:t>Central analysis: Safe exec of virus, analyze, give a prescription</a:t>
            </a:r>
          </a:p>
          <a:p>
            <a:pPr eaLnBrk="1" hangingPunct="1">
              <a:spcBef>
                <a:spcPct val="0"/>
              </a:spcBef>
              <a:buSzTx/>
              <a:buFontTx/>
              <a:buAutoNum type="arabicPeriod"/>
            </a:pPr>
            <a:r>
              <a:rPr lang="en-US" altLang="en-US" sz="1800" dirty="0">
                <a:solidFill>
                  <a:schemeClr val="tx1"/>
                </a:solidFill>
                <a:latin typeface="Arial" panose="020B0604020202020204" pitchFamily="34" charset="0"/>
                <a:cs typeface="Arial" panose="020B0604020202020204" pitchFamily="34" charset="0"/>
              </a:rPr>
              <a:t>Prescription sent back to the </a:t>
            </a:r>
            <a:r>
              <a:rPr lang="en-US" altLang="en-US" sz="1800" dirty="0" err="1" smtClean="0">
                <a:solidFill>
                  <a:schemeClr val="tx1"/>
                </a:solidFill>
                <a:latin typeface="Arial" panose="020B0604020202020204" pitchFamily="34" charset="0"/>
                <a:cs typeface="Arial" panose="020B0604020202020204" pitchFamily="34" charset="0"/>
              </a:rPr>
              <a:t>admn</a:t>
            </a:r>
            <a:r>
              <a:rPr lang="en-US" altLang="en-US" sz="1800" dirty="0" smtClean="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machines</a:t>
            </a:r>
          </a:p>
          <a:p>
            <a:pPr eaLnBrk="1" hangingPunct="1">
              <a:spcBef>
                <a:spcPct val="0"/>
              </a:spcBef>
              <a:buSzTx/>
              <a:buFontTx/>
              <a:buAutoNum type="arabicPeriod"/>
            </a:pPr>
            <a:r>
              <a:rPr lang="en-US" altLang="en-US" sz="1800" smtClean="0">
                <a:solidFill>
                  <a:schemeClr val="tx1"/>
                </a:solidFill>
                <a:latin typeface="Arial" panose="020B0604020202020204" pitchFamily="34" charset="0"/>
                <a:cs typeface="Arial" panose="020B0604020202020204" pitchFamily="34" charset="0"/>
              </a:rPr>
              <a:t>Admn </a:t>
            </a:r>
            <a:r>
              <a:rPr lang="en-US" altLang="en-US" sz="1800" dirty="0">
                <a:solidFill>
                  <a:schemeClr val="tx1"/>
                </a:solidFill>
                <a:latin typeface="Arial" panose="020B0604020202020204" pitchFamily="34" charset="0"/>
                <a:cs typeface="Arial" panose="020B0604020202020204" pitchFamily="34" charset="0"/>
              </a:rPr>
              <a:t>machine forwards to all clients</a:t>
            </a:r>
          </a:p>
          <a:p>
            <a:pPr eaLnBrk="1" hangingPunct="1">
              <a:spcBef>
                <a:spcPct val="0"/>
              </a:spcBef>
              <a:buSzTx/>
              <a:buFontTx/>
              <a:buAutoNum type="arabicPeriod"/>
            </a:pPr>
            <a:r>
              <a:rPr lang="en-US" altLang="en-US" sz="1800" dirty="0">
                <a:solidFill>
                  <a:schemeClr val="tx1"/>
                </a:solidFill>
                <a:latin typeface="Arial" panose="020B0604020202020204" pitchFamily="34" charset="0"/>
                <a:cs typeface="Arial" panose="020B0604020202020204" pitchFamily="34" charset="0"/>
              </a:rPr>
              <a:t>Prescription forwarded to other organizations</a:t>
            </a:r>
          </a:p>
          <a:p>
            <a:pPr eaLnBrk="1" hangingPunct="1">
              <a:spcBef>
                <a:spcPct val="0"/>
              </a:spcBef>
              <a:buSzTx/>
              <a:buFontTx/>
              <a:buAutoNum type="arabicPeriod"/>
            </a:pPr>
            <a:r>
              <a:rPr lang="en-US" altLang="en-US" sz="1800" dirty="0">
                <a:solidFill>
                  <a:schemeClr val="tx1"/>
                </a:solidFill>
                <a:latin typeface="Arial" panose="020B0604020202020204" pitchFamily="34" charset="0"/>
                <a:cs typeface="Arial" panose="020B0604020202020204" pitchFamily="34" charset="0"/>
              </a:rPr>
              <a:t>Subscribers worldwide receive regular updates                   </a:t>
            </a:r>
            <a:r>
              <a:rPr lang="en-US" altLang="en-US" sz="2000" dirty="0">
                <a:solidFill>
                  <a:srgbClr val="FF0000"/>
                </a:solidFill>
                <a:latin typeface="Arial" panose="020B0604020202020204" pitchFamily="34" charset="0"/>
                <a:cs typeface="Arial" panose="020B0604020202020204" pitchFamily="34" charset="0"/>
              </a:rPr>
              <a:t>IBM/Symantec Project</a:t>
            </a:r>
          </a:p>
        </p:txBody>
      </p:sp>
      <p:pic>
        <p:nvPicPr>
          <p:cNvPr id="5" name="Picture 4">
            <a:extLst>
              <a:ext uri="{FF2B5EF4-FFF2-40B4-BE49-F238E27FC236}">
                <a16:creationId xmlns:a16="http://schemas.microsoft.com/office/drawing/2014/main" xmlns="" id="{F7787BCC-100F-43D6-8D7B-748BAB9C264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
        <p:nvSpPr>
          <p:cNvPr id="2" name="Date Placeholder 1">
            <a:extLst>
              <a:ext uri="{FF2B5EF4-FFF2-40B4-BE49-F238E27FC236}">
                <a16:creationId xmlns:a16="http://schemas.microsoft.com/office/drawing/2014/main" xmlns="" id="{E05A0A77-4E1B-49A8-8821-3872264FE089}"/>
              </a:ext>
            </a:extLst>
          </p:cNvPr>
          <p:cNvSpPr>
            <a:spLocks noGrp="1"/>
          </p:cNvSpPr>
          <p:nvPr>
            <p:ph type="dt" sz="half" idx="10"/>
          </p:nvPr>
        </p:nvSpPr>
        <p:spPr/>
        <p:txBody>
          <a:bodyPr/>
          <a:lstStyle/>
          <a:p>
            <a:fld id="{FF31F83D-B34E-44F6-84EB-1C0C4E888448}" type="datetime1">
              <a:rPr lang="en-US" smtClean="0"/>
              <a:t>4/18/2022</a:t>
            </a:fld>
            <a:endParaRPr lang="en-US"/>
          </a:p>
        </p:txBody>
      </p:sp>
      <p:sp>
        <p:nvSpPr>
          <p:cNvPr id="3" name="Footer Placeholder 2">
            <a:extLst>
              <a:ext uri="{FF2B5EF4-FFF2-40B4-BE49-F238E27FC236}">
                <a16:creationId xmlns:a16="http://schemas.microsoft.com/office/drawing/2014/main" xmlns="" id="{5E7016DC-AE46-4D64-A77F-5492D26937F8}"/>
              </a:ext>
            </a:extLst>
          </p:cNvPr>
          <p:cNvSpPr>
            <a:spLocks noGrp="1"/>
          </p:cNvSpPr>
          <p:nvPr>
            <p:ph type="ftr" sz="quarter" idx="11"/>
          </p:nvPr>
        </p:nvSpPr>
        <p:spPr/>
        <p:txBody>
          <a:bodyPr/>
          <a:lstStyle/>
          <a:p>
            <a:r>
              <a:rPr lang="en-US" dirty="0"/>
              <a:t>CS320/Computer Data Security &amp; Privacy</a:t>
            </a:r>
          </a:p>
        </p:txBody>
      </p:sp>
      <p:sp>
        <p:nvSpPr>
          <p:cNvPr id="4" name="Slide Number Placeholder 3">
            <a:extLst>
              <a:ext uri="{FF2B5EF4-FFF2-40B4-BE49-F238E27FC236}">
                <a16:creationId xmlns:a16="http://schemas.microsoft.com/office/drawing/2014/main" xmlns="" id="{6826765E-C27C-4608-A4A3-6BDECE84A6A6}"/>
              </a:ext>
            </a:extLst>
          </p:cNvPr>
          <p:cNvSpPr>
            <a:spLocks noGrp="1"/>
          </p:cNvSpPr>
          <p:nvPr>
            <p:ph type="sldNum" sz="quarter" idx="12"/>
          </p:nvPr>
        </p:nvSpPr>
        <p:spPr/>
        <p:txBody>
          <a:bodyPr>
            <a:normAutofit lnSpcReduction="10000"/>
          </a:bodyPr>
          <a:lstStyle/>
          <a:p>
            <a:fld id="{25E853D7-1A13-460C-AB7B-B81F0E4B23E6}" type="slidenum">
              <a:rPr lang="en-US" smtClean="0"/>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24866" y="365760"/>
            <a:ext cx="6429646" cy="529786"/>
          </a:xfrm>
        </p:spPr>
        <p:txBody>
          <a:bodyPr>
            <a:normAutofit fontScale="90000"/>
          </a:bodyPr>
          <a:lstStyle/>
          <a:p>
            <a:r>
              <a:rPr lang="en-US" sz="3200" b="1" dirty="0"/>
              <a:t>Objectives of the Lecture</a:t>
            </a:r>
          </a:p>
        </p:txBody>
      </p:sp>
      <p:sp>
        <p:nvSpPr>
          <p:cNvPr id="6" name="Content Placeholder 5"/>
          <p:cNvSpPr>
            <a:spLocks noGrp="1"/>
          </p:cNvSpPr>
          <p:nvPr>
            <p:ph idx="1"/>
          </p:nvPr>
        </p:nvSpPr>
        <p:spPr>
          <a:xfrm>
            <a:off x="489098" y="1339702"/>
            <a:ext cx="10334846" cy="4832498"/>
          </a:xfrm>
        </p:spPr>
        <p:txBody>
          <a:bodyPr>
            <a:normAutofit/>
          </a:bodyPr>
          <a:lstStyle/>
          <a:p>
            <a:pPr algn="just">
              <a:lnSpc>
                <a:spcPct val="150000"/>
              </a:lnSpc>
              <a:buClr>
                <a:schemeClr val="tx1"/>
              </a:buClr>
            </a:pPr>
            <a:r>
              <a:rPr lang="en-US" sz="2000" b="1" dirty="0">
                <a:solidFill>
                  <a:srgbClr val="FF0000"/>
                </a:solidFill>
              </a:rPr>
              <a:t>This lecture aims to </a:t>
            </a:r>
            <a:endParaRPr lang="en-US" sz="2600" b="1" dirty="0"/>
          </a:p>
          <a:p>
            <a:pPr lvl="1" algn="just">
              <a:lnSpc>
                <a:spcPct val="150000"/>
              </a:lnSpc>
              <a:buClr>
                <a:schemeClr val="tx1"/>
              </a:buClr>
            </a:pPr>
            <a:r>
              <a:rPr lang="en-US" sz="2400" dirty="0">
                <a:solidFill>
                  <a:schemeClr val="tx1"/>
                </a:solidFill>
              </a:rPr>
              <a:t>Describe broad mechanisms malware uses to propagate.</a:t>
            </a:r>
          </a:p>
          <a:p>
            <a:pPr lvl="1" algn="just">
              <a:lnSpc>
                <a:spcPct val="150000"/>
              </a:lnSpc>
              <a:buClr>
                <a:schemeClr val="tx1"/>
              </a:buClr>
            </a:pPr>
            <a:r>
              <a:rPr lang="en-US" sz="2400" dirty="0">
                <a:solidFill>
                  <a:schemeClr val="tx1"/>
                </a:solidFill>
              </a:rPr>
              <a:t>Understand the basic operation of viruses, worms, and trojans.</a:t>
            </a:r>
          </a:p>
          <a:p>
            <a:pPr lvl="1" algn="just">
              <a:lnSpc>
                <a:spcPct val="150000"/>
              </a:lnSpc>
              <a:buClr>
                <a:schemeClr val="tx1"/>
              </a:buClr>
            </a:pPr>
            <a:r>
              <a:rPr lang="en-US" sz="2400" dirty="0" smtClean="0">
                <a:solidFill>
                  <a:schemeClr val="tx1"/>
                </a:solidFill>
              </a:rPr>
              <a:t>Describe broad categories of malware payloads and threats  </a:t>
            </a:r>
          </a:p>
          <a:p>
            <a:pPr lvl="1" algn="just">
              <a:lnSpc>
                <a:spcPct val="150000"/>
              </a:lnSpc>
              <a:buClr>
                <a:schemeClr val="tx1"/>
              </a:buClr>
            </a:pPr>
            <a:r>
              <a:rPr lang="en-US" sz="2400" dirty="0" smtClean="0">
                <a:solidFill>
                  <a:schemeClr val="tx1"/>
                </a:solidFill>
              </a:rPr>
              <a:t>Describe </a:t>
            </a:r>
            <a:r>
              <a:rPr lang="en-US" sz="2400" dirty="0">
                <a:solidFill>
                  <a:schemeClr val="tx1"/>
                </a:solidFill>
              </a:rPr>
              <a:t>some malware countermeasure elements</a:t>
            </a:r>
            <a:r>
              <a:rPr lang="en-US" sz="2400" dirty="0" smtClean="0">
                <a:solidFill>
                  <a:schemeClr val="tx1"/>
                </a:solidFill>
              </a:rPr>
              <a:t>.</a:t>
            </a:r>
            <a:endParaRPr lang="en-US" sz="2000" dirty="0">
              <a:solidFill>
                <a:schemeClr val="tx1"/>
              </a:solidFill>
            </a:endParaRPr>
          </a:p>
          <a:p>
            <a:pPr lvl="1">
              <a:lnSpc>
                <a:spcPct val="150000"/>
              </a:lnSpc>
              <a:buClr>
                <a:schemeClr val="tx1"/>
              </a:buClr>
            </a:pPr>
            <a:endParaRPr lang="en-US" sz="2000" dirty="0">
              <a:solidFill>
                <a:schemeClr val="tx1"/>
              </a:solidFill>
            </a:endParaRPr>
          </a:p>
          <a:p>
            <a:pPr marL="274320" lvl="1" indent="0" algn="just">
              <a:lnSpc>
                <a:spcPct val="150000"/>
              </a:lnSpc>
              <a:buClr>
                <a:schemeClr val="tx1"/>
              </a:buClr>
              <a:buNone/>
            </a:pPr>
            <a:endParaRPr lang="en-US" sz="2000" dirty="0"/>
          </a:p>
          <a:p>
            <a:pPr algn="just">
              <a:lnSpc>
                <a:spcPct val="150000"/>
              </a:lnSpc>
              <a:buClr>
                <a:schemeClr val="tx1"/>
              </a:buClr>
            </a:pPr>
            <a:endParaRPr lang="en-US" sz="2500" dirty="0"/>
          </a:p>
        </p:txBody>
      </p:sp>
      <p:sp>
        <p:nvSpPr>
          <p:cNvPr id="8" name="Date Placeholder 7"/>
          <p:cNvSpPr>
            <a:spLocks noGrp="1"/>
          </p:cNvSpPr>
          <p:nvPr>
            <p:ph type="dt" sz="half" idx="10"/>
          </p:nvPr>
        </p:nvSpPr>
        <p:spPr/>
        <p:txBody>
          <a:bodyPr/>
          <a:lstStyle/>
          <a:p>
            <a:fld id="{BBE5E894-6867-415E-B834-6CFEFBB6C269}" type="datetime1">
              <a:rPr lang="en-US" smtClean="0">
                <a:solidFill>
                  <a:prstClr val="black"/>
                </a:solidFill>
              </a:rPr>
              <a:t>4/18/2022</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a:solidFill>
                  <a:prstClr val="black"/>
                </a:solidFill>
              </a:rPr>
              <a:t>CS320/Computer Data Security &amp; Privacy</a:t>
            </a:r>
          </a:p>
        </p:txBody>
      </p:sp>
      <p:sp>
        <p:nvSpPr>
          <p:cNvPr id="5" name="Slide Number Placeholder 4"/>
          <p:cNvSpPr>
            <a:spLocks noGrp="1"/>
          </p:cNvSpPr>
          <p:nvPr>
            <p:ph type="sldNum" sz="quarter" idx="12"/>
          </p:nvPr>
        </p:nvSpPr>
        <p:spPr/>
        <p:txBody>
          <a:bodyPr>
            <a:normAutofit lnSpcReduction="10000"/>
          </a:bodyPr>
          <a:lstStyle/>
          <a:p>
            <a:fld id="{CFA0C1E5-F156-4DC9-AC9E-7BC9356F6DD1}" type="slidenum">
              <a:rPr lang="en-US" smtClean="0">
                <a:solidFill>
                  <a:srgbClr val="DEAE00">
                    <a:shade val="75000"/>
                  </a:srgbClr>
                </a:solidFill>
              </a:rPr>
              <a:pPr/>
              <a:t>2</a:t>
            </a:fld>
            <a:endParaRPr lang="en-US">
              <a:solidFill>
                <a:srgbClr val="DEAE00">
                  <a:shade val="75000"/>
                </a:srgbClr>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7876" r="-190"/>
          <a:stretch/>
        </p:blipFill>
        <p:spPr>
          <a:xfrm>
            <a:off x="0" y="19878"/>
            <a:ext cx="1219200" cy="1075560"/>
          </a:xfrm>
          <a:prstGeom prst="rect">
            <a:avLst/>
          </a:prstGeom>
        </p:spPr>
      </p:pic>
    </p:spTree>
    <p:extLst>
      <p:ext uri="{BB962C8B-B14F-4D97-AF65-F5344CB8AC3E}">
        <p14:creationId xmlns:p14="http://schemas.microsoft.com/office/powerpoint/2010/main" val="197120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682" y="365760"/>
            <a:ext cx="6212830" cy="529786"/>
          </a:xfrm>
        </p:spPr>
        <p:txBody>
          <a:bodyPr>
            <a:normAutofit/>
          </a:bodyPr>
          <a:lstStyle/>
          <a:p>
            <a:r>
              <a:rPr lang="en-US" sz="2800" b="1" dirty="0" smtClean="0"/>
              <a:t>Malware</a:t>
            </a:r>
            <a:endParaRPr lang="en-US" sz="3200" b="1" dirty="0"/>
          </a:p>
        </p:txBody>
      </p:sp>
      <p:sp>
        <p:nvSpPr>
          <p:cNvPr id="6" name="Content Placeholder 5"/>
          <p:cNvSpPr>
            <a:spLocks noGrp="1"/>
          </p:cNvSpPr>
          <p:nvPr>
            <p:ph idx="1"/>
          </p:nvPr>
        </p:nvSpPr>
        <p:spPr>
          <a:xfrm>
            <a:off x="1423446" y="1336431"/>
            <a:ext cx="9332537" cy="4554415"/>
          </a:xfrm>
        </p:spPr>
        <p:txBody>
          <a:bodyPr>
            <a:normAutofit fontScale="77500" lnSpcReduction="20000"/>
          </a:bodyPr>
          <a:lstStyle/>
          <a:p>
            <a:pPr>
              <a:lnSpc>
                <a:spcPct val="90000"/>
              </a:lnSpc>
            </a:pPr>
            <a:r>
              <a:rPr lang="en-US" sz="2000" dirty="0" smtClean="0">
                <a:solidFill>
                  <a:srgbClr val="FF0000"/>
                </a:solidFill>
              </a:rPr>
              <a:t> </a:t>
            </a:r>
            <a:endParaRPr lang="en-US" sz="2000" dirty="0" smtClean="0">
              <a:solidFill>
                <a:schemeClr val="tx1"/>
              </a:solidFill>
            </a:endParaRPr>
          </a:p>
          <a:p>
            <a:pPr algn="just">
              <a:lnSpc>
                <a:spcPct val="150000"/>
              </a:lnSpc>
              <a:buClr>
                <a:schemeClr val="tx1"/>
              </a:buClr>
            </a:pPr>
            <a:r>
              <a:rPr lang="en-US" sz="2400" b="1" dirty="0">
                <a:solidFill>
                  <a:srgbClr val="FF0000"/>
                </a:solidFill>
              </a:rPr>
              <a:t>Malicious </a:t>
            </a:r>
            <a:r>
              <a:rPr lang="en-US" sz="2400" b="1" dirty="0" smtClean="0">
                <a:solidFill>
                  <a:srgbClr val="FF0000"/>
                </a:solidFill>
              </a:rPr>
              <a:t>Software </a:t>
            </a:r>
            <a:r>
              <a:rPr lang="en-US" sz="2400" b="1" dirty="0">
                <a:solidFill>
                  <a:srgbClr val="FF0000"/>
                </a:solidFill>
              </a:rPr>
              <a:t>(malware)</a:t>
            </a:r>
            <a:r>
              <a:rPr lang="en-US" sz="2400" dirty="0">
                <a:solidFill>
                  <a:srgbClr val="FF0000"/>
                </a:solidFill>
              </a:rPr>
              <a:t> </a:t>
            </a:r>
            <a:r>
              <a:rPr lang="en-US" sz="2400" dirty="0"/>
              <a:t>defined as “a program that is inserted into a system, usually covertly, with the intent of compromising the </a:t>
            </a:r>
            <a:r>
              <a:rPr lang="en-US" sz="2400" b="1" dirty="0">
                <a:solidFill>
                  <a:srgbClr val="FF0000"/>
                </a:solidFill>
              </a:rPr>
              <a:t>confidentiality, integrity, </a:t>
            </a:r>
            <a:r>
              <a:rPr lang="en-US" sz="2400" dirty="0"/>
              <a:t>or</a:t>
            </a:r>
            <a:r>
              <a:rPr lang="en-US" sz="2400" b="1" dirty="0">
                <a:solidFill>
                  <a:srgbClr val="FF0000"/>
                </a:solidFill>
              </a:rPr>
              <a:t> availability</a:t>
            </a:r>
            <a:r>
              <a:rPr lang="en-US" sz="2400" dirty="0"/>
              <a:t> of the victim’s data, applications, or operating system or otherwise annoying or disrupting the victim”.</a:t>
            </a:r>
            <a:endParaRPr lang="en-US" sz="2200" dirty="0"/>
          </a:p>
          <a:p>
            <a:pPr algn="just">
              <a:lnSpc>
                <a:spcPct val="150000"/>
              </a:lnSpc>
              <a:buClr>
                <a:schemeClr val="tx1"/>
              </a:buClr>
            </a:pPr>
            <a:r>
              <a:rPr lang="en-US" sz="2400" b="1" dirty="0"/>
              <a:t>Type of malicious software:</a:t>
            </a:r>
          </a:p>
          <a:p>
            <a:pPr marL="0" indent="0" algn="just">
              <a:lnSpc>
                <a:spcPct val="150000"/>
              </a:lnSpc>
              <a:buClr>
                <a:schemeClr val="tx1"/>
              </a:buClr>
              <a:buNone/>
            </a:pPr>
            <a:r>
              <a:rPr lang="en-US" sz="2400" dirty="0"/>
              <a:t>Malicious software are classified into two broad categories:</a:t>
            </a:r>
          </a:p>
          <a:p>
            <a:pPr marL="457200" indent="-457200" algn="just">
              <a:lnSpc>
                <a:spcPct val="150000"/>
              </a:lnSpc>
              <a:buClr>
                <a:schemeClr val="tx1"/>
              </a:buClr>
              <a:buAutoNum type="alphaLcParenR"/>
            </a:pPr>
            <a:r>
              <a:rPr lang="en-US" sz="2400" dirty="0">
                <a:solidFill>
                  <a:srgbClr val="FF0000"/>
                </a:solidFill>
              </a:rPr>
              <a:t>how it spreads or propagates</a:t>
            </a:r>
            <a:r>
              <a:rPr lang="en-US" sz="2400" dirty="0"/>
              <a:t>                             </a:t>
            </a:r>
          </a:p>
          <a:p>
            <a:pPr marL="457200" indent="-457200" algn="just">
              <a:lnSpc>
                <a:spcPct val="150000"/>
              </a:lnSpc>
              <a:buClr>
                <a:schemeClr val="tx1"/>
              </a:buClr>
              <a:buAutoNum type="alphaLcParenR"/>
            </a:pPr>
            <a:r>
              <a:rPr lang="en-US" sz="2400" dirty="0">
                <a:solidFill>
                  <a:srgbClr val="FF0000"/>
                </a:solidFill>
              </a:rPr>
              <a:t>actions or payloads it performs</a:t>
            </a:r>
          </a:p>
          <a:p>
            <a:pPr marL="274320" lvl="1" indent="0">
              <a:lnSpc>
                <a:spcPct val="150000"/>
              </a:lnSpc>
              <a:buClr>
                <a:schemeClr val="tx1"/>
              </a:buClr>
              <a:buNone/>
            </a:pPr>
            <a:endParaRPr lang="en-US" sz="2000" dirty="0" smtClean="0">
              <a:solidFill>
                <a:schemeClr val="tx1"/>
              </a:solidFill>
            </a:endParaRPr>
          </a:p>
          <a:p>
            <a:pPr lvl="1">
              <a:lnSpc>
                <a:spcPct val="150000"/>
              </a:lnSpc>
              <a:buClr>
                <a:schemeClr val="tx1"/>
              </a:buClr>
            </a:pPr>
            <a:endParaRPr lang="en-US" sz="2000" dirty="0" smtClean="0">
              <a:solidFill>
                <a:schemeClr val="tx1"/>
              </a:solidFill>
            </a:endParaRPr>
          </a:p>
          <a:p>
            <a:pPr lvl="1">
              <a:lnSpc>
                <a:spcPct val="150000"/>
              </a:lnSpc>
              <a:buClr>
                <a:schemeClr val="tx1"/>
              </a:buClr>
            </a:pPr>
            <a:endParaRPr lang="en-US" sz="2000" dirty="0">
              <a:solidFill>
                <a:schemeClr val="tx1"/>
              </a:solidFill>
            </a:endParaRPr>
          </a:p>
          <a:p>
            <a:pPr marL="274320" lvl="1" indent="0" algn="just">
              <a:lnSpc>
                <a:spcPct val="150000"/>
              </a:lnSpc>
              <a:buClr>
                <a:schemeClr val="tx1"/>
              </a:buClr>
              <a:buNone/>
            </a:pPr>
            <a:endParaRPr lang="en-US" sz="2000" dirty="0"/>
          </a:p>
          <a:p>
            <a:pPr algn="just">
              <a:lnSpc>
                <a:spcPct val="150000"/>
              </a:lnSpc>
              <a:buClr>
                <a:schemeClr val="tx1"/>
              </a:buClr>
            </a:pPr>
            <a:endParaRPr lang="en-US" sz="2500" dirty="0"/>
          </a:p>
        </p:txBody>
      </p:sp>
      <p:sp>
        <p:nvSpPr>
          <p:cNvPr id="8" name="Date Placeholder 7"/>
          <p:cNvSpPr>
            <a:spLocks noGrp="1"/>
          </p:cNvSpPr>
          <p:nvPr>
            <p:ph type="dt" sz="half" idx="10"/>
          </p:nvPr>
        </p:nvSpPr>
        <p:spPr/>
        <p:txBody>
          <a:bodyPr/>
          <a:lstStyle/>
          <a:p>
            <a:fld id="{06DF2D28-D123-4353-BD3B-BF4A35B4A7A3}" type="datetime1">
              <a:rPr lang="en-US" smtClean="0">
                <a:solidFill>
                  <a:prstClr val="black"/>
                </a:solidFill>
              </a:rPr>
              <a:t>4/18/2022</a:t>
            </a:fld>
            <a:endParaRPr lang="en-US"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solidFill>
              </a:rPr>
              <a:t>CS320/Computer Data Security &amp; Privacy</a:t>
            </a:r>
            <a:endParaRPr lang="en-US" dirty="0">
              <a:solidFill>
                <a:prstClr val="black"/>
              </a:solidFill>
            </a:endParaRPr>
          </a:p>
        </p:txBody>
      </p:sp>
      <p:sp>
        <p:nvSpPr>
          <p:cNvPr id="5" name="Slide Number Placeholder 4"/>
          <p:cNvSpPr>
            <a:spLocks noGrp="1"/>
          </p:cNvSpPr>
          <p:nvPr>
            <p:ph type="sldNum" sz="quarter" idx="12"/>
          </p:nvPr>
        </p:nvSpPr>
        <p:spPr/>
        <p:txBody>
          <a:bodyPr>
            <a:normAutofit lnSpcReduction="10000"/>
          </a:bodyPr>
          <a:lstStyle/>
          <a:p>
            <a:fld id="{CFA0C1E5-F156-4DC9-AC9E-7BC9356F6DD1}" type="slidenum">
              <a:rPr lang="en-US" smtClean="0">
                <a:solidFill>
                  <a:srgbClr val="DEAE00">
                    <a:shade val="75000"/>
                  </a:srgbClr>
                </a:solidFill>
              </a:rPr>
              <a:pPr/>
              <a:t>3</a:t>
            </a:fld>
            <a:endParaRPr lang="en-US">
              <a:solidFill>
                <a:srgbClr val="DEAE00">
                  <a:shade val="75000"/>
                </a:srgbClr>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Tree>
    <p:extLst>
      <p:ext uri="{BB962C8B-B14F-4D97-AF65-F5344CB8AC3E}">
        <p14:creationId xmlns:p14="http://schemas.microsoft.com/office/powerpoint/2010/main" val="3878904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96F424C1-8EDA-4521-803A-EAB144DE6C46}"/>
              </a:ext>
            </a:extLst>
          </p:cNvPr>
          <p:cNvSpPr>
            <a:spLocks noGrp="1" noChangeArrowheads="1"/>
          </p:cNvSpPr>
          <p:nvPr>
            <p:ph type="title"/>
          </p:nvPr>
        </p:nvSpPr>
        <p:spPr>
          <a:xfrm>
            <a:off x="1219200" y="-345440"/>
            <a:ext cx="9692640" cy="1325562"/>
          </a:xfrm>
        </p:spPr>
        <p:txBody>
          <a:bodyPr/>
          <a:lstStyle/>
          <a:p>
            <a:pPr eaLnBrk="1" hangingPunct="1"/>
            <a:r>
              <a:rPr lang="en-US" altLang="en-US" dirty="0"/>
              <a:t>Malware Terminology</a:t>
            </a:r>
          </a:p>
        </p:txBody>
      </p:sp>
      <p:sp>
        <p:nvSpPr>
          <p:cNvPr id="9219" name="Rectangle 3">
            <a:extLst>
              <a:ext uri="{FF2B5EF4-FFF2-40B4-BE49-F238E27FC236}">
                <a16:creationId xmlns:a16="http://schemas.microsoft.com/office/drawing/2014/main" xmlns="" id="{B00AB918-4914-4F84-B11D-C4A55A792289}"/>
              </a:ext>
            </a:extLst>
          </p:cNvPr>
          <p:cNvSpPr>
            <a:spLocks noGrp="1" noChangeArrowheads="1"/>
          </p:cNvSpPr>
          <p:nvPr>
            <p:ph type="body" idx="1"/>
          </p:nvPr>
        </p:nvSpPr>
        <p:spPr>
          <a:xfrm>
            <a:off x="939800" y="1143000"/>
            <a:ext cx="9347200" cy="5037137"/>
          </a:xfrm>
        </p:spPr>
        <p:txBody>
          <a:bodyPr>
            <a:normAutofit fontScale="92500"/>
          </a:bodyPr>
          <a:lstStyle/>
          <a:p>
            <a:pPr eaLnBrk="1" hangingPunct="1">
              <a:lnSpc>
                <a:spcPct val="90000"/>
              </a:lnSpc>
            </a:pPr>
            <a:r>
              <a:rPr lang="en-US" altLang="en-US" sz="2000" dirty="0"/>
              <a:t>Virus: </a:t>
            </a:r>
            <a:r>
              <a:rPr lang="en-US" altLang="en-US" sz="2000" i="1" dirty="0">
                <a:solidFill>
                  <a:srgbClr val="FF0000"/>
                </a:solidFill>
              </a:rPr>
              <a:t>attaches itself to a program</a:t>
            </a:r>
          </a:p>
          <a:p>
            <a:pPr eaLnBrk="1" hangingPunct="1">
              <a:lnSpc>
                <a:spcPct val="90000"/>
              </a:lnSpc>
            </a:pPr>
            <a:r>
              <a:rPr lang="en-US" altLang="en-US" sz="2000" dirty="0"/>
              <a:t>Worm: </a:t>
            </a:r>
            <a:r>
              <a:rPr lang="en-US" altLang="en-US" sz="2000" i="1" dirty="0">
                <a:solidFill>
                  <a:srgbClr val="FF0000"/>
                </a:solidFill>
              </a:rPr>
              <a:t>propagates copies of itself to other computers</a:t>
            </a:r>
          </a:p>
          <a:p>
            <a:pPr eaLnBrk="1" hangingPunct="1">
              <a:lnSpc>
                <a:spcPct val="90000"/>
              </a:lnSpc>
            </a:pPr>
            <a:r>
              <a:rPr lang="en-US" altLang="en-US" sz="2000" dirty="0"/>
              <a:t>Logic bomb: </a:t>
            </a:r>
            <a:r>
              <a:rPr lang="en-US" altLang="en-US" sz="2000" i="1" dirty="0">
                <a:solidFill>
                  <a:srgbClr val="FF0000"/>
                </a:solidFill>
              </a:rPr>
              <a:t>“explodes” when a condition occurs</a:t>
            </a:r>
          </a:p>
          <a:p>
            <a:pPr eaLnBrk="1" hangingPunct="1">
              <a:lnSpc>
                <a:spcPct val="90000"/>
              </a:lnSpc>
            </a:pPr>
            <a:r>
              <a:rPr lang="en-US" altLang="en-US" sz="2000" dirty="0"/>
              <a:t>Trojan horse: </a:t>
            </a:r>
            <a:r>
              <a:rPr lang="en-US" altLang="en-US" sz="2000" i="1" dirty="0">
                <a:solidFill>
                  <a:srgbClr val="FF0000"/>
                </a:solidFill>
              </a:rPr>
              <a:t>fakes/contains additional functionality</a:t>
            </a:r>
          </a:p>
          <a:p>
            <a:pPr eaLnBrk="1" hangingPunct="1">
              <a:lnSpc>
                <a:spcPct val="90000"/>
              </a:lnSpc>
            </a:pPr>
            <a:r>
              <a:rPr lang="en-US" altLang="en-US" sz="2000" dirty="0"/>
              <a:t>Backdoor (trapdoor): </a:t>
            </a:r>
            <a:r>
              <a:rPr lang="en-US" altLang="en-US" sz="2000" i="1" dirty="0">
                <a:solidFill>
                  <a:srgbClr val="FF0000"/>
                </a:solidFill>
              </a:rPr>
              <a:t>allows unauthorized access to functionality</a:t>
            </a:r>
          </a:p>
          <a:p>
            <a:pPr eaLnBrk="1" hangingPunct="1">
              <a:lnSpc>
                <a:spcPct val="90000"/>
              </a:lnSpc>
            </a:pPr>
            <a:r>
              <a:rPr lang="en-US" altLang="en-US" sz="2000" dirty="0"/>
              <a:t>Mobile code: </a:t>
            </a:r>
            <a:r>
              <a:rPr lang="en-US" altLang="en-US" sz="2000" i="1" dirty="0">
                <a:solidFill>
                  <a:srgbClr val="FF0000"/>
                </a:solidFill>
              </a:rPr>
              <a:t>moves unchanged to heterogeneous platforms</a:t>
            </a:r>
          </a:p>
          <a:p>
            <a:pPr eaLnBrk="1" hangingPunct="1">
              <a:lnSpc>
                <a:spcPct val="90000"/>
              </a:lnSpc>
            </a:pPr>
            <a:r>
              <a:rPr lang="en-US" altLang="en-US" sz="2000" dirty="0"/>
              <a:t>Auto-rooter Kit (virus generator): </a:t>
            </a:r>
            <a:r>
              <a:rPr lang="en-US" altLang="en-US" sz="2000" i="1" dirty="0">
                <a:solidFill>
                  <a:srgbClr val="FF0000"/>
                </a:solidFill>
              </a:rPr>
              <a:t>malicious code (virus) generators</a:t>
            </a:r>
          </a:p>
          <a:p>
            <a:pPr eaLnBrk="1" hangingPunct="1">
              <a:lnSpc>
                <a:spcPct val="90000"/>
              </a:lnSpc>
            </a:pPr>
            <a:r>
              <a:rPr lang="en-US" altLang="en-US" sz="2000" dirty="0"/>
              <a:t>Spammer and flooder programs: </a:t>
            </a:r>
            <a:r>
              <a:rPr lang="en-US" altLang="en-US" sz="2000" i="1" dirty="0">
                <a:solidFill>
                  <a:srgbClr val="FF0000"/>
                </a:solidFill>
              </a:rPr>
              <a:t>large volume of unwanted “pkts”</a:t>
            </a:r>
          </a:p>
          <a:p>
            <a:pPr eaLnBrk="1" hangingPunct="1">
              <a:lnSpc>
                <a:spcPct val="90000"/>
              </a:lnSpc>
            </a:pPr>
            <a:r>
              <a:rPr lang="en-US" altLang="en-US" sz="2000" dirty="0"/>
              <a:t>Keyloggers: </a:t>
            </a:r>
            <a:r>
              <a:rPr lang="en-US" altLang="en-US" sz="2000" i="1" dirty="0">
                <a:solidFill>
                  <a:srgbClr val="FF0000"/>
                </a:solidFill>
              </a:rPr>
              <a:t>capture keystrokes</a:t>
            </a:r>
          </a:p>
          <a:p>
            <a:pPr eaLnBrk="1" hangingPunct="1">
              <a:lnSpc>
                <a:spcPct val="90000"/>
              </a:lnSpc>
            </a:pPr>
            <a:r>
              <a:rPr lang="en-US" altLang="en-US" sz="2000" dirty="0"/>
              <a:t>Rootkit: </a:t>
            </a:r>
            <a:r>
              <a:rPr lang="en-US" altLang="en-US" sz="2000" i="1" dirty="0">
                <a:solidFill>
                  <a:srgbClr val="FF0000"/>
                </a:solidFill>
              </a:rPr>
              <a:t>sophisticated hacker tools to gain root-level access</a:t>
            </a:r>
          </a:p>
          <a:p>
            <a:pPr eaLnBrk="1" hangingPunct="1">
              <a:lnSpc>
                <a:spcPct val="90000"/>
              </a:lnSpc>
            </a:pPr>
            <a:r>
              <a:rPr lang="en-US" altLang="en-US" sz="2000" dirty="0"/>
              <a:t>Zombie: </a:t>
            </a:r>
            <a:r>
              <a:rPr lang="en-US" altLang="en-US" sz="2000" i="1" dirty="0">
                <a:solidFill>
                  <a:srgbClr val="FF0000"/>
                </a:solidFill>
              </a:rPr>
              <a:t>software on infected computers that launch attack on others (aka bot)</a:t>
            </a:r>
          </a:p>
        </p:txBody>
      </p:sp>
      <p:pic>
        <p:nvPicPr>
          <p:cNvPr id="4" name="Picture 3">
            <a:extLst>
              <a:ext uri="{FF2B5EF4-FFF2-40B4-BE49-F238E27FC236}">
                <a16:creationId xmlns:a16="http://schemas.microsoft.com/office/drawing/2014/main" xmlns="" id="{8BB6D989-B867-44BF-8560-6DA38C8C8E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
        <p:nvSpPr>
          <p:cNvPr id="2" name="Date Placeholder 1">
            <a:extLst>
              <a:ext uri="{FF2B5EF4-FFF2-40B4-BE49-F238E27FC236}">
                <a16:creationId xmlns:a16="http://schemas.microsoft.com/office/drawing/2014/main" xmlns="" id="{033AAA24-1205-4178-9172-15093A8F9014}"/>
              </a:ext>
            </a:extLst>
          </p:cNvPr>
          <p:cNvSpPr>
            <a:spLocks noGrp="1"/>
          </p:cNvSpPr>
          <p:nvPr>
            <p:ph type="dt" sz="half" idx="10"/>
          </p:nvPr>
        </p:nvSpPr>
        <p:spPr/>
        <p:txBody>
          <a:bodyPr/>
          <a:lstStyle/>
          <a:p>
            <a:fld id="{EDFEDC78-5F64-4E42-A31D-291FFC5620BF}" type="datetime1">
              <a:rPr lang="en-US" smtClean="0"/>
              <a:t>4/18/2022</a:t>
            </a:fld>
            <a:endParaRPr lang="en-US"/>
          </a:p>
        </p:txBody>
      </p:sp>
      <p:sp>
        <p:nvSpPr>
          <p:cNvPr id="3" name="Footer Placeholder 2">
            <a:extLst>
              <a:ext uri="{FF2B5EF4-FFF2-40B4-BE49-F238E27FC236}">
                <a16:creationId xmlns:a16="http://schemas.microsoft.com/office/drawing/2014/main" xmlns="" id="{4E41F6A6-F1C1-4F2D-93FF-A4A7CB579CC9}"/>
              </a:ext>
            </a:extLst>
          </p:cNvPr>
          <p:cNvSpPr>
            <a:spLocks noGrp="1"/>
          </p:cNvSpPr>
          <p:nvPr>
            <p:ph type="ftr" sz="quarter" idx="11"/>
          </p:nvPr>
        </p:nvSpPr>
        <p:spPr/>
        <p:txBody>
          <a:bodyPr/>
          <a:lstStyle/>
          <a:p>
            <a:r>
              <a:rPr lang="en-US"/>
              <a:t>CS320/Computer Data Security &amp; Privacy</a:t>
            </a:r>
          </a:p>
        </p:txBody>
      </p:sp>
      <p:sp>
        <p:nvSpPr>
          <p:cNvPr id="6" name="Slide Number Placeholder 5">
            <a:extLst>
              <a:ext uri="{FF2B5EF4-FFF2-40B4-BE49-F238E27FC236}">
                <a16:creationId xmlns:a16="http://schemas.microsoft.com/office/drawing/2014/main" xmlns="" id="{89E07CB8-26F6-4C29-9FE4-5355AAB5D3F7}"/>
              </a:ext>
            </a:extLst>
          </p:cNvPr>
          <p:cNvSpPr>
            <a:spLocks noGrp="1"/>
          </p:cNvSpPr>
          <p:nvPr>
            <p:ph type="sldNum" sz="quarter" idx="12"/>
          </p:nvPr>
        </p:nvSpPr>
        <p:spPr/>
        <p:txBody>
          <a:bodyPr>
            <a:normAutofit lnSpcReduction="10000"/>
          </a:bodyPr>
          <a:lstStyle/>
          <a:p>
            <a:fld id="{25E853D7-1A13-460C-AB7B-B81F0E4B23E6}"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E9376290-8995-4C83-AD08-FE1A642AA0EB}"/>
              </a:ext>
            </a:extLst>
          </p:cNvPr>
          <p:cNvSpPr>
            <a:spLocks noGrp="1" noChangeArrowheads="1"/>
          </p:cNvSpPr>
          <p:nvPr>
            <p:ph type="title"/>
          </p:nvPr>
        </p:nvSpPr>
        <p:spPr>
          <a:xfrm>
            <a:off x="1515534" y="-64265"/>
            <a:ext cx="8229600" cy="1139825"/>
          </a:xfrm>
        </p:spPr>
        <p:txBody>
          <a:bodyPr/>
          <a:lstStyle/>
          <a:p>
            <a:pPr eaLnBrk="1" hangingPunct="1"/>
            <a:r>
              <a:rPr lang="en-US" altLang="en-US" dirty="0"/>
              <a:t>Viruses</a:t>
            </a:r>
          </a:p>
        </p:txBody>
      </p:sp>
      <p:sp>
        <p:nvSpPr>
          <p:cNvPr id="12291" name="Rectangle 3">
            <a:extLst>
              <a:ext uri="{FF2B5EF4-FFF2-40B4-BE49-F238E27FC236}">
                <a16:creationId xmlns:a16="http://schemas.microsoft.com/office/drawing/2014/main" xmlns="" id="{BDA0B6AC-7F7F-4FFD-91E3-5267C5141450}"/>
              </a:ext>
            </a:extLst>
          </p:cNvPr>
          <p:cNvSpPr>
            <a:spLocks noGrp="1" noChangeArrowheads="1"/>
          </p:cNvSpPr>
          <p:nvPr>
            <p:ph type="body" idx="1"/>
          </p:nvPr>
        </p:nvSpPr>
        <p:spPr>
          <a:xfrm>
            <a:off x="990600" y="1447800"/>
            <a:ext cx="9220200" cy="4876800"/>
          </a:xfrm>
        </p:spPr>
        <p:txBody>
          <a:bodyPr/>
          <a:lstStyle/>
          <a:p>
            <a:pPr eaLnBrk="1" hangingPunct="1"/>
            <a:r>
              <a:rPr lang="en-US" altLang="en-US" sz="2400" dirty="0">
                <a:solidFill>
                  <a:srgbClr val="FF0000"/>
                </a:solidFill>
              </a:rPr>
              <a:t>Piece of software that infects programs</a:t>
            </a:r>
          </a:p>
          <a:p>
            <a:pPr lvl="1" eaLnBrk="1" hangingPunct="1"/>
            <a:r>
              <a:rPr lang="en-US" altLang="en-US" sz="2000" dirty="0"/>
              <a:t>modifying them to include a copy of the virus</a:t>
            </a:r>
          </a:p>
          <a:p>
            <a:pPr lvl="1" eaLnBrk="1" hangingPunct="1"/>
            <a:r>
              <a:rPr lang="en-US" altLang="en-US" sz="2000" dirty="0"/>
              <a:t>so it executes secretly when host program is run</a:t>
            </a:r>
          </a:p>
          <a:p>
            <a:pPr eaLnBrk="1" hangingPunct="1"/>
            <a:r>
              <a:rPr lang="en-US" altLang="en-US" sz="2400" dirty="0"/>
              <a:t>Specific to operating system and hardware</a:t>
            </a:r>
          </a:p>
          <a:p>
            <a:pPr lvl="1" eaLnBrk="1" hangingPunct="1"/>
            <a:r>
              <a:rPr lang="en-US" altLang="en-US" sz="2000" dirty="0"/>
              <a:t>taking advantage of their details and weaknesses</a:t>
            </a:r>
          </a:p>
          <a:p>
            <a:pPr eaLnBrk="1" hangingPunct="1"/>
            <a:r>
              <a:rPr lang="en-US" altLang="en-US" sz="2400" dirty="0"/>
              <a:t>A typical virus goes through phases of:</a:t>
            </a:r>
          </a:p>
          <a:p>
            <a:pPr lvl="1" eaLnBrk="1" hangingPunct="1"/>
            <a:r>
              <a:rPr lang="en-US" altLang="en-US" sz="2000" dirty="0"/>
              <a:t>dormant: </a:t>
            </a:r>
            <a:r>
              <a:rPr lang="en-US" altLang="en-US" sz="2000" i="1" dirty="0">
                <a:solidFill>
                  <a:srgbClr val="FF0000"/>
                </a:solidFill>
              </a:rPr>
              <a:t>idle</a:t>
            </a:r>
          </a:p>
          <a:p>
            <a:pPr lvl="1" eaLnBrk="1" hangingPunct="1"/>
            <a:r>
              <a:rPr lang="en-US" altLang="en-US" sz="2000" dirty="0"/>
              <a:t>propagation: </a:t>
            </a:r>
            <a:r>
              <a:rPr lang="en-US" altLang="en-US" sz="2000" i="1" dirty="0">
                <a:solidFill>
                  <a:srgbClr val="FF0000"/>
                </a:solidFill>
              </a:rPr>
              <a:t>copies itself to other program</a:t>
            </a:r>
          </a:p>
          <a:p>
            <a:pPr lvl="1" eaLnBrk="1" hangingPunct="1"/>
            <a:r>
              <a:rPr lang="en-US" altLang="en-US" sz="2000" dirty="0"/>
              <a:t>triggering: </a:t>
            </a:r>
            <a:r>
              <a:rPr lang="en-US" altLang="en-US" sz="2000" i="1" dirty="0">
                <a:solidFill>
                  <a:srgbClr val="FF0000"/>
                </a:solidFill>
              </a:rPr>
              <a:t>activated to perform functions</a:t>
            </a:r>
          </a:p>
          <a:p>
            <a:pPr lvl="1" eaLnBrk="1" hangingPunct="1"/>
            <a:r>
              <a:rPr lang="en-US" altLang="en-US" sz="2000" dirty="0"/>
              <a:t>execution: </a:t>
            </a:r>
            <a:r>
              <a:rPr lang="en-US" altLang="en-US" sz="2000" i="1" dirty="0">
                <a:solidFill>
                  <a:srgbClr val="FF0000"/>
                </a:solidFill>
              </a:rPr>
              <a:t>the function is performed</a:t>
            </a:r>
          </a:p>
        </p:txBody>
      </p:sp>
      <p:pic>
        <p:nvPicPr>
          <p:cNvPr id="4" name="Picture 3">
            <a:extLst>
              <a:ext uri="{FF2B5EF4-FFF2-40B4-BE49-F238E27FC236}">
                <a16:creationId xmlns:a16="http://schemas.microsoft.com/office/drawing/2014/main" xmlns="" id="{8F0887BB-C5DE-4513-931E-29DFBA8093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
        <p:nvSpPr>
          <p:cNvPr id="2" name="Date Placeholder 1">
            <a:extLst>
              <a:ext uri="{FF2B5EF4-FFF2-40B4-BE49-F238E27FC236}">
                <a16:creationId xmlns:a16="http://schemas.microsoft.com/office/drawing/2014/main" xmlns="" id="{FEB85D62-B2DD-48C3-8B04-02A3FF4AABFB}"/>
              </a:ext>
            </a:extLst>
          </p:cNvPr>
          <p:cNvSpPr>
            <a:spLocks noGrp="1"/>
          </p:cNvSpPr>
          <p:nvPr>
            <p:ph type="dt" sz="half" idx="10"/>
          </p:nvPr>
        </p:nvSpPr>
        <p:spPr/>
        <p:txBody>
          <a:bodyPr/>
          <a:lstStyle/>
          <a:p>
            <a:fld id="{D6BDE7BE-7C1B-46AF-B4DB-549508A221E6}" type="datetime1">
              <a:rPr lang="en-US" smtClean="0"/>
              <a:t>4/18/2022</a:t>
            </a:fld>
            <a:endParaRPr lang="en-US"/>
          </a:p>
        </p:txBody>
      </p:sp>
      <p:sp>
        <p:nvSpPr>
          <p:cNvPr id="3" name="Footer Placeholder 2">
            <a:extLst>
              <a:ext uri="{FF2B5EF4-FFF2-40B4-BE49-F238E27FC236}">
                <a16:creationId xmlns:a16="http://schemas.microsoft.com/office/drawing/2014/main" xmlns="" id="{BE8FECAA-0CA1-47E1-B510-1D4E0157DE55}"/>
              </a:ext>
            </a:extLst>
          </p:cNvPr>
          <p:cNvSpPr>
            <a:spLocks noGrp="1"/>
          </p:cNvSpPr>
          <p:nvPr>
            <p:ph type="ftr" sz="quarter" idx="11"/>
          </p:nvPr>
        </p:nvSpPr>
        <p:spPr/>
        <p:txBody>
          <a:bodyPr/>
          <a:lstStyle/>
          <a:p>
            <a:r>
              <a:rPr lang="en-US"/>
              <a:t>CS320/Computer Data Security &amp; Privacy</a:t>
            </a:r>
          </a:p>
        </p:txBody>
      </p:sp>
      <p:sp>
        <p:nvSpPr>
          <p:cNvPr id="5" name="Slide Number Placeholder 4">
            <a:extLst>
              <a:ext uri="{FF2B5EF4-FFF2-40B4-BE49-F238E27FC236}">
                <a16:creationId xmlns:a16="http://schemas.microsoft.com/office/drawing/2014/main" xmlns="" id="{C342F034-681F-4828-A6FA-3C2FD43CA045}"/>
              </a:ext>
            </a:extLst>
          </p:cNvPr>
          <p:cNvSpPr>
            <a:spLocks noGrp="1"/>
          </p:cNvSpPr>
          <p:nvPr>
            <p:ph type="sldNum" sz="quarter" idx="12"/>
          </p:nvPr>
        </p:nvSpPr>
        <p:spPr/>
        <p:txBody>
          <a:bodyPr>
            <a:normAutofit lnSpcReduction="10000"/>
          </a:bodyPr>
          <a:lstStyle/>
          <a:p>
            <a:fld id="{25E853D7-1A13-460C-AB7B-B81F0E4B23E6}"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99866287-1A3A-4C2F-8CD2-4219B724E67F}"/>
              </a:ext>
            </a:extLst>
          </p:cNvPr>
          <p:cNvSpPr>
            <a:spLocks noGrp="1" noChangeArrowheads="1"/>
          </p:cNvSpPr>
          <p:nvPr>
            <p:ph type="title"/>
          </p:nvPr>
        </p:nvSpPr>
        <p:spPr>
          <a:xfrm>
            <a:off x="4199138" y="337351"/>
            <a:ext cx="5658093" cy="748148"/>
          </a:xfrm>
        </p:spPr>
        <p:txBody>
          <a:bodyPr>
            <a:normAutofit/>
          </a:bodyPr>
          <a:lstStyle/>
          <a:p>
            <a:pPr eaLnBrk="1" hangingPunct="1"/>
            <a:r>
              <a:rPr lang="en-US" altLang="en-US" dirty="0"/>
              <a:t>Virus classification</a:t>
            </a:r>
          </a:p>
        </p:txBody>
      </p:sp>
      <p:sp>
        <p:nvSpPr>
          <p:cNvPr id="10243" name="Rectangle 3">
            <a:extLst>
              <a:ext uri="{FF2B5EF4-FFF2-40B4-BE49-F238E27FC236}">
                <a16:creationId xmlns:a16="http://schemas.microsoft.com/office/drawing/2014/main" xmlns="" id="{5BB3ACCE-CD20-4880-BF1E-2173A98532CD}"/>
              </a:ext>
            </a:extLst>
          </p:cNvPr>
          <p:cNvSpPr>
            <a:spLocks noGrp="1" noChangeArrowheads="1"/>
          </p:cNvSpPr>
          <p:nvPr>
            <p:ph type="body" idx="1"/>
          </p:nvPr>
        </p:nvSpPr>
        <p:spPr>
          <a:xfrm>
            <a:off x="1219200" y="1202268"/>
            <a:ext cx="8638032" cy="4977870"/>
          </a:xfrm>
        </p:spPr>
        <p:txBody>
          <a:bodyPr>
            <a:normAutofit/>
          </a:bodyPr>
          <a:lstStyle/>
          <a:p>
            <a:pPr eaLnBrk="1" hangingPunct="1">
              <a:defRPr/>
            </a:pPr>
            <a:r>
              <a:rPr lang="en-US" altLang="en-US" sz="2800" dirty="0">
                <a:solidFill>
                  <a:srgbClr val="FF0000"/>
                </a:solidFill>
              </a:rPr>
              <a:t>By target</a:t>
            </a:r>
          </a:p>
          <a:p>
            <a:pPr lvl="1" eaLnBrk="1" hangingPunct="1">
              <a:defRPr/>
            </a:pPr>
            <a:r>
              <a:rPr lang="en-US" altLang="en-US" sz="2400" dirty="0"/>
              <a:t>boot sector: </a:t>
            </a:r>
            <a:r>
              <a:rPr lang="en-US" altLang="en-US" sz="2400" i="1" dirty="0"/>
              <a:t>infect a master boot record</a:t>
            </a:r>
          </a:p>
          <a:p>
            <a:pPr lvl="1" eaLnBrk="1" hangingPunct="1">
              <a:defRPr/>
            </a:pPr>
            <a:r>
              <a:rPr lang="en-US" altLang="en-US" sz="2400" dirty="0"/>
              <a:t>file infector: </a:t>
            </a:r>
            <a:r>
              <a:rPr lang="en-US" altLang="en-US" sz="2400" i="1" dirty="0"/>
              <a:t>infects executable OS files</a:t>
            </a:r>
          </a:p>
          <a:p>
            <a:pPr lvl="1" eaLnBrk="1" hangingPunct="1">
              <a:defRPr/>
            </a:pPr>
            <a:r>
              <a:rPr lang="en-US" altLang="en-US" sz="2400" dirty="0"/>
              <a:t>macro virus: </a:t>
            </a:r>
            <a:r>
              <a:rPr lang="en-US" altLang="en-US" sz="2400" i="1" dirty="0"/>
              <a:t>infects files to be used by an app</a:t>
            </a:r>
          </a:p>
          <a:p>
            <a:pPr lvl="1" eaLnBrk="1" hangingPunct="1">
              <a:defRPr/>
            </a:pPr>
            <a:r>
              <a:rPr lang="en-US" altLang="en-US" sz="2400" dirty="0"/>
              <a:t>multipartite: infects multiple ways</a:t>
            </a:r>
          </a:p>
          <a:p>
            <a:pPr eaLnBrk="1" hangingPunct="1">
              <a:defRPr/>
            </a:pPr>
            <a:r>
              <a:rPr lang="en-US" altLang="en-US" sz="2800" dirty="0">
                <a:solidFill>
                  <a:srgbClr val="FF0000"/>
                </a:solidFill>
              </a:rPr>
              <a:t>By concealment</a:t>
            </a:r>
          </a:p>
          <a:p>
            <a:pPr lvl="1" eaLnBrk="1" hangingPunct="1">
              <a:defRPr/>
            </a:pPr>
            <a:r>
              <a:rPr lang="en-US" altLang="en-US" sz="2400" dirty="0"/>
              <a:t>encrypted virus: </a:t>
            </a:r>
            <a:r>
              <a:rPr lang="en-US" altLang="en-US" sz="2400" i="1" dirty="0"/>
              <a:t>encrypted; key stored in virus</a:t>
            </a:r>
          </a:p>
          <a:p>
            <a:pPr lvl="1" eaLnBrk="1" hangingPunct="1">
              <a:defRPr/>
            </a:pPr>
            <a:r>
              <a:rPr lang="en-US" altLang="en-US" sz="2400" dirty="0"/>
              <a:t>stealth virus: </a:t>
            </a:r>
            <a:r>
              <a:rPr lang="en-US" altLang="en-US" sz="2400" i="1" dirty="0"/>
              <a:t>hides itself (e.g., compression)</a:t>
            </a:r>
          </a:p>
          <a:p>
            <a:pPr lvl="1" eaLnBrk="1" hangingPunct="1">
              <a:defRPr/>
            </a:pPr>
            <a:r>
              <a:rPr lang="en-US" altLang="en-US" sz="2400" dirty="0"/>
              <a:t>polymorphic virus: </a:t>
            </a:r>
            <a:r>
              <a:rPr lang="en-US" altLang="en-US" sz="2400" i="1" dirty="0"/>
              <a:t>recreates with diff “signature”</a:t>
            </a:r>
          </a:p>
          <a:p>
            <a:pPr lvl="1" eaLnBrk="1" hangingPunct="1">
              <a:defRPr/>
            </a:pPr>
            <a:r>
              <a:rPr lang="en-US" altLang="en-US" sz="2400" dirty="0"/>
              <a:t>metamorphic virus: </a:t>
            </a:r>
            <a:r>
              <a:rPr lang="en-US" altLang="en-US" sz="2400" i="1" dirty="0"/>
              <a:t>recreates with diff signature and behavior</a:t>
            </a:r>
          </a:p>
        </p:txBody>
      </p:sp>
      <p:pic>
        <p:nvPicPr>
          <p:cNvPr id="4" name="Picture 3">
            <a:extLst>
              <a:ext uri="{FF2B5EF4-FFF2-40B4-BE49-F238E27FC236}">
                <a16:creationId xmlns:a16="http://schemas.microsoft.com/office/drawing/2014/main" xmlns="" id="{B69FB000-B3B7-4BC9-A603-C7769966C3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0" y="9939"/>
            <a:ext cx="1219200" cy="1075560"/>
          </a:xfrm>
          <a:prstGeom prst="rect">
            <a:avLst/>
          </a:prstGeom>
        </p:spPr>
      </p:pic>
      <p:sp>
        <p:nvSpPr>
          <p:cNvPr id="2" name="Date Placeholder 1">
            <a:extLst>
              <a:ext uri="{FF2B5EF4-FFF2-40B4-BE49-F238E27FC236}">
                <a16:creationId xmlns:a16="http://schemas.microsoft.com/office/drawing/2014/main" xmlns="" id="{76A6D822-0667-4AD8-8E78-6C5B8887E8DE}"/>
              </a:ext>
            </a:extLst>
          </p:cNvPr>
          <p:cNvSpPr>
            <a:spLocks noGrp="1"/>
          </p:cNvSpPr>
          <p:nvPr>
            <p:ph type="dt" sz="half" idx="10"/>
          </p:nvPr>
        </p:nvSpPr>
        <p:spPr/>
        <p:txBody>
          <a:bodyPr/>
          <a:lstStyle/>
          <a:p>
            <a:fld id="{0F294F8E-5E2D-40F8-B9E2-E3EDEF1E852C}" type="datetime1">
              <a:rPr lang="en-US" smtClean="0"/>
              <a:t>4/18/2022</a:t>
            </a:fld>
            <a:endParaRPr lang="en-US"/>
          </a:p>
        </p:txBody>
      </p:sp>
      <p:sp>
        <p:nvSpPr>
          <p:cNvPr id="3" name="Footer Placeholder 2">
            <a:extLst>
              <a:ext uri="{FF2B5EF4-FFF2-40B4-BE49-F238E27FC236}">
                <a16:creationId xmlns:a16="http://schemas.microsoft.com/office/drawing/2014/main" xmlns="" id="{392F4737-28B4-4CE6-A006-933AF99F6E3E}"/>
              </a:ext>
            </a:extLst>
          </p:cNvPr>
          <p:cNvSpPr>
            <a:spLocks noGrp="1"/>
          </p:cNvSpPr>
          <p:nvPr>
            <p:ph type="ftr" sz="quarter" idx="11"/>
          </p:nvPr>
        </p:nvSpPr>
        <p:spPr/>
        <p:txBody>
          <a:bodyPr/>
          <a:lstStyle/>
          <a:p>
            <a:r>
              <a:rPr lang="en-US"/>
              <a:t>CS320/Computer Data Security &amp; Privacy</a:t>
            </a:r>
          </a:p>
        </p:txBody>
      </p:sp>
      <p:sp>
        <p:nvSpPr>
          <p:cNvPr id="5" name="Slide Number Placeholder 4">
            <a:extLst>
              <a:ext uri="{FF2B5EF4-FFF2-40B4-BE49-F238E27FC236}">
                <a16:creationId xmlns:a16="http://schemas.microsoft.com/office/drawing/2014/main" xmlns="" id="{DD7C7B20-8BE0-46D0-BA60-6E7FF8EBAEB7}"/>
              </a:ext>
            </a:extLst>
          </p:cNvPr>
          <p:cNvSpPr>
            <a:spLocks noGrp="1"/>
          </p:cNvSpPr>
          <p:nvPr>
            <p:ph type="sldNum" sz="quarter" idx="12"/>
          </p:nvPr>
        </p:nvSpPr>
        <p:spPr/>
        <p:txBody>
          <a:bodyPr>
            <a:normAutofit lnSpcReduction="10000"/>
          </a:bodyPr>
          <a:lstStyle/>
          <a:p>
            <a:fld id="{25E853D7-1A13-460C-AB7B-B81F0E4B23E6}"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A93C5AB7-5787-4B06-934B-BA7ACDE4FBE6}"/>
              </a:ext>
            </a:extLst>
          </p:cNvPr>
          <p:cNvSpPr>
            <a:spLocks noGrp="1" noChangeArrowheads="1"/>
          </p:cNvSpPr>
          <p:nvPr>
            <p:ph type="title"/>
          </p:nvPr>
        </p:nvSpPr>
        <p:spPr>
          <a:xfrm>
            <a:off x="5003316" y="406400"/>
            <a:ext cx="6200393" cy="881432"/>
          </a:xfrm>
        </p:spPr>
        <p:txBody>
          <a:bodyPr/>
          <a:lstStyle/>
          <a:p>
            <a:pPr eaLnBrk="1" hangingPunct="1"/>
            <a:r>
              <a:rPr lang="en-US" altLang="en-US" dirty="0"/>
              <a:t>Worms</a:t>
            </a:r>
          </a:p>
        </p:txBody>
      </p:sp>
      <p:sp>
        <p:nvSpPr>
          <p:cNvPr id="36867" name="Rectangle 3">
            <a:extLst>
              <a:ext uri="{FF2B5EF4-FFF2-40B4-BE49-F238E27FC236}">
                <a16:creationId xmlns:a16="http://schemas.microsoft.com/office/drawing/2014/main" xmlns="" id="{E9EB97C5-6F0D-41FF-AD82-FCEAFF184D54}"/>
              </a:ext>
            </a:extLst>
          </p:cNvPr>
          <p:cNvSpPr>
            <a:spLocks noGrp="1" noChangeArrowheads="1"/>
          </p:cNvSpPr>
          <p:nvPr>
            <p:ph type="body" idx="1"/>
          </p:nvPr>
        </p:nvSpPr>
        <p:spPr>
          <a:xfrm>
            <a:off x="1981200" y="1676400"/>
            <a:ext cx="8229600" cy="4648200"/>
          </a:xfrm>
        </p:spPr>
        <p:txBody>
          <a:bodyPr/>
          <a:lstStyle/>
          <a:p>
            <a:pPr eaLnBrk="1" hangingPunct="1"/>
            <a:r>
              <a:rPr lang="en-US" altLang="en-US" sz="2400" dirty="0">
                <a:solidFill>
                  <a:srgbClr val="FF0000"/>
                </a:solidFill>
              </a:rPr>
              <a:t>Replicating program that propagates over net</a:t>
            </a:r>
          </a:p>
          <a:p>
            <a:pPr lvl="1" eaLnBrk="1" hangingPunct="1"/>
            <a:r>
              <a:rPr lang="en-US" altLang="en-US" sz="2000" dirty="0"/>
              <a:t>using email, remote exec, remote login </a:t>
            </a:r>
          </a:p>
          <a:p>
            <a:pPr eaLnBrk="1" hangingPunct="1"/>
            <a:r>
              <a:rPr lang="en-US" altLang="en-US" sz="2400" dirty="0"/>
              <a:t>Has phases like a virus:</a:t>
            </a:r>
          </a:p>
          <a:p>
            <a:pPr lvl="1" eaLnBrk="1" hangingPunct="1"/>
            <a:r>
              <a:rPr lang="en-US" altLang="en-US" sz="2000" dirty="0"/>
              <a:t>dormant, propagation, triggering, execution</a:t>
            </a:r>
          </a:p>
          <a:p>
            <a:pPr lvl="1" eaLnBrk="1" hangingPunct="1"/>
            <a:r>
              <a:rPr lang="en-US" altLang="en-US" sz="2000" dirty="0"/>
              <a:t>propagation phase: searches for other systems, connects to it, copies self to it and runs</a:t>
            </a:r>
          </a:p>
          <a:p>
            <a:pPr eaLnBrk="1" hangingPunct="1"/>
            <a:r>
              <a:rPr lang="en-US" altLang="en-US" sz="2400" dirty="0"/>
              <a:t>May disguise itself as a system process</a:t>
            </a:r>
          </a:p>
        </p:txBody>
      </p:sp>
      <p:sp>
        <p:nvSpPr>
          <p:cNvPr id="2" name="Date Placeholder 1">
            <a:extLst>
              <a:ext uri="{FF2B5EF4-FFF2-40B4-BE49-F238E27FC236}">
                <a16:creationId xmlns:a16="http://schemas.microsoft.com/office/drawing/2014/main" xmlns="" id="{F8060A04-6914-4728-B436-5D9D5A0DF95E}"/>
              </a:ext>
            </a:extLst>
          </p:cNvPr>
          <p:cNvSpPr>
            <a:spLocks noGrp="1"/>
          </p:cNvSpPr>
          <p:nvPr>
            <p:ph type="dt" sz="half" idx="10"/>
          </p:nvPr>
        </p:nvSpPr>
        <p:spPr/>
        <p:txBody>
          <a:bodyPr/>
          <a:lstStyle/>
          <a:p>
            <a:fld id="{78752AA8-C4BA-4088-9B89-9F47A99A9BBF}" type="datetime1">
              <a:rPr lang="en-US" smtClean="0"/>
              <a:t>4/18/2022</a:t>
            </a:fld>
            <a:endParaRPr lang="en-US"/>
          </a:p>
        </p:txBody>
      </p:sp>
      <p:sp>
        <p:nvSpPr>
          <p:cNvPr id="3" name="Footer Placeholder 2">
            <a:extLst>
              <a:ext uri="{FF2B5EF4-FFF2-40B4-BE49-F238E27FC236}">
                <a16:creationId xmlns:a16="http://schemas.microsoft.com/office/drawing/2014/main" xmlns="" id="{92F0F4B9-4075-4AE6-BF39-098BA3ABDC5B}"/>
              </a:ext>
            </a:extLst>
          </p:cNvPr>
          <p:cNvSpPr>
            <a:spLocks noGrp="1"/>
          </p:cNvSpPr>
          <p:nvPr>
            <p:ph type="ftr" sz="quarter" idx="11"/>
          </p:nvPr>
        </p:nvSpPr>
        <p:spPr/>
        <p:txBody>
          <a:bodyPr/>
          <a:lstStyle/>
          <a:p>
            <a:r>
              <a:rPr lang="en-US"/>
              <a:t>CS320/Computer Data Security &amp; Privacy</a:t>
            </a:r>
          </a:p>
        </p:txBody>
      </p:sp>
      <p:sp>
        <p:nvSpPr>
          <p:cNvPr id="4" name="Slide Number Placeholder 3">
            <a:extLst>
              <a:ext uri="{FF2B5EF4-FFF2-40B4-BE49-F238E27FC236}">
                <a16:creationId xmlns:a16="http://schemas.microsoft.com/office/drawing/2014/main" xmlns="" id="{7F87ACCE-2CE0-4D95-B621-B9ACFE947D74}"/>
              </a:ext>
            </a:extLst>
          </p:cNvPr>
          <p:cNvSpPr>
            <a:spLocks noGrp="1"/>
          </p:cNvSpPr>
          <p:nvPr>
            <p:ph type="sldNum" sz="quarter" idx="12"/>
          </p:nvPr>
        </p:nvSpPr>
        <p:spPr/>
        <p:txBody>
          <a:bodyPr>
            <a:normAutofit lnSpcReduction="10000"/>
          </a:bodyPr>
          <a:lstStyle/>
          <a:p>
            <a:fld id="{25E853D7-1A13-460C-AB7B-B81F0E4B23E6}" type="slidenum">
              <a:rPr lang="en-US" smtClean="0"/>
              <a:t>7</a:t>
            </a:fld>
            <a:endParaRPr lang="en-US"/>
          </a:p>
        </p:txBody>
      </p:sp>
      <p:pic>
        <p:nvPicPr>
          <p:cNvPr id="8" name="Picture 7">
            <a:extLst>
              <a:ext uri="{FF2B5EF4-FFF2-40B4-BE49-F238E27FC236}">
                <a16:creationId xmlns:a16="http://schemas.microsoft.com/office/drawing/2014/main" xmlns="" id="{E4AB706E-CA79-41CB-99A2-B3460E837D9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E1025D5E-B359-4CF0-AC22-6580B15C8B9F}"/>
              </a:ext>
            </a:extLst>
          </p:cNvPr>
          <p:cNvSpPr>
            <a:spLocks noGrp="1" noChangeArrowheads="1"/>
          </p:cNvSpPr>
          <p:nvPr>
            <p:ph type="title"/>
          </p:nvPr>
        </p:nvSpPr>
        <p:spPr>
          <a:xfrm>
            <a:off x="4554244" y="-320040"/>
            <a:ext cx="6476467" cy="1325562"/>
          </a:xfrm>
        </p:spPr>
        <p:txBody>
          <a:bodyPr/>
          <a:lstStyle/>
          <a:p>
            <a:pPr eaLnBrk="1" hangingPunct="1"/>
            <a:r>
              <a:rPr lang="en-US" altLang="en-US" dirty="0" smtClean="0"/>
              <a:t>Types of worms</a:t>
            </a:r>
            <a:endParaRPr lang="en-US" altLang="en-US" dirty="0"/>
          </a:p>
        </p:txBody>
      </p:sp>
      <p:sp>
        <p:nvSpPr>
          <p:cNvPr id="45059" name="Rectangle 3">
            <a:extLst>
              <a:ext uri="{FF2B5EF4-FFF2-40B4-BE49-F238E27FC236}">
                <a16:creationId xmlns:a16="http://schemas.microsoft.com/office/drawing/2014/main" xmlns="" id="{28955E6A-98C1-4557-B694-F80779E624ED}"/>
              </a:ext>
            </a:extLst>
          </p:cNvPr>
          <p:cNvSpPr>
            <a:spLocks noGrp="1" noChangeArrowheads="1"/>
          </p:cNvSpPr>
          <p:nvPr>
            <p:ph type="body" idx="1"/>
          </p:nvPr>
        </p:nvSpPr>
        <p:spPr>
          <a:xfrm>
            <a:off x="872067" y="1261534"/>
            <a:ext cx="8985165" cy="4918604"/>
          </a:xfrm>
        </p:spPr>
        <p:txBody>
          <a:bodyPr>
            <a:normAutofit/>
          </a:bodyPr>
          <a:lstStyle/>
          <a:p>
            <a:pPr eaLnBrk="1" hangingPunct="1"/>
            <a:r>
              <a:rPr lang="en-US" altLang="en-US" sz="2000" dirty="0">
                <a:solidFill>
                  <a:srgbClr val="FF0000"/>
                </a:solidFill>
              </a:rPr>
              <a:t>Multiplatform</a:t>
            </a:r>
            <a:r>
              <a:rPr lang="en-US" altLang="en-US" sz="2000" dirty="0"/>
              <a:t>: not limited to Windows</a:t>
            </a:r>
          </a:p>
          <a:p>
            <a:pPr eaLnBrk="1" hangingPunct="1"/>
            <a:r>
              <a:rPr lang="en-US" altLang="en-US" sz="2000" dirty="0">
                <a:solidFill>
                  <a:srgbClr val="FF0000"/>
                </a:solidFill>
              </a:rPr>
              <a:t>Multi-exploit</a:t>
            </a:r>
            <a:r>
              <a:rPr lang="en-US" altLang="en-US" sz="2800" dirty="0"/>
              <a:t>: </a:t>
            </a:r>
            <a:r>
              <a:rPr lang="en-US" altLang="en-US" sz="2000" dirty="0"/>
              <a:t>Web servers, emails, file sharing …</a:t>
            </a:r>
          </a:p>
          <a:p>
            <a:pPr eaLnBrk="1" hangingPunct="1"/>
            <a:r>
              <a:rPr lang="en-US" altLang="en-US" sz="2000" dirty="0">
                <a:solidFill>
                  <a:srgbClr val="FF0000"/>
                </a:solidFill>
              </a:rPr>
              <a:t>Ultrafast spreading</a:t>
            </a:r>
            <a:r>
              <a:rPr lang="en-US" altLang="en-US" sz="2000" dirty="0"/>
              <a:t>: </a:t>
            </a:r>
            <a:r>
              <a:rPr lang="en-US" altLang="en-US" sz="2400" dirty="0"/>
              <a:t>do a scan to find vulnerable hosts</a:t>
            </a:r>
          </a:p>
          <a:p>
            <a:pPr eaLnBrk="1" hangingPunct="1"/>
            <a:r>
              <a:rPr lang="en-US" altLang="en-US" sz="2000" dirty="0">
                <a:solidFill>
                  <a:srgbClr val="FF0000"/>
                </a:solidFill>
              </a:rPr>
              <a:t>Polymorphic</a:t>
            </a:r>
            <a:r>
              <a:rPr lang="en-US" altLang="en-US" sz="2000" dirty="0"/>
              <a:t>: each copy has a new code</a:t>
            </a:r>
          </a:p>
          <a:p>
            <a:pPr eaLnBrk="1" hangingPunct="1"/>
            <a:r>
              <a:rPr lang="en-US" altLang="en-US" sz="2000" dirty="0">
                <a:solidFill>
                  <a:srgbClr val="FF0000"/>
                </a:solidFill>
              </a:rPr>
              <a:t>Metamorphic</a:t>
            </a:r>
            <a:r>
              <a:rPr lang="en-US" altLang="en-US" sz="2000" dirty="0"/>
              <a:t>: change appearance/behavior</a:t>
            </a:r>
          </a:p>
          <a:p>
            <a:pPr eaLnBrk="1" hangingPunct="1"/>
            <a:r>
              <a:rPr lang="en-US" altLang="en-US" sz="2000" dirty="0">
                <a:solidFill>
                  <a:srgbClr val="FF0000"/>
                </a:solidFill>
              </a:rPr>
              <a:t>Transport vehicles </a:t>
            </a:r>
            <a:r>
              <a:rPr lang="en-US" altLang="en-US" sz="2000" dirty="0"/>
              <a:t>(e.g., for DDoS)</a:t>
            </a:r>
          </a:p>
          <a:p>
            <a:pPr eaLnBrk="1" hangingPunct="1"/>
            <a:r>
              <a:rPr lang="en-US" altLang="en-US" sz="2000" dirty="0">
                <a:solidFill>
                  <a:srgbClr val="FF0000"/>
                </a:solidFill>
              </a:rPr>
              <a:t>Zero-day exploit </a:t>
            </a:r>
            <a:r>
              <a:rPr lang="en-US" altLang="en-US" sz="2000" dirty="0"/>
              <a:t>of unknown vulnerability (to achieve max surprise/distribution)</a:t>
            </a:r>
          </a:p>
        </p:txBody>
      </p:sp>
      <p:sp>
        <p:nvSpPr>
          <p:cNvPr id="2" name="Date Placeholder 1">
            <a:extLst>
              <a:ext uri="{FF2B5EF4-FFF2-40B4-BE49-F238E27FC236}">
                <a16:creationId xmlns:a16="http://schemas.microsoft.com/office/drawing/2014/main" xmlns="" id="{8233F3CF-8A07-4945-824D-E52997745DAE}"/>
              </a:ext>
            </a:extLst>
          </p:cNvPr>
          <p:cNvSpPr>
            <a:spLocks noGrp="1"/>
          </p:cNvSpPr>
          <p:nvPr>
            <p:ph type="dt" sz="half" idx="10"/>
          </p:nvPr>
        </p:nvSpPr>
        <p:spPr/>
        <p:txBody>
          <a:bodyPr/>
          <a:lstStyle/>
          <a:p>
            <a:fld id="{ACB48D23-7815-40D4-BA8C-F5A42966C8F5}" type="datetime1">
              <a:rPr lang="en-US" smtClean="0"/>
              <a:t>4/18/2022</a:t>
            </a:fld>
            <a:endParaRPr lang="en-US"/>
          </a:p>
        </p:txBody>
      </p:sp>
      <p:sp>
        <p:nvSpPr>
          <p:cNvPr id="3" name="Footer Placeholder 2">
            <a:extLst>
              <a:ext uri="{FF2B5EF4-FFF2-40B4-BE49-F238E27FC236}">
                <a16:creationId xmlns:a16="http://schemas.microsoft.com/office/drawing/2014/main" xmlns="" id="{E421D896-72AD-4883-B8F5-1E78A2F1ED1B}"/>
              </a:ext>
            </a:extLst>
          </p:cNvPr>
          <p:cNvSpPr>
            <a:spLocks noGrp="1"/>
          </p:cNvSpPr>
          <p:nvPr>
            <p:ph type="ftr" sz="quarter" idx="11"/>
          </p:nvPr>
        </p:nvSpPr>
        <p:spPr/>
        <p:txBody>
          <a:bodyPr/>
          <a:lstStyle/>
          <a:p>
            <a:r>
              <a:rPr lang="en-US"/>
              <a:t>CS320/Computer Data Security &amp; Privacy</a:t>
            </a:r>
          </a:p>
        </p:txBody>
      </p:sp>
      <p:sp>
        <p:nvSpPr>
          <p:cNvPr id="4" name="Slide Number Placeholder 3">
            <a:extLst>
              <a:ext uri="{FF2B5EF4-FFF2-40B4-BE49-F238E27FC236}">
                <a16:creationId xmlns:a16="http://schemas.microsoft.com/office/drawing/2014/main" xmlns="" id="{997A9B85-01D9-4F5C-B36F-D9D0EB9DD690}"/>
              </a:ext>
            </a:extLst>
          </p:cNvPr>
          <p:cNvSpPr>
            <a:spLocks noGrp="1"/>
          </p:cNvSpPr>
          <p:nvPr>
            <p:ph type="sldNum" sz="quarter" idx="12"/>
          </p:nvPr>
        </p:nvSpPr>
        <p:spPr/>
        <p:txBody>
          <a:bodyPr>
            <a:normAutofit lnSpcReduction="10000"/>
          </a:bodyPr>
          <a:lstStyle/>
          <a:p>
            <a:fld id="{25E853D7-1A13-460C-AB7B-B81F0E4B23E6}" type="slidenum">
              <a:rPr lang="en-US" smtClean="0"/>
              <a:t>8</a:t>
            </a:fld>
            <a:endParaRPr lang="en-US"/>
          </a:p>
        </p:txBody>
      </p:sp>
      <p:pic>
        <p:nvPicPr>
          <p:cNvPr id="7" name="Picture 6">
            <a:extLst>
              <a:ext uri="{FF2B5EF4-FFF2-40B4-BE49-F238E27FC236}">
                <a16:creationId xmlns:a16="http://schemas.microsoft.com/office/drawing/2014/main" xmlns="" id="{8A051458-A22C-4798-97A2-241621711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xmlns="" id="{9E13A757-ADD0-48B3-B230-6371B84550CF}"/>
              </a:ext>
            </a:extLst>
          </p:cNvPr>
          <p:cNvSpPr>
            <a:spLocks noGrp="1"/>
          </p:cNvSpPr>
          <p:nvPr>
            <p:ph type="title"/>
          </p:nvPr>
        </p:nvSpPr>
        <p:spPr>
          <a:xfrm>
            <a:off x="3595456" y="365760"/>
            <a:ext cx="7359056" cy="788337"/>
          </a:xfrm>
        </p:spPr>
        <p:txBody>
          <a:bodyPr/>
          <a:lstStyle/>
          <a:p>
            <a:r>
              <a:rPr lang="en-US" altLang="en-US" dirty="0" smtClean="0"/>
              <a:t>Social engineering</a:t>
            </a:r>
            <a:endParaRPr lang="en-US" altLang="en-US" dirty="0"/>
          </a:p>
        </p:txBody>
      </p:sp>
      <p:sp>
        <p:nvSpPr>
          <p:cNvPr id="53251" name="Content Placeholder 2">
            <a:extLst>
              <a:ext uri="{FF2B5EF4-FFF2-40B4-BE49-F238E27FC236}">
                <a16:creationId xmlns:a16="http://schemas.microsoft.com/office/drawing/2014/main" xmlns="" id="{3513B8BB-9147-4085-9644-C272DD1E3746}"/>
              </a:ext>
            </a:extLst>
          </p:cNvPr>
          <p:cNvSpPr>
            <a:spLocks noGrp="1"/>
          </p:cNvSpPr>
          <p:nvPr>
            <p:ph idx="1"/>
          </p:nvPr>
        </p:nvSpPr>
        <p:spPr/>
        <p:txBody>
          <a:bodyPr/>
          <a:lstStyle/>
          <a:p>
            <a:pPr marL="0" indent="0">
              <a:buNone/>
            </a:pPr>
            <a:r>
              <a:rPr lang="en-US" b="1" dirty="0">
                <a:solidFill>
                  <a:srgbClr val="FF0000"/>
                </a:solidFill>
              </a:rPr>
              <a:t>Social engineering</a:t>
            </a:r>
            <a:r>
              <a:rPr lang="en-US" dirty="0"/>
              <a:t> is an attack vector that </a:t>
            </a:r>
            <a:r>
              <a:rPr lang="en-US" dirty="0" smtClean="0"/>
              <a:t>in which relies on involving and manipulating humans to disclose information in </a:t>
            </a:r>
            <a:r>
              <a:rPr lang="en-US" dirty="0"/>
              <a:t>order to gain access to systems, networks or physical locations, or for financial gain</a:t>
            </a:r>
            <a:r>
              <a:rPr lang="en-US" dirty="0" smtClean="0"/>
              <a:t>.</a:t>
            </a:r>
          </a:p>
          <a:p>
            <a:pPr marL="0" indent="0">
              <a:buNone/>
            </a:pPr>
            <a:r>
              <a:rPr lang="en-US" altLang="en-US" dirty="0" smtClean="0">
                <a:solidFill>
                  <a:srgbClr val="FF0000"/>
                </a:solidFill>
              </a:rPr>
              <a:t>Techniques used for Social Engineering:</a:t>
            </a:r>
          </a:p>
          <a:p>
            <a:pPr lvl="1"/>
            <a:r>
              <a:rPr lang="en-US" altLang="en-US" sz="1800" dirty="0" smtClean="0"/>
              <a:t>Spam (unsolicited emails)</a:t>
            </a:r>
          </a:p>
          <a:p>
            <a:pPr lvl="1"/>
            <a:r>
              <a:rPr lang="en-US" altLang="en-US" sz="1800" dirty="0" smtClean="0"/>
              <a:t>Phishing (emails trying to believe from banks/charity </a:t>
            </a:r>
            <a:r>
              <a:rPr lang="en-US" altLang="en-US" sz="1800" dirty="0" err="1" smtClean="0"/>
              <a:t>etc</a:t>
            </a:r>
            <a:r>
              <a:rPr lang="en-US" altLang="en-US" sz="1800" dirty="0" smtClean="0"/>
              <a:t>)</a:t>
            </a:r>
            <a:endParaRPr lang="en-US" altLang="en-US" sz="1800" dirty="0"/>
          </a:p>
          <a:p>
            <a:pPr lvl="1"/>
            <a:r>
              <a:rPr lang="en-US" altLang="en-US" sz="1800" dirty="0"/>
              <a:t>Trojan </a:t>
            </a:r>
            <a:r>
              <a:rPr lang="en-US" altLang="en-US" sz="1800" dirty="0" smtClean="0"/>
              <a:t>Horse</a:t>
            </a:r>
            <a:r>
              <a:rPr lang="en-US" altLang="en-US" sz="1800" dirty="0"/>
              <a:t>: </a:t>
            </a:r>
            <a:r>
              <a:rPr lang="en-US" altLang="en-US" sz="1800" dirty="0" smtClean="0"/>
              <a:t>malware installed in disguise along with some useful software  </a:t>
            </a:r>
            <a:endParaRPr lang="en-US" altLang="en-US" dirty="0" smtClean="0"/>
          </a:p>
          <a:p>
            <a:pPr marL="0" indent="0">
              <a:buNone/>
            </a:pPr>
            <a:r>
              <a:rPr lang="en-US" altLang="en-US" dirty="0" smtClean="0">
                <a:solidFill>
                  <a:srgbClr val="FF0000"/>
                </a:solidFill>
              </a:rPr>
              <a:t>Use of Social Engineering</a:t>
            </a:r>
            <a:r>
              <a:rPr lang="en-US" altLang="en-US" dirty="0" smtClean="0"/>
              <a:t>: Data theft, Credential Revelation ( Passwords and Usernames) for systems and Banks</a:t>
            </a:r>
          </a:p>
          <a:p>
            <a:pPr marL="0" indent="0">
              <a:buNone/>
            </a:pPr>
            <a:r>
              <a:rPr lang="en-US" altLang="en-US" dirty="0" smtClean="0"/>
              <a:t> </a:t>
            </a:r>
            <a:endParaRPr lang="en-US" altLang="en-US" dirty="0"/>
          </a:p>
          <a:p>
            <a:endParaRPr lang="en-US" altLang="en-US" dirty="0" smtClean="0"/>
          </a:p>
        </p:txBody>
      </p:sp>
      <p:sp>
        <p:nvSpPr>
          <p:cNvPr id="2" name="Date Placeholder 1">
            <a:extLst>
              <a:ext uri="{FF2B5EF4-FFF2-40B4-BE49-F238E27FC236}">
                <a16:creationId xmlns:a16="http://schemas.microsoft.com/office/drawing/2014/main" xmlns="" id="{90B455AF-D52C-4DF1-9007-A837ADAB7A6D}"/>
              </a:ext>
            </a:extLst>
          </p:cNvPr>
          <p:cNvSpPr>
            <a:spLocks noGrp="1"/>
          </p:cNvSpPr>
          <p:nvPr>
            <p:ph type="dt" sz="half" idx="10"/>
          </p:nvPr>
        </p:nvSpPr>
        <p:spPr/>
        <p:txBody>
          <a:bodyPr/>
          <a:lstStyle/>
          <a:p>
            <a:fld id="{2CC7C611-4B39-46F9-A1B4-0FB74A0D738D}" type="datetime1">
              <a:rPr lang="en-US" smtClean="0"/>
              <a:t>4/18/2022</a:t>
            </a:fld>
            <a:endParaRPr lang="en-US"/>
          </a:p>
        </p:txBody>
      </p:sp>
      <p:sp>
        <p:nvSpPr>
          <p:cNvPr id="3" name="Footer Placeholder 2">
            <a:extLst>
              <a:ext uri="{FF2B5EF4-FFF2-40B4-BE49-F238E27FC236}">
                <a16:creationId xmlns:a16="http://schemas.microsoft.com/office/drawing/2014/main" xmlns="" id="{6342D0E2-150B-43BF-995D-E676EEB0316E}"/>
              </a:ext>
            </a:extLst>
          </p:cNvPr>
          <p:cNvSpPr>
            <a:spLocks noGrp="1"/>
          </p:cNvSpPr>
          <p:nvPr>
            <p:ph type="ftr" sz="quarter" idx="11"/>
          </p:nvPr>
        </p:nvSpPr>
        <p:spPr/>
        <p:txBody>
          <a:bodyPr/>
          <a:lstStyle/>
          <a:p>
            <a:r>
              <a:rPr lang="en-US"/>
              <a:t>CS320/Computer Data Security &amp; Privacy</a:t>
            </a:r>
          </a:p>
        </p:txBody>
      </p:sp>
      <p:sp>
        <p:nvSpPr>
          <p:cNvPr id="4" name="Slide Number Placeholder 3">
            <a:extLst>
              <a:ext uri="{FF2B5EF4-FFF2-40B4-BE49-F238E27FC236}">
                <a16:creationId xmlns:a16="http://schemas.microsoft.com/office/drawing/2014/main" xmlns="" id="{D42C8043-6D0C-4D55-AA36-67EE869F2A72}"/>
              </a:ext>
            </a:extLst>
          </p:cNvPr>
          <p:cNvSpPr>
            <a:spLocks noGrp="1"/>
          </p:cNvSpPr>
          <p:nvPr>
            <p:ph type="sldNum" sz="quarter" idx="12"/>
          </p:nvPr>
        </p:nvSpPr>
        <p:spPr/>
        <p:txBody>
          <a:bodyPr>
            <a:normAutofit lnSpcReduction="10000"/>
          </a:bodyPr>
          <a:lstStyle/>
          <a:p>
            <a:fld id="{25E853D7-1A13-460C-AB7B-B81F0E4B23E6}" type="slidenum">
              <a:rPr lang="en-US" smtClean="0"/>
              <a:t>9</a:t>
            </a:fld>
            <a:endParaRPr lang="en-US"/>
          </a:p>
        </p:txBody>
      </p:sp>
      <p:pic>
        <p:nvPicPr>
          <p:cNvPr id="7" name="Picture 6">
            <a:extLst>
              <a:ext uri="{FF2B5EF4-FFF2-40B4-BE49-F238E27FC236}">
                <a16:creationId xmlns:a16="http://schemas.microsoft.com/office/drawing/2014/main" xmlns="" id="{FD52320F-4C0A-49F9-BFA0-5B0F6132FA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76" r="-190"/>
          <a:stretch/>
        </p:blipFill>
        <p:spPr>
          <a:xfrm>
            <a:off x="0" y="0"/>
            <a:ext cx="1219200" cy="1075560"/>
          </a:xfrm>
          <a:prstGeom prst="rect">
            <a:avLst/>
          </a:prstGeom>
        </p:spPr>
      </p:pic>
    </p:spTree>
  </p:cSld>
  <p:clrMapOvr>
    <a:masterClrMapping/>
  </p:clrMapOvr>
</p:sld>
</file>

<file path=ppt/theme/theme1.xml><?xml version="1.0" encoding="utf-8"?>
<a:theme xmlns:a="http://schemas.openxmlformats.org/drawingml/2006/main" name="View">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7252</TotalTime>
  <Words>3149</Words>
  <Application>Microsoft Office PowerPoint</Application>
  <PresentationFormat>Widescreen</PresentationFormat>
  <Paragraphs>219</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Schoolbook</vt:lpstr>
      <vt:lpstr>Lucida Sans Unicode</vt:lpstr>
      <vt:lpstr>Times New Roman</vt:lpstr>
      <vt:lpstr>Trebuchet MS</vt:lpstr>
      <vt:lpstr>Wingdings</vt:lpstr>
      <vt:lpstr>Wingdings 2</vt:lpstr>
      <vt:lpstr>View</vt:lpstr>
      <vt:lpstr>PowerPoint Presentation</vt:lpstr>
      <vt:lpstr>Objectives of the Lecture</vt:lpstr>
      <vt:lpstr>Malware</vt:lpstr>
      <vt:lpstr>Malware Terminology</vt:lpstr>
      <vt:lpstr>Viruses</vt:lpstr>
      <vt:lpstr>Virus classification</vt:lpstr>
      <vt:lpstr>Worms</vt:lpstr>
      <vt:lpstr>Types of worms</vt:lpstr>
      <vt:lpstr>Social engineering</vt:lpstr>
      <vt:lpstr>Attack Agents</vt:lpstr>
      <vt:lpstr>Malware Countermeasure Approaches</vt:lpstr>
      <vt:lpstr>Malware Countermeasure Approaches</vt:lpstr>
      <vt:lpstr>Digital Immune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Raouf Khan</dc:creator>
  <cp:lastModifiedBy>Microsoft account</cp:lastModifiedBy>
  <cp:revision>153</cp:revision>
  <dcterms:created xsi:type="dcterms:W3CDTF">2020-01-07T10:48:01Z</dcterms:created>
  <dcterms:modified xsi:type="dcterms:W3CDTF">2022-04-18T07:26:52Z</dcterms:modified>
</cp:coreProperties>
</file>