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31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5" r:id="rId16"/>
    <p:sldId id="268" r:id="rId17"/>
    <p:sldId id="276" r:id="rId18"/>
    <p:sldId id="277" r:id="rId19"/>
    <p:sldId id="278" r:id="rId20"/>
    <p:sldId id="279" r:id="rId21"/>
    <p:sldId id="281" r:id="rId22"/>
    <p:sldId id="280" r:id="rId23"/>
    <p:sldId id="272" r:id="rId24"/>
    <p:sldId id="270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/>
    <p:restoredTop sz="94702"/>
  </p:normalViewPr>
  <p:slideViewPr>
    <p:cSldViewPr snapToGrid="0">
      <p:cViewPr varScale="1">
        <p:scale>
          <a:sx n="81" d="100"/>
          <a:sy n="81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4E170-E325-43AB-89FF-B5AD587F0622}" type="datetimeFigureOut">
              <a:rPr lang="en-US" smtClean="0"/>
              <a:t>12/10/2022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B2AA4-FAB6-4BC0-94F7-39B9E3400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0D4EA6-8609-4B51-8BF2-3DE13CF119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9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B2AA4-FAB6-4BC0-94F7-39B9E34004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3DD0F07-B300-40BA-A8F2-9845B6515EEB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CS320/Computer Data Security &amp;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5037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CF80-CE88-4129-BC55-AC0AA95D3231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1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ECA3-8239-417D-B536-20504EB8F7C3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1FC2F-65DB-42B0-BAB8-136E5DB60295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0559B-543D-43A8-961A-90F1AAAB15DE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656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5F3D5-E008-41E9-8D6C-D39A291BA13D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5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A2A9E-35EF-49F2-A483-F5D1F6E9A6A0}" type="datetime1">
              <a:rPr lang="en-US" smtClean="0"/>
              <a:t>12/10/2022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BCE4-2632-455A-B47A-39C00BB59D8C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4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32E08-99B2-4662-B5C6-6FAF38429445}" type="datetime1">
              <a:rPr lang="en-US" smtClean="0"/>
              <a:t>12/10/2022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85B3-216B-4CB5-871E-014FAB494A2C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9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F558-CAD1-473A-A324-F34223CAEA41}" type="datetime1">
              <a:rPr lang="en-US" smtClean="0"/>
              <a:t>12/10/2022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4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D2AAA1B-74C2-41A3-867F-B1645AD92AF0}" type="datetime1">
              <a:rPr lang="en-US" smtClean="0"/>
              <a:t>12/10/2022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CS320/Computer Data Security &amp; Privacy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5E853D7-1A13-460C-AB7B-B81F0E4B2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2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28800" y="1752600"/>
            <a:ext cx="861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/>
          </a:p>
          <a:p>
            <a:pPr algn="ctr"/>
            <a:r>
              <a:rPr lang="en-US" sz="4000" b="1" dirty="0"/>
              <a:t>CS320 </a:t>
            </a:r>
          </a:p>
          <a:p>
            <a:pPr algn="ctr"/>
            <a:r>
              <a:rPr lang="en-US" sz="4000" b="1" dirty="0"/>
              <a:t> </a:t>
            </a:r>
            <a:r>
              <a:rPr lang="en-US" sz="4000" b="1"/>
              <a:t>Computer </a:t>
            </a:r>
            <a:r>
              <a:rPr lang="en-US" sz="4000" b="1" smtClean="0"/>
              <a:t>Security</a:t>
            </a:r>
            <a:endParaRPr lang="en-US" sz="4000" b="1" dirty="0"/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(Access Control)</a:t>
            </a:r>
          </a:p>
          <a:p>
            <a:pPr algn="ctr"/>
            <a:endParaRPr lang="en-US" sz="4000" dirty="0"/>
          </a:p>
          <a:p>
            <a:pPr algn="ctr"/>
            <a:r>
              <a:rPr lang="en-US" sz="2400" b="1" dirty="0"/>
              <a:t>Dr. Raouf Khan  </a:t>
            </a:r>
          </a:p>
          <a:p>
            <a:pPr algn="ctr"/>
            <a:r>
              <a:rPr lang="en-US" sz="2000" dirty="0"/>
              <a:t>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3FADE-6BBC-414F-A588-28B899D3D2D5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98602" y="0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8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672" y="365760"/>
            <a:ext cx="6919839" cy="53921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Discretionary access control (DAC)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>
                <a:solidFill>
                  <a:srgbClr val="DEAE00">
                    <a:shade val="75000"/>
                  </a:srgbClr>
                </a:solidFill>
              </a:rPr>
              <a:pPr/>
              <a:t>10</a:t>
            </a:fld>
            <a:endParaRPr lang="en-US">
              <a:solidFill>
                <a:srgbClr val="DEAE00">
                  <a:shade val="75000"/>
                </a:srgb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828800" y="1524000"/>
            <a:ext cx="8503920" cy="4648200"/>
          </a:xfrm>
        </p:spPr>
        <p:txBody>
          <a:bodyPr>
            <a:normAutofit/>
          </a:bodyPr>
          <a:lstStyle/>
          <a:p>
            <a:pPr marL="274320" lvl="1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274320" lvl="1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EB5F-C47B-4334-9F20-4A21199CD7DC}" type="datetime1">
              <a:rPr lang="en-US" smtClean="0">
                <a:solidFill>
                  <a:prstClr val="black"/>
                </a:solidFill>
              </a:rPr>
              <a:t>12/10/2022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34893" y="105539"/>
            <a:ext cx="1219200" cy="1075560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1187777" y="1524000"/>
            <a:ext cx="9144943" cy="4724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access matrix </a:t>
            </a:r>
            <a:r>
              <a:rPr lang="en-US" sz="2000" dirty="0"/>
              <a:t>is a general approach to DAC.</a:t>
            </a:r>
          </a:p>
          <a:p>
            <a:pPr algn="just">
              <a:buClr>
                <a:schemeClr val="tx1"/>
              </a:buClr>
            </a:pP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access matrix </a:t>
            </a:r>
            <a:r>
              <a:rPr lang="en-US" sz="2000" dirty="0"/>
              <a:t>consists of identified subjects, objects and access rights.</a:t>
            </a:r>
          </a:p>
          <a:p>
            <a:pPr algn="just">
              <a:buClr>
                <a:schemeClr val="tx1"/>
              </a:buClr>
            </a:pPr>
            <a:r>
              <a:rPr lang="en-US" sz="2000" dirty="0"/>
              <a:t>Each entry in the matrix indicates the </a:t>
            </a:r>
            <a:r>
              <a:rPr lang="en-US" sz="2000" dirty="0">
                <a:solidFill>
                  <a:srgbClr val="FF0000"/>
                </a:solidFill>
              </a:rPr>
              <a:t>access right </a:t>
            </a:r>
            <a:r>
              <a:rPr lang="en-US" sz="2000" dirty="0"/>
              <a:t>of a particular subject for a particular object.</a:t>
            </a:r>
          </a:p>
          <a:p>
            <a:pPr algn="just">
              <a:buClr>
                <a:schemeClr val="tx1"/>
              </a:buClr>
            </a:pPr>
            <a:r>
              <a:rPr lang="en-US" sz="2000" dirty="0"/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marL="274320" lvl="1" indent="0" algn="just">
              <a:buClr>
                <a:schemeClr val="tx1"/>
              </a:buClr>
              <a:buNone/>
            </a:pPr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291" y="3280921"/>
            <a:ext cx="3608549" cy="29293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926" y="3262832"/>
            <a:ext cx="6001727" cy="332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284" y="365760"/>
            <a:ext cx="7900227" cy="567494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Discretionary access control (DAC)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864218" y="1371600"/>
            <a:ext cx="4678743" cy="4800600"/>
          </a:xfrm>
        </p:spPr>
        <p:txBody>
          <a:bodyPr>
            <a:normAutofit/>
          </a:bodyPr>
          <a:lstStyle/>
          <a:p>
            <a:pPr marL="274320" lvl="1" algn="just">
              <a:lnSpc>
                <a:spcPct val="110000"/>
              </a:lnSpc>
              <a:buClr>
                <a:schemeClr val="tx1"/>
              </a:buClr>
              <a:buSzPct val="85000"/>
              <a:buFont typeface="Wingdings 2"/>
              <a:buChar char=""/>
            </a:pPr>
            <a:r>
              <a:rPr lang="en-US" b="1" dirty="0">
                <a:solidFill>
                  <a:srgbClr val="FF0000"/>
                </a:solidFill>
              </a:rPr>
              <a:t>The access matrix may be decomposed by columns, yielding Access Control Lists (ACLs ).</a:t>
            </a:r>
          </a:p>
          <a:p>
            <a:pPr algn="just">
              <a:lnSpc>
                <a:spcPct val="110000"/>
              </a:lnSpc>
              <a:buClr>
                <a:schemeClr val="tx1"/>
              </a:buClr>
            </a:pPr>
            <a:endParaRPr lang="en-US" sz="25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17CF-4B25-403B-9ADC-8926E749E19E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42672" y="105539"/>
            <a:ext cx="1219200" cy="10755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2353905"/>
            <a:ext cx="4011516" cy="411515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70861" y="1456417"/>
            <a:ext cx="5392133" cy="61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182880"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SzPct val="85000"/>
              <a:buFont typeface="Wingdings 2"/>
              <a:buChar char=""/>
            </a:pPr>
            <a:r>
              <a:rPr lang="en-US" sz="1600" b="1" dirty="0">
                <a:solidFill>
                  <a:srgbClr val="FF0000"/>
                </a:solidFill>
              </a:rPr>
              <a:t>The access matrix may be decomposed by rows, yielding Capability Tickets.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014" y="2353905"/>
            <a:ext cx="4281253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6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978" y="365760"/>
            <a:ext cx="7796533" cy="633481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Discretionary access control (DAC) Cont.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87F5-2131-4F44-A3A9-6F4CF69B7892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Different types of DAC are</a:t>
            </a:r>
          </a:p>
          <a:p>
            <a:pPr marL="514350" lvl="1" indent="-514350" algn="just">
              <a:lnSpc>
                <a:spcPct val="110000"/>
              </a:lnSpc>
              <a:buClr>
                <a:schemeClr val="tx1"/>
              </a:buClr>
              <a:buSzPct val="85000"/>
              <a:buAutoNum type="romanUcParenR"/>
              <a:tabLst>
                <a:tab pos="711200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Ownership:</a:t>
            </a:r>
            <a:r>
              <a:rPr lang="en-US" sz="2000" dirty="0">
                <a:solidFill>
                  <a:schemeClr val="tx1"/>
                </a:solidFill>
              </a:rPr>
              <a:t> If you create a file, you are the owner of the file. The file header contains your ID. Only you can change or read the file, others have no access.</a:t>
            </a:r>
          </a:p>
          <a:p>
            <a:pPr marL="514350" lvl="1" indent="-514350" algn="just">
              <a:lnSpc>
                <a:spcPct val="110000"/>
              </a:lnSpc>
              <a:buClr>
                <a:schemeClr val="tx1"/>
              </a:buClr>
              <a:buSzPct val="85000"/>
              <a:buAutoNum type="romanUcParenR"/>
              <a:tabLst>
                <a:tab pos="711200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File types and file protection classes</a:t>
            </a:r>
            <a:r>
              <a:rPr lang="en-US" sz="2000" dirty="0">
                <a:solidFill>
                  <a:schemeClr val="tx1"/>
                </a:solidFill>
              </a:rPr>
              <a:t>: you create a file and assign a file type or a file protection class. </a:t>
            </a: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       You may define a file as a public, semipublic or private file </a:t>
            </a: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For example following choices for a file protection class can be used</a:t>
            </a: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endParaRPr lang="en-US" sz="2000" dirty="0">
              <a:solidFill>
                <a:schemeClr val="tx1"/>
              </a:solidFill>
            </a:endParaRP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Class		File Type		description</a:t>
            </a: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Blank	    public		anyone can r/w the file</a:t>
            </a: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@		exe. only		anyone can run the </a:t>
            </a:r>
            <a:r>
              <a:rPr lang="en-US" sz="2000" dirty="0" err="1">
                <a:solidFill>
                  <a:schemeClr val="tx1"/>
                </a:solidFill>
              </a:rPr>
              <a:t>prog</a:t>
            </a:r>
            <a:r>
              <a:rPr lang="en-US" sz="2000" dirty="0">
                <a:solidFill>
                  <a:schemeClr val="tx1"/>
                </a:solidFill>
              </a:rPr>
              <a:t> only owner &amp; admin can r/w</a:t>
            </a: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$		read only 	anyone can read / execute only owner &amp; </a:t>
            </a:r>
            <a:r>
              <a:rPr lang="en-US" sz="2000" dirty="0" err="1">
                <a:solidFill>
                  <a:schemeClr val="tx1"/>
                </a:solidFill>
              </a:rPr>
              <a:t>adm.</a:t>
            </a:r>
            <a:r>
              <a:rPr lang="en-US" sz="2000" dirty="0">
                <a:solidFill>
                  <a:schemeClr val="tx1"/>
                </a:solidFill>
              </a:rPr>
              <a:t> can write</a:t>
            </a: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#		private 		only owner /admin can r/w or execute the file</a:t>
            </a: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A-z		system dependent 	if profile contains class P,  is  allowed to access PAYROLL </a:t>
            </a: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			files. ( protected with class of P) </a:t>
            </a:r>
          </a:p>
          <a:p>
            <a:pPr marL="0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endParaRPr lang="en-US" sz="2000" dirty="0">
              <a:solidFill>
                <a:schemeClr val="tx1"/>
              </a:solidFill>
            </a:endParaRPr>
          </a:p>
          <a:p>
            <a:pPr marL="363537" lvl="1" indent="0" algn="just">
              <a:lnSpc>
                <a:spcPct val="110000"/>
              </a:lnSpc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13"/>
            <a:ext cx="121930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4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978" y="365760"/>
            <a:ext cx="7796533" cy="633481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Discretionary access control (DAC) Cont.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87F5-2131-4F44-A3A9-6F4CF69B7892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2400" dirty="0">
                <a:solidFill>
                  <a:srgbClr val="FF0000"/>
                </a:solidFill>
              </a:rPr>
              <a:t>III) Self / Group / Public controls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2000" dirty="0"/>
              <a:t>In many systems , you control access to your files by dividing the world of users into three categories and telling the system what the users in each category can do to your file.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2000" dirty="0"/>
              <a:t>Some systems call them </a:t>
            </a:r>
            <a:r>
              <a:rPr lang="en-US" altLang="ar-SA" sz="2000" dirty="0">
                <a:solidFill>
                  <a:srgbClr val="FF0000"/>
                </a:solidFill>
              </a:rPr>
              <a:t>Self /group / public </a:t>
            </a:r>
            <a:r>
              <a:rPr lang="en-US" altLang="ar-SA" sz="2000" dirty="0"/>
              <a:t>control and in UNIX they are known as </a:t>
            </a:r>
            <a:r>
              <a:rPr lang="en-US" altLang="ar-SA" sz="2000" dirty="0">
                <a:solidFill>
                  <a:srgbClr val="FF0000"/>
                </a:solidFill>
              </a:rPr>
              <a:t>User/group/others</a:t>
            </a:r>
          </a:p>
          <a:p>
            <a:pPr marL="363537" lvl="1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5000"/>
              <a:buNone/>
              <a:tabLst>
                <a:tab pos="711200" algn="l"/>
              </a:tabLst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13"/>
            <a:ext cx="121930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345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978" y="365760"/>
            <a:ext cx="7796533" cy="633481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Discretionary access control (DAC) Cont.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87F5-2131-4F44-A3A9-6F4CF69B7892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61871" y="1828800"/>
            <a:ext cx="8994491" cy="474168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4200" dirty="0">
                <a:solidFill>
                  <a:srgbClr val="FF0000"/>
                </a:solidFill>
              </a:rPr>
              <a:t>IV) File Permission</a:t>
            </a:r>
            <a:r>
              <a:rPr lang="en-US" altLang="ar-SA" sz="4200" dirty="0"/>
              <a:t>: Each file has a set of bits called file permissions associated with it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3200" dirty="0">
                <a:solidFill>
                  <a:srgbClr val="FF0000"/>
                </a:solidFill>
              </a:rPr>
              <a:t>For example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3200" dirty="0"/>
              <a:t>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3200" dirty="0"/>
              <a:t>_RW_RW_R__ 	1        Khan               R&amp;D        81940       oct1        12:00       UPDATE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ar-SA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3200" dirty="0"/>
              <a:t>Khan  can read &amp; write ,   R &amp; D group can read &amp; write , others can only read… the file UPDATE file created by Khan on 1 </a:t>
            </a:r>
            <a:r>
              <a:rPr lang="en-US" altLang="ar-SA" sz="3200" dirty="0" err="1"/>
              <a:t>oct</a:t>
            </a:r>
            <a:r>
              <a:rPr lang="en-US" altLang="ar-SA" sz="3200" dirty="0"/>
              <a:t> at 12 noon.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ar-SA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3200" dirty="0"/>
              <a:t>_</a:t>
            </a:r>
            <a:r>
              <a:rPr lang="en-US" altLang="ar-SA" sz="3200" dirty="0" err="1"/>
              <a:t>rwxrwxrwx</a:t>
            </a:r>
            <a:r>
              <a:rPr lang="en-US" altLang="ar-SA" sz="3200" dirty="0"/>
              <a:t>	1      Salim            Games     61255     May 22     11:32     CHESS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ar-SA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3200" dirty="0"/>
              <a:t>Owner  </a:t>
            </a:r>
            <a:r>
              <a:rPr lang="en-US" altLang="ar-SA" sz="3200" dirty="0" err="1"/>
              <a:t>salim</a:t>
            </a:r>
            <a:r>
              <a:rPr lang="en-US" altLang="ar-SA" sz="3200" dirty="0"/>
              <a:t> , the group games and others can read, write and execute the Chess file.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ar-SA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3200" dirty="0"/>
              <a:t>_RW_RW_ _ _ _	Ahmad	</a:t>
            </a:r>
            <a:r>
              <a:rPr lang="en-US" altLang="ar-SA" sz="3200" dirty="0" err="1"/>
              <a:t>Acounts</a:t>
            </a:r>
            <a:r>
              <a:rPr lang="en-US" altLang="ar-SA" sz="3200" dirty="0"/>
              <a:t>	55634	</a:t>
            </a:r>
            <a:r>
              <a:rPr lang="en-US" altLang="ar-SA" sz="3200" dirty="0" err="1"/>
              <a:t>aug</a:t>
            </a:r>
            <a:r>
              <a:rPr lang="en-US" altLang="ar-SA" sz="3200" dirty="0"/>
              <a:t> 31	10:10	PAYROLL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ar-SA" sz="3200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ar-SA" sz="3200" dirty="0"/>
              <a:t>Owner </a:t>
            </a:r>
            <a:r>
              <a:rPr lang="en-US" altLang="ar-SA" sz="3200" dirty="0" err="1"/>
              <a:t>ahmad</a:t>
            </a:r>
            <a:r>
              <a:rPr lang="en-US" altLang="ar-SA" sz="3200" dirty="0"/>
              <a:t> &amp; the group can read &amp; write no one else can read write or execute the file payroll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13"/>
            <a:ext cx="121930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4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978" y="365760"/>
            <a:ext cx="7796533" cy="633481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Mandatory Access Control (MAC)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87F5-2131-4F44-A3A9-6F4CF69B7892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61871" y="1828800"/>
            <a:ext cx="5327465" cy="474168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altLang="ar-SA" sz="4200" dirty="0">
                <a:solidFill>
                  <a:srgbClr val="FF0000"/>
                </a:solidFill>
              </a:rPr>
              <a:t> </a:t>
            </a:r>
            <a:r>
              <a:rPr lang="en-US" altLang="ar-SA" sz="2400" b="1" dirty="0"/>
              <a:t>MAC</a:t>
            </a:r>
            <a:r>
              <a:rPr lang="en-US" altLang="ar-SA" sz="2400" dirty="0"/>
              <a:t> mechanisms assign a </a:t>
            </a:r>
            <a:r>
              <a:rPr lang="en-US" altLang="ar-SA" sz="2400" dirty="0">
                <a:solidFill>
                  <a:srgbClr val="FF0000"/>
                </a:solidFill>
              </a:rPr>
              <a:t>security level </a:t>
            </a:r>
            <a:r>
              <a:rPr lang="en-US" altLang="ar-SA" sz="2400" dirty="0"/>
              <a:t>to all information, assign a security clearance to each user, and ensure that all users only have </a:t>
            </a:r>
            <a:r>
              <a:rPr lang="en-US" altLang="ar-SA" sz="2400" b="1" dirty="0">
                <a:solidFill>
                  <a:srgbClr val="FF0000"/>
                </a:solidFill>
              </a:rPr>
              <a:t>access</a:t>
            </a:r>
            <a:r>
              <a:rPr lang="en-US" altLang="ar-SA" sz="2400" dirty="0"/>
              <a:t> to that data for which they have a clearance.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altLang="ar-SA" sz="2400" b="1" dirty="0"/>
              <a:t>MAC</a:t>
            </a:r>
            <a:r>
              <a:rPr lang="en-US" altLang="ar-SA" sz="2400" dirty="0"/>
              <a:t> protects your data and make restrictions based on the security clearance.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ar-SA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13"/>
            <a:ext cx="1219306" cy="1079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82" y="2133599"/>
            <a:ext cx="3956640" cy="344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6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978" y="365760"/>
            <a:ext cx="7796533" cy="633481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Mandatory Access Control (MAC) Cont.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87F5-2131-4F44-A3A9-6F4CF69B7892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16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61871" y="1828800"/>
            <a:ext cx="9899465" cy="4741682"/>
          </a:xfrm>
        </p:spPr>
        <p:txBody>
          <a:bodyPr>
            <a:normAutofit lnSpcReduction="10000"/>
          </a:bodyPr>
          <a:lstStyle/>
          <a:p>
            <a:r>
              <a:rPr lang="en-US" altLang="ar-SA" sz="4200" dirty="0">
                <a:solidFill>
                  <a:srgbClr val="FF0000"/>
                </a:solidFill>
              </a:rPr>
              <a:t> </a:t>
            </a:r>
            <a:r>
              <a:rPr lang="en-US" altLang="ar-SA" sz="2400" dirty="0"/>
              <a:t>Systems providing MAC must assign </a:t>
            </a:r>
            <a:r>
              <a:rPr lang="en-US" altLang="ar-SA" sz="2400" dirty="0">
                <a:solidFill>
                  <a:srgbClr val="FF0000"/>
                </a:solidFill>
              </a:rPr>
              <a:t>sensitivity labels</a:t>
            </a:r>
            <a:r>
              <a:rPr lang="en-US" altLang="ar-SA" sz="2400" dirty="0"/>
              <a:t> to all </a:t>
            </a:r>
            <a:r>
              <a:rPr lang="en-US" altLang="ar-SA" sz="2400" dirty="0">
                <a:solidFill>
                  <a:srgbClr val="FF0000"/>
                </a:solidFill>
              </a:rPr>
              <a:t>subjects</a:t>
            </a:r>
            <a:r>
              <a:rPr lang="en-US" altLang="ar-SA" sz="2400" dirty="0"/>
              <a:t> ( users, programs) and to all </a:t>
            </a:r>
            <a:r>
              <a:rPr lang="en-US" altLang="ar-SA" sz="2400" dirty="0">
                <a:solidFill>
                  <a:srgbClr val="FF0000"/>
                </a:solidFill>
              </a:rPr>
              <a:t>objects</a:t>
            </a:r>
            <a:r>
              <a:rPr lang="en-US" altLang="ar-SA" sz="2400" dirty="0"/>
              <a:t> ( files, directories, devices, </a:t>
            </a:r>
            <a:r>
              <a:rPr lang="en-US" altLang="ar-SA" sz="2400" dirty="0" err="1"/>
              <a:t>etc</a:t>
            </a:r>
            <a:r>
              <a:rPr lang="en-US" altLang="ar-SA" sz="2400" dirty="0"/>
              <a:t>)</a:t>
            </a:r>
          </a:p>
          <a:p>
            <a:r>
              <a:rPr lang="en-US" altLang="ar-SA" sz="2400" dirty="0"/>
              <a:t>MAC uses sensitivity labels ( i.e. </a:t>
            </a:r>
            <a:r>
              <a:rPr lang="en-US" altLang="ar-SA" sz="2400" dirty="0">
                <a:solidFill>
                  <a:srgbClr val="FF0000"/>
                </a:solidFill>
              </a:rPr>
              <a:t>level of trust</a:t>
            </a:r>
            <a:r>
              <a:rPr lang="en-US" altLang="ar-SA" sz="2400" dirty="0"/>
              <a:t>) to determine </a:t>
            </a:r>
            <a:r>
              <a:rPr lang="en-US" altLang="ar-SA" sz="2400" dirty="0">
                <a:solidFill>
                  <a:srgbClr val="FF0000"/>
                </a:solidFill>
              </a:rPr>
              <a:t>who can access what information.</a:t>
            </a:r>
          </a:p>
          <a:p>
            <a:r>
              <a:rPr lang="en-US" altLang="ar-SA" sz="2400" dirty="0"/>
              <a:t>Sensitivity labels consists of two parts</a:t>
            </a:r>
          </a:p>
          <a:p>
            <a:pPr>
              <a:buNone/>
            </a:pPr>
            <a:r>
              <a:rPr lang="en-US" altLang="ar-SA" sz="2400" dirty="0"/>
              <a:t>   1. </a:t>
            </a:r>
            <a:r>
              <a:rPr lang="en-US" altLang="ar-SA" sz="2400" dirty="0">
                <a:solidFill>
                  <a:srgbClr val="FF0000"/>
                </a:solidFill>
              </a:rPr>
              <a:t>A classification</a:t>
            </a:r>
          </a:p>
          <a:p>
            <a:pPr>
              <a:buNone/>
            </a:pPr>
            <a:r>
              <a:rPr lang="en-US" altLang="ar-SA" sz="2400" dirty="0"/>
              <a:t>   2. </a:t>
            </a:r>
            <a:r>
              <a:rPr lang="en-US" altLang="ar-SA" sz="2400" dirty="0">
                <a:solidFill>
                  <a:srgbClr val="FF0000"/>
                </a:solidFill>
              </a:rPr>
              <a:t>A set of categories or compartments</a:t>
            </a:r>
          </a:p>
          <a:p>
            <a:r>
              <a:rPr lang="en-US" altLang="ar-SA" sz="2400" dirty="0"/>
              <a:t>The classification is </a:t>
            </a:r>
            <a:r>
              <a:rPr lang="en-US" altLang="ar-SA" sz="2400" dirty="0">
                <a:solidFill>
                  <a:srgbClr val="FF0000"/>
                </a:solidFill>
              </a:rPr>
              <a:t>single</a:t>
            </a:r>
            <a:r>
              <a:rPr lang="en-US" altLang="ar-SA" sz="2400" dirty="0"/>
              <a:t>, </a:t>
            </a:r>
            <a:r>
              <a:rPr lang="en-US" altLang="ar-SA" sz="2400" dirty="0">
                <a:solidFill>
                  <a:srgbClr val="FF0000"/>
                </a:solidFill>
              </a:rPr>
              <a:t>hierarchical</a:t>
            </a:r>
            <a:r>
              <a:rPr lang="en-US" altLang="ar-SA" sz="2400" dirty="0"/>
              <a:t> level</a:t>
            </a:r>
          </a:p>
          <a:p>
            <a:r>
              <a:rPr lang="en-US" altLang="ar-SA" sz="2400" dirty="0"/>
              <a:t>The categories or compartments are </a:t>
            </a:r>
            <a:r>
              <a:rPr lang="en-US" altLang="ar-SA" sz="2400" dirty="0">
                <a:solidFill>
                  <a:srgbClr val="FF0000"/>
                </a:solidFill>
              </a:rPr>
              <a:t>non-hierarchical</a:t>
            </a:r>
          </a:p>
          <a:p>
            <a:endParaRPr lang="en-US" altLang="ar-SA" sz="2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13"/>
            <a:ext cx="121930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64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978" y="365760"/>
            <a:ext cx="7796533" cy="633481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Mandatory Access Control (MAC) Cont.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87F5-2131-4F44-A3A9-6F4CF69B7892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61871" y="1828800"/>
            <a:ext cx="9899465" cy="4741682"/>
          </a:xfrm>
        </p:spPr>
        <p:txBody>
          <a:bodyPr>
            <a:normAutofit/>
          </a:bodyPr>
          <a:lstStyle/>
          <a:p>
            <a:pPr marL="533400" indent="-533400"/>
            <a:r>
              <a:rPr lang="en-US" altLang="ar-SA" sz="4200" dirty="0">
                <a:solidFill>
                  <a:srgbClr val="FF0000"/>
                </a:solidFill>
              </a:rPr>
              <a:t> </a:t>
            </a:r>
            <a:r>
              <a:rPr lang="en-US" altLang="ar-SA" sz="2400" dirty="0"/>
              <a:t>Access decisions 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ar-SA" sz="2400" dirty="0">
                <a:solidFill>
                  <a:srgbClr val="FF0000"/>
                </a:solidFill>
              </a:rPr>
              <a:t>To Read </a:t>
            </a:r>
            <a:r>
              <a:rPr lang="en-US" altLang="ar-SA" sz="2400" dirty="0"/>
              <a:t>: To read an object the </a:t>
            </a:r>
            <a:r>
              <a:rPr lang="en-US" altLang="ar-SA" sz="2400" dirty="0">
                <a:solidFill>
                  <a:srgbClr val="FF0000"/>
                </a:solidFill>
              </a:rPr>
              <a:t>subject sensitivity level </a:t>
            </a:r>
            <a:r>
              <a:rPr lang="en-US" altLang="ar-SA" sz="2400" dirty="0"/>
              <a:t>must </a:t>
            </a:r>
            <a:r>
              <a:rPr lang="en-US" altLang="ar-SA" sz="2400" dirty="0">
                <a:solidFill>
                  <a:srgbClr val="FF0000"/>
                </a:solidFill>
              </a:rPr>
              <a:t>Dominate</a:t>
            </a:r>
            <a:r>
              <a:rPr lang="en-US" altLang="ar-SA" sz="2400" dirty="0"/>
              <a:t>, i.e. equal to or exceed the object sensitivity level, in addition the categories you are allowed to read must include the categories specified in the file label</a:t>
            </a:r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altLang="ar-SA" sz="2400" dirty="0">
                <a:solidFill>
                  <a:srgbClr val="FF0000"/>
                </a:solidFill>
              </a:rPr>
              <a:t>To Write: </a:t>
            </a:r>
            <a:r>
              <a:rPr lang="en-US" altLang="ar-SA" sz="2400" dirty="0"/>
              <a:t>To write an object, the </a:t>
            </a:r>
            <a:r>
              <a:rPr lang="en-US" altLang="ar-SA" sz="2400" dirty="0">
                <a:solidFill>
                  <a:srgbClr val="FF0000"/>
                </a:solidFill>
              </a:rPr>
              <a:t>object sensitivity level </a:t>
            </a:r>
            <a:r>
              <a:rPr lang="en-US" altLang="ar-SA" sz="2400" dirty="0"/>
              <a:t>must </a:t>
            </a:r>
            <a:r>
              <a:rPr lang="en-US" altLang="ar-SA" sz="2400" dirty="0">
                <a:solidFill>
                  <a:srgbClr val="FF0000"/>
                </a:solidFill>
              </a:rPr>
              <a:t>Dominate</a:t>
            </a:r>
            <a:r>
              <a:rPr lang="en-US" altLang="ar-SA" sz="2400" dirty="0"/>
              <a:t>. i.e. your sensitivity level must be equal or less than the sensitivity level of the file and your categories must all be included in the file categories list.</a:t>
            </a:r>
          </a:p>
          <a:p>
            <a:endParaRPr lang="en-US" altLang="ar-SA" sz="2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13"/>
            <a:ext cx="121930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8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>
          <a:xfrm>
            <a:off x="3714161" y="327442"/>
            <a:ext cx="7133704" cy="59180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ar-SA" sz="3200" dirty="0"/>
              <a:t>Mandatory Access control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0762" y="2001256"/>
            <a:ext cx="7837488" cy="372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ar-SA" altLang="ar-SA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5519738" y="3933825"/>
            <a:ext cx="1873250" cy="28733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ar-SA" dirty="0"/>
              <a:t>  file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824788" y="3141664"/>
            <a:ext cx="1295400" cy="28733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ar-SA" dirty="0"/>
              <a:t>Mohamad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232401" y="3573463"/>
            <a:ext cx="2519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ar-SA" dirty="0"/>
              <a:t>Secret [</a:t>
            </a:r>
            <a:r>
              <a:rPr lang="en-US" altLang="ar-SA" dirty="0" err="1"/>
              <a:t>venus</a:t>
            </a:r>
            <a:r>
              <a:rPr lang="en-US" altLang="ar-SA" dirty="0"/>
              <a:t>, alpha]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7032625" y="2781301"/>
            <a:ext cx="325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ar-SA" dirty="0"/>
              <a:t>Top secret[</a:t>
            </a:r>
            <a:r>
              <a:rPr lang="en-US" altLang="ar-SA" dirty="0" err="1"/>
              <a:t>venus</a:t>
            </a:r>
            <a:r>
              <a:rPr lang="en-US" altLang="ar-SA" dirty="0"/>
              <a:t>, alpha, tank]</a:t>
            </a: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7535864" y="5084764"/>
            <a:ext cx="1368425" cy="28892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ar-SA" dirty="0"/>
              <a:t>Ahmad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855913" y="4581526"/>
            <a:ext cx="1439862" cy="36036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ar-SA" dirty="0"/>
              <a:t>Haya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7588250" y="5392738"/>
            <a:ext cx="2266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ar-SA"/>
              <a:t>Secret[venus, alpha]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2835275" y="4960938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ar-SA" dirty="0"/>
              <a:t>Secret[alpha]</a:t>
            </a:r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H="1">
            <a:off x="7464426" y="3500439"/>
            <a:ext cx="576263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8012353" y="3532465"/>
            <a:ext cx="22156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ar-SA" dirty="0">
                <a:solidFill>
                  <a:srgbClr val="FF0000"/>
                </a:solidFill>
              </a:rPr>
              <a:t>Read but can’t write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 flipV="1">
            <a:off x="6816725" y="4292601"/>
            <a:ext cx="64770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7053263" y="4519058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ar-SA" dirty="0">
                <a:solidFill>
                  <a:srgbClr val="FF0000"/>
                </a:solidFill>
              </a:rPr>
              <a:t>Can Read &amp; write</a:t>
            </a:r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V="1">
            <a:off x="4295776" y="4149725"/>
            <a:ext cx="12239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ar-SA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836253" y="4058288"/>
            <a:ext cx="21771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ar-SA" dirty="0">
                <a:solidFill>
                  <a:srgbClr val="FF0000"/>
                </a:solidFill>
              </a:rPr>
              <a:t>Can’t read but write</a:t>
            </a: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888164" y="2636839"/>
            <a:ext cx="3455987" cy="11525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IN" altLang="ar-SA"/>
          </a:p>
        </p:txBody>
      </p:sp>
      <p:sp>
        <p:nvSpPr>
          <p:cNvPr id="21523" name="Oval 19"/>
          <p:cNvSpPr>
            <a:spLocks noChangeArrowheads="1"/>
          </p:cNvSpPr>
          <p:nvPr/>
        </p:nvSpPr>
        <p:spPr bwMode="auto">
          <a:xfrm>
            <a:off x="6672264" y="4365625"/>
            <a:ext cx="3455987" cy="1511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IN" altLang="ar-SA"/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2566989" y="3860800"/>
            <a:ext cx="3241675" cy="1873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endParaRPr lang="en-IN" altLang="ar-SA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345A-91BA-4F37-BEF6-7B60D94CD878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" y="102013"/>
            <a:ext cx="1219306" cy="107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7978" y="365760"/>
            <a:ext cx="7796533" cy="633481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0000"/>
                </a:solidFill>
              </a:rPr>
              <a:t>Role Based Access Control (RBAC) Cont.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87F5-2131-4F44-A3A9-6F4CF69B7892}" type="datetime1">
              <a:rPr lang="en-US" smtClean="0"/>
              <a:t>12/10/2022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725864" y="1762812"/>
            <a:ext cx="5554908" cy="4062953"/>
          </a:xfrm>
        </p:spPr>
        <p:txBody>
          <a:bodyPr>
            <a:normAutofit fontScale="70000" lnSpcReduction="20000"/>
          </a:bodyPr>
          <a:lstStyle/>
          <a:p>
            <a:pPr marL="363538" lvl="2" indent="-363538"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300" b="1" dirty="0"/>
              <a:t>RBAC </a:t>
            </a:r>
            <a:r>
              <a:rPr lang="en-US" sz="2300" dirty="0"/>
              <a:t>is based on </a:t>
            </a:r>
            <a:r>
              <a:rPr lang="en-US" sz="2300" b="1" dirty="0">
                <a:solidFill>
                  <a:srgbClr val="FF0000"/>
                </a:solidFill>
              </a:rPr>
              <a:t>the roles </a:t>
            </a:r>
            <a:r>
              <a:rPr lang="en-US" sz="2300" dirty="0"/>
              <a:t>that users assume in a system rather than the </a:t>
            </a:r>
            <a:r>
              <a:rPr lang="en-US" sz="2300" b="1" dirty="0">
                <a:solidFill>
                  <a:srgbClr val="FF0000"/>
                </a:solidFill>
              </a:rPr>
              <a:t>user’s identity</a:t>
            </a:r>
            <a:r>
              <a:rPr lang="en-US" sz="2300" dirty="0"/>
              <a:t>. </a:t>
            </a:r>
          </a:p>
          <a:p>
            <a:pPr marL="363538" lvl="2" indent="-363538"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300" b="1" dirty="0"/>
              <a:t>A role </a:t>
            </a:r>
            <a:r>
              <a:rPr lang="en-US" sz="2300" dirty="0"/>
              <a:t>is defined as a </a:t>
            </a:r>
            <a:r>
              <a:rPr lang="en-US" sz="2300" b="1" dirty="0">
                <a:solidFill>
                  <a:srgbClr val="FF0000"/>
                </a:solidFill>
              </a:rPr>
              <a:t>job function </a:t>
            </a:r>
            <a:r>
              <a:rPr lang="en-US" sz="2300" dirty="0"/>
              <a:t>within an organization. </a:t>
            </a:r>
          </a:p>
          <a:p>
            <a:pPr marL="363538" lvl="2" indent="-363538"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300" dirty="0"/>
              <a:t>Each </a:t>
            </a:r>
            <a:r>
              <a:rPr lang="en-US" sz="2300" b="1" dirty="0"/>
              <a:t>role</a:t>
            </a:r>
            <a:r>
              <a:rPr lang="en-US" sz="2300" dirty="0"/>
              <a:t> may have specific access rights to one or more resources.</a:t>
            </a:r>
          </a:p>
          <a:p>
            <a:pPr marL="363538" lvl="2" indent="-363538" algn="just">
              <a:lnSpc>
                <a:spcPct val="150000"/>
              </a:lnSpc>
              <a:buClr>
                <a:schemeClr val="tx1"/>
              </a:buClr>
              <a:buSzPct val="130000"/>
              <a:buFont typeface="Arial" pitchFamily="34" charset="0"/>
              <a:buChar char="•"/>
            </a:pPr>
            <a:r>
              <a:rPr lang="en-US" sz="2300" b="1" dirty="0"/>
              <a:t>A users </a:t>
            </a:r>
            <a:r>
              <a:rPr lang="en-US" sz="2300" dirty="0"/>
              <a:t>is assigned to a role that enable to perform only what is required for that role.</a:t>
            </a:r>
          </a:p>
          <a:p>
            <a:pPr marL="0" indent="0">
              <a:buNone/>
            </a:pPr>
            <a:r>
              <a:rPr lang="en-US" altLang="ar-SA" sz="4200" dirty="0">
                <a:solidFill>
                  <a:srgbClr val="FF0000"/>
                </a:solidFill>
              </a:rPr>
              <a:t> </a:t>
            </a:r>
            <a:r>
              <a:rPr lang="en-US" altLang="ar-SA" sz="2400" dirty="0"/>
              <a:t> </a:t>
            </a:r>
          </a:p>
          <a:p>
            <a:endParaRPr lang="en-US" altLang="ar-SA" sz="2400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13"/>
            <a:ext cx="1219306" cy="10790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98" y="1087932"/>
            <a:ext cx="4921580" cy="53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9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866" y="365760"/>
            <a:ext cx="6429646" cy="529786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Objectives of the Lecture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825752" y="1981200"/>
            <a:ext cx="8503920" cy="3733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600" b="1" dirty="0">
                <a:solidFill>
                  <a:srgbClr val="FF0000"/>
                </a:solidFill>
              </a:rPr>
              <a:t>This lecture aims to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Define Access Control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Describe Access Control Principles</a:t>
            </a:r>
          </a:p>
          <a:p>
            <a:pPr lvl="1"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Define and Explain the Three Major Categories of Access Control Policies (DAC, MAC and RBAC)</a:t>
            </a:r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endParaRPr lang="en-US" sz="2000" dirty="0"/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US" sz="25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F2D28-D123-4353-BD3B-BF4A35B4A7A3}" type="datetime1">
              <a:rPr lang="en-US" smtClean="0">
                <a:solidFill>
                  <a:prstClr val="black"/>
                </a:solidFill>
              </a:rPr>
              <a:t>12/10/2022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>
                <a:solidFill>
                  <a:srgbClr val="DEAE00">
                    <a:shade val="75000"/>
                  </a:srgbClr>
                </a:solidFill>
              </a:rPr>
              <a:pPr/>
              <a:t>2</a:t>
            </a:fld>
            <a:endParaRPr lang="en-US">
              <a:solidFill>
                <a:srgbClr val="DEAE00">
                  <a:shade val="75000"/>
                </a:srgb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0" y="0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20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1233" y="365761"/>
            <a:ext cx="6863279" cy="52978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Role Based Access Control (RBAC) Cont.</a:t>
            </a:r>
            <a:endParaRPr lang="en-US" sz="3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825752" y="1524000"/>
            <a:ext cx="8503920" cy="4800600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tx1"/>
              </a:buClr>
              <a:buNone/>
            </a:pPr>
            <a:endParaRPr lang="en-US" sz="2000" dirty="0"/>
          </a:p>
          <a:p>
            <a:pPr lvl="1" algn="just">
              <a:buClr>
                <a:schemeClr val="tx1"/>
              </a:buClr>
            </a:pPr>
            <a:endParaRPr lang="en-US" sz="2000" dirty="0"/>
          </a:p>
          <a:p>
            <a:pPr algn="just">
              <a:buClr>
                <a:schemeClr val="tx1"/>
              </a:buClr>
            </a:pPr>
            <a:endParaRPr lang="en-US" sz="25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39EC-AE3E-417D-B2C6-F5C09D471402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0" y="105539"/>
            <a:ext cx="1219200" cy="1075560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1219200" y="1371599"/>
            <a:ext cx="9239250" cy="5180029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ar-SA" sz="2000" dirty="0">
                <a:solidFill>
                  <a:srgbClr val="FF0000"/>
                </a:solidFill>
              </a:rPr>
              <a:t>Access Control Lists ( ACL’s)</a:t>
            </a:r>
          </a:p>
          <a:p>
            <a:pPr>
              <a:buNone/>
            </a:pPr>
            <a:r>
              <a:rPr lang="en-US" altLang="ar-SA" sz="2000" dirty="0"/>
              <a:t>They are the lists of users &amp; groups with their specific permission.</a:t>
            </a:r>
          </a:p>
          <a:p>
            <a:pPr>
              <a:buNone/>
            </a:pPr>
            <a:r>
              <a:rPr lang="en-US" altLang="ar-SA" sz="2000" dirty="0"/>
              <a:t>Normally implemented differently on different systems</a:t>
            </a:r>
          </a:p>
          <a:p>
            <a:pPr>
              <a:lnSpc>
                <a:spcPct val="90000"/>
              </a:lnSpc>
              <a:buNone/>
            </a:pPr>
            <a:r>
              <a:rPr lang="en-US" altLang="ar-SA" sz="1800" dirty="0"/>
              <a:t>For example in UNIX based system, you’d protect PAYROLL with </a:t>
            </a:r>
            <a:r>
              <a:rPr lang="en-US" altLang="ar-SA" sz="2000" dirty="0"/>
              <a:t>ACL,s in the form</a:t>
            </a:r>
          </a:p>
          <a:p>
            <a:pPr>
              <a:lnSpc>
                <a:spcPct val="90000"/>
              </a:lnSpc>
              <a:buNone/>
            </a:pPr>
            <a:r>
              <a:rPr lang="en-US" altLang="ar-SA" sz="2000" dirty="0">
                <a:solidFill>
                  <a:srgbClr val="FF0000"/>
                </a:solidFill>
              </a:rPr>
              <a:t>&lt; Ahmad. </a:t>
            </a:r>
            <a:r>
              <a:rPr lang="en-US" altLang="ar-SA" sz="2000" dirty="0" err="1">
                <a:solidFill>
                  <a:srgbClr val="FF0000"/>
                </a:solidFill>
              </a:rPr>
              <a:t>Actt</a:t>
            </a:r>
            <a:r>
              <a:rPr lang="en-US" altLang="ar-SA" sz="2000" dirty="0">
                <a:solidFill>
                  <a:srgbClr val="FF0000"/>
                </a:solidFill>
              </a:rPr>
              <a:t> , r 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ar-SA" sz="2000" dirty="0"/>
              <a:t>It means if Ahmad is in </a:t>
            </a:r>
            <a:r>
              <a:rPr lang="en-US" altLang="ar-SA" sz="2000" dirty="0" err="1"/>
              <a:t>actt</a:t>
            </a:r>
            <a:r>
              <a:rPr lang="en-US" altLang="ar-SA" sz="2000" dirty="0"/>
              <a:t>. group he can read the file if he is in any other group he can’t access the file.  Similarly</a:t>
            </a:r>
          </a:p>
          <a:p>
            <a:pPr>
              <a:lnSpc>
                <a:spcPct val="90000"/>
              </a:lnSpc>
              <a:buNone/>
            </a:pPr>
            <a:r>
              <a:rPr lang="en-US" altLang="ar-SA" sz="2000" dirty="0">
                <a:solidFill>
                  <a:srgbClr val="FF0000"/>
                </a:solidFill>
              </a:rPr>
              <a:t>&lt;</a:t>
            </a:r>
            <a:r>
              <a:rPr lang="en-US" altLang="ar-SA" sz="2000" dirty="0" err="1">
                <a:solidFill>
                  <a:srgbClr val="FF0000"/>
                </a:solidFill>
              </a:rPr>
              <a:t>mohammad</a:t>
            </a:r>
            <a:r>
              <a:rPr lang="en-US" altLang="ar-SA" sz="2000" dirty="0">
                <a:solidFill>
                  <a:srgbClr val="FF0000"/>
                </a:solidFill>
              </a:rPr>
              <a:t>. Pay , </a:t>
            </a:r>
            <a:r>
              <a:rPr lang="en-US" altLang="ar-SA" sz="2000" dirty="0" err="1">
                <a:solidFill>
                  <a:srgbClr val="FF0000"/>
                </a:solidFill>
              </a:rPr>
              <a:t>rw</a:t>
            </a:r>
            <a:r>
              <a:rPr lang="en-US" altLang="ar-SA" sz="2000" dirty="0">
                <a:solidFill>
                  <a:srgbClr val="FF0000"/>
                </a:solidFill>
              </a:rPr>
              <a:t> &gt; </a:t>
            </a:r>
            <a:r>
              <a:rPr lang="en-US" altLang="ar-SA" sz="2000" dirty="0"/>
              <a:t>means if </a:t>
            </a:r>
            <a:r>
              <a:rPr lang="en-US" altLang="ar-SA" sz="2000" dirty="0" err="1"/>
              <a:t>mohammad</a:t>
            </a:r>
            <a:r>
              <a:rPr lang="en-US" altLang="ar-SA" sz="2000" dirty="0"/>
              <a:t> is in pay group he can read &amp; write the file but if he is not in pay group he cant access the file.</a:t>
            </a:r>
          </a:p>
          <a:p>
            <a:pPr>
              <a:buNone/>
            </a:pPr>
            <a:r>
              <a:rPr lang="en-US" altLang="ar-SA" sz="2000" dirty="0">
                <a:solidFill>
                  <a:srgbClr val="FF0000"/>
                </a:solidFill>
              </a:rPr>
              <a:t>&lt; * . * , r &gt;  </a:t>
            </a:r>
            <a:r>
              <a:rPr lang="en-US" altLang="ar-SA" sz="2000" dirty="0"/>
              <a:t>any user in any group can read the file.</a:t>
            </a:r>
          </a:p>
          <a:p>
            <a:pPr>
              <a:buNone/>
            </a:pPr>
            <a:r>
              <a:rPr lang="en-US" altLang="ar-SA" sz="2000" dirty="0">
                <a:solidFill>
                  <a:srgbClr val="FF0000"/>
                </a:solidFill>
              </a:rPr>
              <a:t>&lt; @ . * , </a:t>
            </a:r>
            <a:r>
              <a:rPr lang="en-US" altLang="ar-SA" sz="2000" dirty="0" err="1">
                <a:solidFill>
                  <a:srgbClr val="FF0000"/>
                </a:solidFill>
              </a:rPr>
              <a:t>rw</a:t>
            </a:r>
            <a:r>
              <a:rPr lang="en-US" altLang="ar-SA" sz="2000" dirty="0">
                <a:solidFill>
                  <a:srgbClr val="FF0000"/>
                </a:solidFill>
              </a:rPr>
              <a:t> &gt; </a:t>
            </a:r>
            <a:r>
              <a:rPr lang="en-US" altLang="ar-SA" sz="2000" dirty="0"/>
              <a:t>only owner (@) of the file can r/w</a:t>
            </a:r>
          </a:p>
          <a:p>
            <a:pPr>
              <a:buNone/>
            </a:pPr>
            <a:endParaRPr lang="en-US" altLang="ar-SA" sz="2000" dirty="0"/>
          </a:p>
          <a:p>
            <a:pPr>
              <a:buNone/>
            </a:pPr>
            <a:r>
              <a:rPr lang="en-US" altLang="ar-SA" sz="2000" dirty="0">
                <a:solidFill>
                  <a:srgbClr val="FF0000"/>
                </a:solidFill>
              </a:rPr>
              <a:t>&lt; </a:t>
            </a:r>
            <a:r>
              <a:rPr lang="en-US" altLang="ar-SA" sz="2000" dirty="0" err="1">
                <a:solidFill>
                  <a:srgbClr val="FF0000"/>
                </a:solidFill>
              </a:rPr>
              <a:t>sami</a:t>
            </a:r>
            <a:r>
              <a:rPr lang="en-US" altLang="ar-SA" sz="2000" dirty="0">
                <a:solidFill>
                  <a:srgbClr val="FF0000"/>
                </a:solidFill>
              </a:rPr>
              <a:t> . * , none &gt; </a:t>
            </a:r>
            <a:r>
              <a:rPr lang="en-US" altLang="ar-SA" sz="2000" dirty="0"/>
              <a:t>or  </a:t>
            </a:r>
            <a:r>
              <a:rPr lang="en-US" altLang="ar-SA" sz="2000" dirty="0">
                <a:solidFill>
                  <a:srgbClr val="FF0000"/>
                </a:solidFill>
              </a:rPr>
              <a:t>&lt; </a:t>
            </a:r>
            <a:r>
              <a:rPr lang="en-US" altLang="ar-SA" sz="2000" dirty="0" err="1">
                <a:solidFill>
                  <a:srgbClr val="FF0000"/>
                </a:solidFill>
              </a:rPr>
              <a:t>sami</a:t>
            </a:r>
            <a:r>
              <a:rPr lang="en-US" altLang="ar-SA" sz="2000" dirty="0">
                <a:solidFill>
                  <a:srgbClr val="FF0000"/>
                </a:solidFill>
              </a:rPr>
              <a:t> . * , null &gt; </a:t>
            </a:r>
            <a:r>
              <a:rPr lang="en-US" altLang="ar-SA" sz="2000" dirty="0"/>
              <a:t>means </a:t>
            </a:r>
            <a:r>
              <a:rPr lang="en-US" altLang="ar-SA" sz="2000" dirty="0" err="1"/>
              <a:t>sami</a:t>
            </a:r>
            <a:r>
              <a:rPr lang="en-US" altLang="ar-SA" sz="2000" dirty="0"/>
              <a:t> in any group cannot access the file.</a:t>
            </a:r>
            <a:r>
              <a:rPr lang="en-US" sz="2000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98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129" y="411419"/>
            <a:ext cx="8681616" cy="587822"/>
          </a:xfrm>
        </p:spPr>
        <p:txBody>
          <a:bodyPr>
            <a:noAutofit/>
          </a:bodyPr>
          <a:lstStyle/>
          <a:p>
            <a:r>
              <a:rPr lang="en-US" sz="2800" b="1" dirty="0"/>
              <a:t>Attribute  Based Access Control (ABAC)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825752" y="1263192"/>
            <a:ext cx="8503920" cy="475660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600" b="1" dirty="0">
                <a:solidFill>
                  <a:srgbClr val="FF0000"/>
                </a:solidFill>
              </a:rPr>
              <a:t>ABAC </a:t>
            </a:r>
            <a:r>
              <a:rPr lang="en-US" sz="1600" b="1" dirty="0"/>
              <a:t>is the concept of policies that express a complex Boolean rule set that can evaluate many different attributes.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1600" b="1" dirty="0"/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Policies</a:t>
            </a:r>
            <a:r>
              <a:rPr lang="en-US" sz="2000" dirty="0"/>
              <a:t>: bring together attributes to express what can happen and is not allowed.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Attributes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Subject Attributes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/>
              <a:t>age, clearance, department, role, job title.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Action (Rights) Attribute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/>
              <a:t>read, delete, view, approve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Object Attribute 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/>
              <a:t>the object type (medical record, bank account…), the department, the classification or sensitivity, the location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FF0000"/>
                </a:solidFill>
              </a:rPr>
              <a:t>Contextual (environment)</a:t>
            </a:r>
          </a:p>
          <a:p>
            <a:pPr lvl="2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/>
              <a:t>attributes that deal with time, location or dynamic aspects of the access control scenario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  <a:tabLst>
                <a:tab pos="971550" algn="l"/>
              </a:tabLst>
            </a:pP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F1B0-37E7-45A7-9029-21F8B7EAD776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0" y="105539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3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129" y="411419"/>
            <a:ext cx="8681616" cy="587822"/>
          </a:xfrm>
        </p:spPr>
        <p:txBody>
          <a:bodyPr>
            <a:noAutofit/>
          </a:bodyPr>
          <a:lstStyle/>
          <a:p>
            <a:r>
              <a:rPr lang="en-US" sz="2800" b="1" dirty="0"/>
              <a:t>Attribute  Based Access Control (ABAC)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59396" y="1880756"/>
            <a:ext cx="6436429" cy="4139044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How it works?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b="1" dirty="0"/>
          </a:p>
          <a:p>
            <a:r>
              <a:rPr lang="en-US" sz="2400" dirty="0"/>
              <a:t>It controls access to objects by evaluating rules against: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attributes of entities (</a:t>
            </a:r>
            <a:r>
              <a:rPr lang="en-US" sz="2000" dirty="0">
                <a:solidFill>
                  <a:srgbClr val="FF0000"/>
                </a:solidFill>
              </a:rPr>
              <a:t>subject and object</a:t>
            </a:r>
            <a:r>
              <a:rPr lang="en-US" sz="2000" dirty="0">
                <a:solidFill>
                  <a:schemeClr val="tx1"/>
                </a:solidFill>
              </a:rPr>
              <a:t>),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Operations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environment</a:t>
            </a:r>
            <a:r>
              <a:rPr lang="en-US" sz="2000" dirty="0">
                <a:solidFill>
                  <a:schemeClr val="tx1"/>
                </a:solidFill>
              </a:rPr>
              <a:t> relevant to a request.</a:t>
            </a:r>
          </a:p>
          <a:p>
            <a:r>
              <a:rPr lang="en-US" sz="2400" dirty="0"/>
              <a:t>It finally either </a:t>
            </a:r>
            <a:r>
              <a:rPr lang="en-US" sz="2400" dirty="0">
                <a:solidFill>
                  <a:srgbClr val="FF0000"/>
                </a:solidFill>
              </a:rPr>
              <a:t>permit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F0000"/>
                </a:solidFill>
              </a:rPr>
              <a:t>deny</a:t>
            </a:r>
            <a:r>
              <a:rPr lang="en-US" sz="2400" dirty="0"/>
              <a:t> access to the requested object/s.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  <a:tabLst>
                <a:tab pos="971550" algn="l"/>
              </a:tabLst>
            </a:pPr>
            <a:endParaRPr lang="en-US" sz="28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F1B0-37E7-45A7-9029-21F8B7EAD776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0" y="105539"/>
            <a:ext cx="1219200" cy="1075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EE07D7-B047-174C-8B62-D79444266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57" y="1698898"/>
            <a:ext cx="5154321" cy="46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05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129" y="411419"/>
            <a:ext cx="8681616" cy="587822"/>
          </a:xfrm>
        </p:spPr>
        <p:txBody>
          <a:bodyPr>
            <a:noAutofit/>
          </a:bodyPr>
          <a:lstStyle/>
          <a:p>
            <a:r>
              <a:rPr lang="en-US" sz="2800" b="1" dirty="0"/>
              <a:t>Attribute  Based Access Control (ABAC)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59396" y="1263191"/>
            <a:ext cx="11190481" cy="518338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previous figure indicates that </a:t>
            </a:r>
          </a:p>
          <a:p>
            <a:pPr algn="just"/>
            <a:r>
              <a:rPr lang="en-US" sz="2400" dirty="0"/>
              <a:t>An access by a subject to an object proceeds according to the following steps: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A subject requests access to an object. This request is routed to an access control mechanism.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The access control mechanism is governed by a set of </a:t>
            </a:r>
            <a:r>
              <a:rPr lang="en-US" sz="2400" dirty="0">
                <a:solidFill>
                  <a:srgbClr val="FF0000"/>
                </a:solidFill>
              </a:rPr>
              <a:t>rules (2a) </a:t>
            </a:r>
            <a:r>
              <a:rPr lang="en-US" sz="2400" dirty="0"/>
              <a:t>that are defined by a preconfigured access control policy.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Based on these rules, the access control mechanism assesses: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the attributes of the </a:t>
            </a:r>
            <a:r>
              <a:rPr lang="en-US" sz="2000" dirty="0">
                <a:solidFill>
                  <a:srgbClr val="FF0000"/>
                </a:solidFill>
              </a:rPr>
              <a:t>subject (2b)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</a:p>
          <a:p>
            <a:pPr lvl="1" algn="just"/>
            <a:r>
              <a:rPr lang="en-US" sz="2000" dirty="0">
                <a:solidFill>
                  <a:srgbClr val="FF0000"/>
                </a:solidFill>
              </a:rPr>
              <a:t>object (2c)</a:t>
            </a:r>
            <a:r>
              <a:rPr lang="en-US" sz="2000" dirty="0">
                <a:solidFill>
                  <a:schemeClr val="tx1"/>
                </a:solidFill>
              </a:rPr>
              <a:t>, and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</a:rPr>
              <a:t>current environmental </a:t>
            </a:r>
            <a:r>
              <a:rPr lang="en-US" sz="2000" dirty="0">
                <a:solidFill>
                  <a:srgbClr val="FF0000"/>
                </a:solidFill>
              </a:rPr>
              <a:t>conditions (2d)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/>
              <a:t>The access control mechanism </a:t>
            </a:r>
            <a:r>
              <a:rPr lang="en-US" sz="2400" dirty="0">
                <a:solidFill>
                  <a:srgbClr val="FF0000"/>
                </a:solidFill>
              </a:rPr>
              <a:t>grants</a:t>
            </a:r>
            <a:r>
              <a:rPr lang="en-US" sz="2400" dirty="0"/>
              <a:t> the subject access to the object if access is authorized, and </a:t>
            </a:r>
            <a:r>
              <a:rPr lang="en-US" sz="2400" dirty="0">
                <a:solidFill>
                  <a:srgbClr val="FF0000"/>
                </a:solidFill>
              </a:rPr>
              <a:t>denies</a:t>
            </a:r>
            <a:r>
              <a:rPr lang="en-US" sz="2400" dirty="0"/>
              <a:t> access if it is not authorized.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  <a:tabLst>
                <a:tab pos="971550" algn="l"/>
              </a:tabLst>
            </a:pPr>
            <a:endParaRPr lang="en-US" sz="3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F1B0-37E7-45A7-9029-21F8B7EAD776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0" y="105539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03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129" y="411419"/>
            <a:ext cx="8681616" cy="587822"/>
          </a:xfrm>
        </p:spPr>
        <p:txBody>
          <a:bodyPr>
            <a:noAutofit/>
          </a:bodyPr>
          <a:lstStyle/>
          <a:p>
            <a:r>
              <a:rPr lang="en-US" sz="2800" b="1" dirty="0"/>
              <a:t>Attribute  Based Access Control (ABAC)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338470" y="1263191"/>
            <a:ext cx="9528313" cy="518338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/>
              <a:t>ABAC Policies</a:t>
            </a:r>
          </a:p>
          <a:p>
            <a:pPr algn="just"/>
            <a:r>
              <a:rPr lang="en-US" sz="2400" dirty="0"/>
              <a:t>A policy is a </a:t>
            </a:r>
            <a:r>
              <a:rPr lang="en-US" sz="2400" dirty="0">
                <a:solidFill>
                  <a:srgbClr val="FF0000"/>
                </a:solidFill>
              </a:rPr>
              <a:t>set of rules and relationships </a:t>
            </a:r>
            <a:r>
              <a:rPr lang="en-US" sz="2400" dirty="0"/>
              <a:t>that govern allowable behavior within an organization.</a:t>
            </a:r>
          </a:p>
          <a:p>
            <a:pPr algn="just"/>
            <a:r>
              <a:rPr lang="en-US" sz="2400" dirty="0"/>
              <a:t>This is based on the </a:t>
            </a:r>
            <a:r>
              <a:rPr lang="en-US" sz="2400" dirty="0">
                <a:solidFill>
                  <a:srgbClr val="FF0000"/>
                </a:solidFill>
              </a:rPr>
              <a:t>privileges of subjects </a:t>
            </a:r>
            <a:r>
              <a:rPr lang="en-US" sz="2400" dirty="0"/>
              <a:t>and how resources or </a:t>
            </a:r>
            <a:r>
              <a:rPr lang="en-US" sz="2400" dirty="0">
                <a:solidFill>
                  <a:srgbClr val="FF0000"/>
                </a:solidFill>
              </a:rPr>
              <a:t>objects</a:t>
            </a:r>
            <a:r>
              <a:rPr lang="en-US" sz="2400" dirty="0"/>
              <a:t> are to be protected under which </a:t>
            </a:r>
            <a:r>
              <a:rPr lang="en-US" sz="2400" dirty="0">
                <a:solidFill>
                  <a:srgbClr val="FF0000"/>
                </a:solidFill>
              </a:rPr>
              <a:t>environment</a:t>
            </a:r>
            <a:r>
              <a:rPr lang="en-US" sz="2400" dirty="0"/>
              <a:t> conditions. 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</a:rPr>
              <a:t>privileges</a:t>
            </a:r>
            <a:r>
              <a:rPr lang="en-US" sz="2400" dirty="0"/>
              <a:t> represent the </a:t>
            </a:r>
            <a:r>
              <a:rPr lang="en-US" sz="2400" dirty="0">
                <a:solidFill>
                  <a:srgbClr val="FF0000"/>
                </a:solidFill>
              </a:rPr>
              <a:t>authorized behavior </a:t>
            </a:r>
            <a:r>
              <a:rPr lang="en-US" sz="2400" dirty="0"/>
              <a:t>of a subject; </a:t>
            </a:r>
          </a:p>
          <a:p>
            <a:pPr algn="just"/>
            <a:r>
              <a:rPr lang="en-US" sz="2400" dirty="0"/>
              <a:t>The privileges are </a:t>
            </a:r>
            <a:r>
              <a:rPr lang="en-US" sz="2400" dirty="0">
                <a:solidFill>
                  <a:srgbClr val="FF0000"/>
                </a:solidFill>
              </a:rPr>
              <a:t>defined by an authority </a:t>
            </a:r>
            <a:r>
              <a:rPr lang="en-US" sz="2400" dirty="0"/>
              <a:t>and embodied in a policy.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Note:</a:t>
            </a:r>
            <a:r>
              <a:rPr lang="en-US" sz="2400" dirty="0"/>
              <a:t> Policy is typically written from the perspective of the object that needs protecting, and the privileges available to subjects.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  <a:tabLst>
                <a:tab pos="971550" algn="l"/>
              </a:tabLst>
            </a:pPr>
            <a:endParaRPr lang="en-US" sz="4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F1B0-37E7-45A7-9029-21F8B7EAD776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0" y="105539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129" y="411419"/>
            <a:ext cx="8681616" cy="587822"/>
          </a:xfrm>
        </p:spPr>
        <p:txBody>
          <a:bodyPr>
            <a:noAutofit/>
          </a:bodyPr>
          <a:lstStyle/>
          <a:p>
            <a:r>
              <a:rPr lang="en-US" sz="2800" b="1" dirty="0"/>
              <a:t>Attribute  Based Access Control (ABAC)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38470" y="1263191"/>
                <a:ext cx="9528313" cy="540265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/>
                  <a:t>ABAC Policy model use the following conventions:</a:t>
                </a:r>
                <a:endParaRPr lang="en-US" sz="44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are subjects, objects, and environments, respectively;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/>
                  <a:t> are the predefined attributes for subjects, objects, and environments, respectively;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𝐴𝑇𝑇𝑅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𝐴𝑇𝑇𝑅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𝐴𝑇𝑇𝑅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attribute assignment relations for subject </a:t>
                </a:r>
                <a:r>
                  <a:rPr lang="en-US" i="1" dirty="0"/>
                  <a:t>s</a:t>
                </a:r>
                <a:r>
                  <a:rPr lang="en-US" dirty="0"/>
                  <a:t>, object </a:t>
                </a:r>
                <a:r>
                  <a:rPr lang="en-US" i="1" dirty="0"/>
                  <a:t>o</a:t>
                </a:r>
                <a:r>
                  <a:rPr lang="en-US" dirty="0"/>
                  <a:t>, and environment </a:t>
                </a:r>
                <a:r>
                  <a:rPr lang="en-US" i="1" dirty="0"/>
                  <a:t>e</a:t>
                </a:r>
                <a:r>
                  <a:rPr lang="en-US" dirty="0"/>
                  <a:t>, respectively: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𝐴𝑇𝑇𝑅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× …  ×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𝐴𝑇𝑇𝑅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× …  ×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𝐴𝑇𝑇𝑅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× …  ×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also use the function notation for the value assignment of individual attributes. For example: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Role(s) = “Service Consumer”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ServiceOwner</a:t>
                </a:r>
                <a:r>
                  <a:rPr lang="en-US" dirty="0">
                    <a:solidFill>
                      <a:schemeClr val="tx1"/>
                    </a:solidFill>
                  </a:rPr>
                  <a:t>(o) = “XYZ, Inc.”</a:t>
                </a:r>
              </a:p>
              <a:p>
                <a:pPr lvl="1"/>
                <a:r>
                  <a:rPr lang="en-US" dirty="0" err="1">
                    <a:solidFill>
                      <a:schemeClr val="tx1"/>
                    </a:solidFill>
                  </a:rPr>
                  <a:t>CurrentDate</a:t>
                </a:r>
                <a:r>
                  <a:rPr lang="en-US" dirty="0">
                    <a:solidFill>
                      <a:schemeClr val="tx1"/>
                    </a:solidFill>
                  </a:rPr>
                  <a:t>(e) = “01-23-2005”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38470" y="1263191"/>
                <a:ext cx="9528313" cy="5402652"/>
              </a:xfrm>
              <a:blipFill>
                <a:blip r:embed="rId2"/>
                <a:stretch>
                  <a:fillRect l="-399" t="-1171"/>
                </a:stretch>
              </a:blipFill>
            </p:spPr>
            <p:txBody>
              <a:bodyPr/>
              <a:lstStyle/>
              <a:p>
                <a:r>
                  <a:rPr lang="en-S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F1B0-37E7-45A7-9029-21F8B7EAD776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0" y="105539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59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129" y="411419"/>
            <a:ext cx="8681616" cy="587822"/>
          </a:xfrm>
        </p:spPr>
        <p:txBody>
          <a:bodyPr>
            <a:noAutofit/>
          </a:bodyPr>
          <a:lstStyle/>
          <a:p>
            <a:r>
              <a:rPr lang="en-US" sz="2800" b="1" dirty="0"/>
              <a:t>Attribute  Based Access Control (ABAC)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89883" y="1258699"/>
                <a:ext cx="10402957" cy="5402652"/>
              </a:xfrm>
            </p:spPr>
            <p:txBody>
              <a:bodyPr>
                <a:noAutofit/>
              </a:bodyPr>
              <a:lstStyle/>
              <a:p>
                <a:pPr marL="342900" indent="-342900" algn="just">
                  <a:buFont typeface="+mj-lt"/>
                  <a:buAutoNum type="arabicPeriod" startAt="4"/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Policy Rule, which decides on whether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 subject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s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can access an </a:t>
                </a:r>
                <a:r>
                  <a:rPr lang="en-US" sz="2400" dirty="0">
                    <a:solidFill>
                      <a:srgbClr val="FF0000"/>
                    </a:solidFill>
                  </a:rPr>
                  <a:t>object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o</a:t>
                </a:r>
                <a:r>
                  <a:rPr lang="en-US" sz="2400" dirty="0"/>
                  <a:t> in a particular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environment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</a:t>
                </a:r>
                <a:r>
                  <a:rPr lang="en-US" sz="2400" dirty="0"/>
                  <a:t>, is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Boolean function </a:t>
                </a:r>
                <a:r>
                  <a:rPr lang="en-US" sz="2400" dirty="0"/>
                  <a:t>of the attributes of 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o</a:t>
                </a:r>
                <a:r>
                  <a:rPr lang="en-US" sz="2400" dirty="0"/>
                  <a:t>, and </a:t>
                </a:r>
                <a:r>
                  <a:rPr lang="en-US" sz="2400" i="1" dirty="0"/>
                  <a:t>e</a:t>
                </a:r>
                <a:r>
                  <a:rPr lang="en-US" sz="2400" dirty="0"/>
                  <a:t>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𝑅𝑢𝑙𝑒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𝑎𝑐𝑐𝑒𝑠𝑠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𝐴𝑇𝑇𝑅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𝐴𝑇𝑇𝑅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𝐴𝑇𝑇𝑅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42900" indent="-342900" algn="just">
                  <a:buFont typeface="+mj-lt"/>
                  <a:buAutoNum type="arabicPeriod" startAt="5"/>
                </a:pPr>
                <a:r>
                  <a:rPr lang="en-US" sz="2400" dirty="0"/>
                  <a:t>Given all the attribute assignments of </a:t>
                </a:r>
                <a:r>
                  <a:rPr lang="en-US" sz="2400" i="1" dirty="0"/>
                  <a:t>s</a:t>
                </a:r>
                <a:r>
                  <a:rPr lang="en-US" sz="2400" dirty="0"/>
                  <a:t>, </a:t>
                </a:r>
                <a:r>
                  <a:rPr lang="en-US" sz="2400" i="1" dirty="0"/>
                  <a:t>o</a:t>
                </a:r>
                <a:r>
                  <a:rPr lang="en-US" sz="2400" dirty="0"/>
                  <a:t>, and </a:t>
                </a:r>
                <a:r>
                  <a:rPr lang="en-US" sz="2400" i="1" dirty="0"/>
                  <a:t>e:</a:t>
                </a:r>
              </a:p>
              <a:p>
                <a:pPr lvl="1" algn="just"/>
                <a:r>
                  <a:rPr lang="en-US" sz="2000" dirty="0">
                    <a:solidFill>
                      <a:schemeClr val="tx1"/>
                    </a:solidFill>
                  </a:rPr>
                  <a:t>If the function’s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evaluation is true</a:t>
                </a:r>
                <a:r>
                  <a:rPr lang="en-US" sz="2000" dirty="0">
                    <a:solidFill>
                      <a:schemeClr val="tx1"/>
                    </a:solidFill>
                  </a:rPr>
                  <a:t>, then the access to the resource 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granted</a:t>
                </a:r>
                <a:r>
                  <a:rPr lang="en-US" sz="2000" dirty="0">
                    <a:solidFill>
                      <a:schemeClr val="tx1"/>
                    </a:solidFill>
                  </a:rPr>
                  <a:t>; </a:t>
                </a:r>
              </a:p>
              <a:p>
                <a:pPr lvl="1" algn="just"/>
                <a:r>
                  <a:rPr lang="en-US" sz="2000" dirty="0">
                    <a:solidFill>
                      <a:schemeClr val="tx1"/>
                    </a:solidFill>
                  </a:rPr>
                  <a:t>otherwise the access 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denied</a:t>
                </a:r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 algn="just">
                  <a:buFont typeface="+mj-lt"/>
                  <a:buAutoNum type="arabicPeriod" startAt="5"/>
                </a:pPr>
                <a:r>
                  <a:rPr lang="en-US" sz="2400" dirty="0"/>
                  <a:t>A policy rule base or policy store may consist of a number of policy rules, covering many subjects and objects within a security domain. </a:t>
                </a:r>
              </a:p>
              <a:p>
                <a:pPr marL="342900" indent="-342900" algn="just">
                  <a:buFont typeface="+mj-lt"/>
                  <a:buAutoNum type="arabicPeriod" startAt="5"/>
                </a:pPr>
                <a:r>
                  <a:rPr lang="en-US" sz="2400" dirty="0"/>
                  <a:t>The access control decision process in essence amounts to the evaluation of applicable policy rules in the policy store.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89883" y="1258699"/>
                <a:ext cx="10402957" cy="5402652"/>
              </a:xfrm>
              <a:blipFill rotWithShape="0">
                <a:blip r:embed="rId2"/>
                <a:stretch>
                  <a:fillRect l="-586" t="-1240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F1B0-37E7-45A7-9029-21F8B7EAD776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0" y="105539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5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4858" y="365760"/>
            <a:ext cx="7909654" cy="4637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Access Control Definition and Principles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828800" y="1752600"/>
            <a:ext cx="8503920" cy="4343400"/>
          </a:xfrm>
        </p:spPr>
        <p:txBody>
          <a:bodyPr>
            <a:normAutofit fontScale="92500" lnSpcReduction="20000"/>
          </a:bodyPr>
          <a:lstStyle/>
          <a:p>
            <a:pPr marL="274320" lvl="0" indent="-274320"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Pct val="85000"/>
              <a:buFont typeface="Wingdings 2"/>
              <a:buChar char=""/>
            </a:pPr>
            <a:r>
              <a:rPr lang="en-US" sz="2400" b="1" spc="0" dirty="0">
                <a:solidFill>
                  <a:srgbClr val="FF0000"/>
                </a:solidFill>
                <a:latin typeface="Times New Roman"/>
              </a:rPr>
              <a:t>Access control</a:t>
            </a:r>
            <a:r>
              <a:rPr lang="en-US" sz="2400" b="1" spc="0" dirty="0">
                <a:solidFill>
                  <a:prstClr val="black"/>
                </a:solidFill>
                <a:latin typeface="Times New Roman"/>
              </a:rPr>
              <a:t>: </a:t>
            </a:r>
            <a:r>
              <a:rPr lang="en-US" sz="2400" spc="0" dirty="0">
                <a:solidFill>
                  <a:prstClr val="black"/>
                </a:solidFill>
                <a:latin typeface="Times New Roman"/>
              </a:rPr>
              <a:t>the prevention of unauthorized use of a resource, including the prevention of use of a resource in an unauthorized manner.</a:t>
            </a:r>
          </a:p>
          <a:p>
            <a:pPr marL="274320" lvl="0" indent="-274320"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Pct val="85000"/>
              <a:buFont typeface="Wingdings 2"/>
              <a:buChar char=""/>
            </a:pPr>
            <a:r>
              <a:rPr lang="en-US" sz="2400" b="1" u="sng" spc="0" dirty="0">
                <a:solidFill>
                  <a:prstClr val="black"/>
                </a:solidFill>
                <a:latin typeface="Times New Roman"/>
              </a:rPr>
              <a:t>Access control involve the following entities and functions:</a:t>
            </a:r>
          </a:p>
          <a:p>
            <a:pPr marL="363538" lvl="1" indent="-276225"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Pct val="70000"/>
              <a:buFont typeface="Wingdings"/>
              <a:buChar char=""/>
            </a:pPr>
            <a:r>
              <a:rPr lang="en-US" sz="2400" b="1" dirty="0">
                <a:solidFill>
                  <a:srgbClr val="FF0000"/>
                </a:solidFill>
                <a:latin typeface="Times New Roman"/>
              </a:rPr>
              <a:t>Authentication:</a:t>
            </a:r>
            <a:r>
              <a:rPr lang="en-US" sz="24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/>
              </a:rPr>
              <a:t>verification that the credentials of a user or other system entity are valid.</a:t>
            </a:r>
          </a:p>
          <a:p>
            <a:pPr marL="363538" lvl="1" indent="-276225" algn="just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prstClr val="black"/>
              </a:buClr>
              <a:buSzPct val="70000"/>
              <a:buFont typeface="Wingdings"/>
              <a:buChar char=""/>
            </a:pPr>
            <a:r>
              <a:rPr lang="en-US" sz="2400" b="1" dirty="0">
                <a:solidFill>
                  <a:srgbClr val="FF0000"/>
                </a:solidFill>
                <a:latin typeface="Times New Roman"/>
              </a:rPr>
              <a:t>Authorization:</a:t>
            </a:r>
            <a:r>
              <a:rPr lang="en-US" sz="2400" b="1" dirty="0">
                <a:solidFill>
                  <a:prstClr val="black"/>
                </a:solidFill>
                <a:latin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/>
              </a:rPr>
              <a:t>the granting of a right or permission to a system entity to access a system resource. This function determines who is trusted for a given purpose.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200" dirty="0"/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endParaRPr lang="en-US" dirty="0"/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US" sz="22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019A2-0256-4EFD-A2EB-30310459277D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97758" y="105539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832" y="228600"/>
            <a:ext cx="7262567" cy="440703"/>
          </a:xfrm>
        </p:spPr>
        <p:txBody>
          <a:bodyPr>
            <a:normAutofit fontScale="90000"/>
          </a:bodyPr>
          <a:lstStyle/>
          <a:p>
            <a:r>
              <a:rPr lang="en-US" sz="3000" b="1" dirty="0"/>
              <a:t>Access Control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>
                <a:solidFill>
                  <a:srgbClr val="DEAE00">
                    <a:shade val="75000"/>
                  </a:srgbClr>
                </a:solidFill>
              </a:rPr>
              <a:pPr/>
              <a:t>4</a:t>
            </a:fld>
            <a:endParaRPr lang="en-US">
              <a:solidFill>
                <a:srgbClr val="DEAE00">
                  <a:shade val="75000"/>
                </a:srgb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828800" y="1524000"/>
            <a:ext cx="8503920" cy="48006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400" dirty="0"/>
              <a:t> </a:t>
            </a:r>
            <a:r>
              <a:rPr lang="en-US" sz="2200" b="1" dirty="0"/>
              <a:t>The basic elements of access control are:</a:t>
            </a:r>
          </a:p>
          <a:p>
            <a:pPr marL="731520" lvl="1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sz="2200" dirty="0">
                <a:solidFill>
                  <a:schemeClr val="tx1"/>
                </a:solidFill>
              </a:rPr>
              <a:t>Subject</a:t>
            </a:r>
          </a:p>
          <a:p>
            <a:pPr marL="731520" lvl="1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sz="2200" dirty="0">
                <a:solidFill>
                  <a:schemeClr val="tx1"/>
                </a:solidFill>
              </a:rPr>
              <a:t>Object</a:t>
            </a:r>
          </a:p>
          <a:p>
            <a:pPr marL="731520" lvl="1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lphaLcParenR"/>
            </a:pPr>
            <a:r>
              <a:rPr lang="en-US" sz="2200" dirty="0">
                <a:solidFill>
                  <a:schemeClr val="tx1"/>
                </a:solidFill>
              </a:rPr>
              <a:t>Access Right</a:t>
            </a:r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200" b="1" dirty="0"/>
              <a:t>a) Subject: </a:t>
            </a:r>
            <a:r>
              <a:rPr lang="en-US" sz="2200" dirty="0"/>
              <a:t>is an entity capable of accessing </a:t>
            </a:r>
            <a:r>
              <a:rPr lang="en-US" sz="2200" b="1" dirty="0">
                <a:solidFill>
                  <a:srgbClr val="FF0000"/>
                </a:solidFill>
              </a:rPr>
              <a:t>objects</a:t>
            </a:r>
            <a:r>
              <a:rPr lang="en-US" sz="2200" dirty="0"/>
              <a:t>. </a:t>
            </a:r>
            <a:r>
              <a:rPr lang="en-US" sz="2200" b="1" dirty="0">
                <a:solidFill>
                  <a:srgbClr val="FF0000"/>
                </a:solidFill>
              </a:rPr>
              <a:t>Any user or application</a:t>
            </a:r>
            <a:r>
              <a:rPr lang="en-US" sz="2200" dirty="0"/>
              <a:t> actually gains access to an object by means of a process that represents that user or application. The process takes on the attributes of the user, such as </a:t>
            </a:r>
            <a:r>
              <a:rPr lang="en-US" sz="2200" b="1" dirty="0">
                <a:solidFill>
                  <a:srgbClr val="FF0000"/>
                </a:solidFill>
              </a:rPr>
              <a:t>access rights</a:t>
            </a:r>
            <a:r>
              <a:rPr lang="en-US" sz="2200" dirty="0"/>
              <a:t>.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US" sz="2400" dirty="0"/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endParaRPr lang="en-US" sz="2400" dirty="0"/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F7D6-6C39-437E-8BF4-3A11FC7BF456}" type="datetime1">
              <a:rPr lang="en-US" smtClean="0">
                <a:solidFill>
                  <a:prstClr val="black"/>
                </a:solidFill>
              </a:rPr>
              <a:t>12/10/2022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0" y="70296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637" y="228600"/>
            <a:ext cx="6950735" cy="619812"/>
          </a:xfrm>
        </p:spPr>
        <p:txBody>
          <a:bodyPr>
            <a:normAutofit/>
          </a:bodyPr>
          <a:lstStyle/>
          <a:p>
            <a:r>
              <a:rPr lang="en-US" sz="3200" b="1" dirty="0"/>
              <a:t>Access Control Elements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752600" y="1371600"/>
            <a:ext cx="8705850" cy="495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There are </a:t>
            </a:r>
            <a:r>
              <a:rPr lang="en-US" sz="2400" b="1" dirty="0"/>
              <a:t>three classes of subject</a:t>
            </a:r>
            <a:r>
              <a:rPr lang="en-US" sz="2400" dirty="0"/>
              <a:t>:</a:t>
            </a:r>
          </a:p>
          <a:p>
            <a:pPr marL="731520" lvl="1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Owner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the creator of a resource (e.g. file).</a:t>
            </a:r>
          </a:p>
          <a:p>
            <a:pPr marL="731520" lvl="1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Group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r>
              <a:rPr lang="en-US" sz="2000" dirty="0">
                <a:solidFill>
                  <a:schemeClr val="tx1"/>
                </a:solidFill>
              </a:rPr>
              <a:t> in addition to the privileges assigned to an owner, a named group of users may also be granted access rights, such that membership in the group is sufficient to exercise these access rights. In most schemes, a user may belong to multiple groups.</a:t>
            </a:r>
          </a:p>
          <a:p>
            <a:pPr marL="731520" lvl="1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World</a:t>
            </a:r>
            <a:r>
              <a:rPr lang="en-US" sz="2000" b="1" dirty="0">
                <a:solidFill>
                  <a:schemeClr val="tx1"/>
                </a:solidFill>
              </a:rPr>
              <a:t>:</a:t>
            </a:r>
            <a:r>
              <a:rPr lang="en-US" sz="2000" dirty="0">
                <a:solidFill>
                  <a:schemeClr val="tx1"/>
                </a:solidFill>
              </a:rPr>
              <a:t> the least amount of access is granted to users who are able to access the system but are not included in the categories owner and group for this resource.</a:t>
            </a:r>
          </a:p>
          <a:p>
            <a:pPr marL="731520" lvl="1" indent="-457200" algn="just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274320" lvl="1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000" dirty="0"/>
          </a:p>
          <a:p>
            <a:pPr lvl="1" algn="just">
              <a:lnSpc>
                <a:spcPct val="150000"/>
              </a:lnSpc>
              <a:buClr>
                <a:schemeClr val="tx1"/>
              </a:buClr>
            </a:pPr>
            <a:endParaRPr lang="en-US" sz="2000" dirty="0"/>
          </a:p>
          <a:p>
            <a:pPr marL="0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5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30BE-A40E-4B70-AB63-CFEF968BF17A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0" y="70296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7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5430" y="105539"/>
            <a:ext cx="7919081" cy="780581"/>
          </a:xfrm>
        </p:spPr>
        <p:txBody>
          <a:bodyPr>
            <a:normAutofit/>
          </a:bodyPr>
          <a:lstStyle/>
          <a:p>
            <a:r>
              <a:rPr lang="en-US" sz="2800" b="1" dirty="0"/>
              <a:t>Access Control Elements cont.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755267" y="1363661"/>
            <a:ext cx="8705850" cy="5402263"/>
          </a:xfrm>
        </p:spPr>
        <p:txBody>
          <a:bodyPr>
            <a:noAutofit/>
          </a:bodyPr>
          <a:lstStyle/>
          <a:p>
            <a:pPr marL="0" lvl="1" indent="0" algn="just">
              <a:lnSpc>
                <a:spcPct val="150000"/>
              </a:lnSpc>
              <a:buClr>
                <a:schemeClr val="tx1"/>
              </a:buClr>
              <a:buNone/>
              <a:tabLst>
                <a:tab pos="261938" algn="l"/>
              </a:tabLst>
            </a:pPr>
            <a:r>
              <a:rPr lang="en-US" sz="2000" b="1" dirty="0">
                <a:solidFill>
                  <a:schemeClr val="tx1"/>
                </a:solidFill>
              </a:rPr>
              <a:t>b) Object: </a:t>
            </a:r>
            <a:r>
              <a:rPr lang="en-US" sz="2000" dirty="0">
                <a:solidFill>
                  <a:schemeClr val="tx1"/>
                </a:solidFill>
              </a:rPr>
              <a:t>is a resource to which access is controlled. An object is an entity used to </a:t>
            </a:r>
            <a:r>
              <a:rPr lang="en-US" sz="2000" b="1" dirty="0">
                <a:solidFill>
                  <a:srgbClr val="FF0000"/>
                </a:solidFill>
              </a:rPr>
              <a:t>contain and/or receive information </a:t>
            </a:r>
            <a:r>
              <a:rPr lang="en-US" sz="2000" dirty="0">
                <a:solidFill>
                  <a:schemeClr val="tx1"/>
                </a:solidFill>
              </a:rPr>
              <a:t>(e.g. records, files, directories, directory trees, mailboxes,  and programs).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000" b="1" dirty="0"/>
              <a:t>c) An access right: </a:t>
            </a:r>
            <a:r>
              <a:rPr lang="en-US" sz="2000" dirty="0"/>
              <a:t>describes the way in which a subject may access an object.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000" b="1" u="sng" dirty="0"/>
              <a:t>Access rights could include the following:</a:t>
            </a:r>
          </a:p>
          <a:p>
            <a:pPr marL="617220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Read: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view information in a system resource. This access include the ability to </a:t>
            </a:r>
          </a:p>
          <a:p>
            <a:pPr marL="623888" lvl="1" indent="-350838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Write: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add, modify or delete data in a system resource. It include </a:t>
            </a:r>
            <a:r>
              <a:rPr lang="en-US" sz="2000" b="1" dirty="0">
                <a:solidFill>
                  <a:srgbClr val="FF0000"/>
                </a:solidFill>
              </a:rPr>
              <a:t>read access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615950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Execute: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Users execute specific programs.</a:t>
            </a:r>
          </a:p>
          <a:p>
            <a:pPr marL="615950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Delete</a:t>
            </a:r>
            <a:r>
              <a:rPr lang="en-US" sz="2000" dirty="0">
                <a:solidFill>
                  <a:schemeClr val="tx1"/>
                </a:solidFill>
              </a:rPr>
              <a:t>: users may delete certain system resources such as files.</a:t>
            </a:r>
          </a:p>
          <a:p>
            <a:pPr marL="615950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Create</a:t>
            </a:r>
            <a:r>
              <a:rPr lang="en-US" sz="2000" dirty="0">
                <a:solidFill>
                  <a:schemeClr val="tx1"/>
                </a:solidFill>
              </a:rPr>
              <a:t>: users may create new files or records.</a:t>
            </a:r>
          </a:p>
          <a:p>
            <a:pPr marL="615950" lvl="1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rgbClr val="FF0000"/>
                </a:solidFill>
              </a:rPr>
              <a:t>Search</a:t>
            </a:r>
            <a:r>
              <a:rPr lang="en-US" sz="2000" dirty="0">
                <a:solidFill>
                  <a:schemeClr val="tx1"/>
                </a:solidFill>
              </a:rPr>
              <a:t>: users may list the files in a directory or search the directory.</a:t>
            </a:r>
          </a:p>
          <a:p>
            <a:pPr marL="0" lvl="1" indent="0" algn="just">
              <a:buClr>
                <a:schemeClr val="tx1"/>
              </a:buClr>
              <a:buNone/>
            </a:pP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AE382-3FC4-4D42-BAFA-03CC53D21CCF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42672" y="105539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3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511" y="0"/>
            <a:ext cx="5565939" cy="758952"/>
          </a:xfrm>
        </p:spPr>
        <p:txBody>
          <a:bodyPr>
            <a:normAutofit/>
          </a:bodyPr>
          <a:lstStyle/>
          <a:p>
            <a:r>
              <a:rPr lang="en-US" sz="2800" b="1" dirty="0"/>
              <a:t> Access Control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815465" y="1637039"/>
            <a:ext cx="8503920" cy="4800600"/>
          </a:xfrm>
        </p:spPr>
        <p:txBody>
          <a:bodyPr>
            <a:normAutofit/>
          </a:bodyPr>
          <a:lstStyle/>
          <a:p>
            <a:pPr marL="274320" lvl="1" indent="0" algn="just">
              <a:buClr>
                <a:schemeClr val="tx1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 algn="just">
              <a:buClr>
                <a:schemeClr val="tx1"/>
              </a:buClr>
            </a:pPr>
            <a:endParaRPr lang="en-US" sz="2000" dirty="0"/>
          </a:p>
          <a:p>
            <a:pPr marL="0" indent="0" algn="just">
              <a:buClr>
                <a:schemeClr val="tx1"/>
              </a:buClr>
              <a:buNone/>
            </a:pPr>
            <a:endParaRPr lang="en-US" sz="25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522E3-C4DB-4DCF-817A-A91857CA3FD2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83232" y="0"/>
            <a:ext cx="1219200" cy="1075560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1676400" y="1524000"/>
            <a:ext cx="8782050" cy="50292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2000" b="1" dirty="0"/>
              <a:t>Access control policies are grouped into the following categories:</a:t>
            </a:r>
          </a:p>
          <a:p>
            <a:pPr marL="0" lvl="1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b="1" dirty="0">
                <a:solidFill>
                  <a:srgbClr val="FF0000"/>
                </a:solidFill>
              </a:rPr>
              <a:t>1. Discretionary access control (DAC):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controls access based on the identity of the requestor and on access rules (</a:t>
            </a:r>
            <a:r>
              <a:rPr lang="en-US" sz="2000" dirty="0">
                <a:solidFill>
                  <a:srgbClr val="FF0000"/>
                </a:solidFill>
              </a:rPr>
              <a:t>authorizations</a:t>
            </a:r>
            <a:r>
              <a:rPr lang="en-US" sz="2000" dirty="0">
                <a:solidFill>
                  <a:schemeClr val="tx1"/>
                </a:solidFill>
              </a:rPr>
              <a:t>) stating what requestors are (or are not) allowed to do. </a:t>
            </a:r>
          </a:p>
          <a:p>
            <a:pPr marL="261938" lvl="1" indent="-261938" algn="just">
              <a:lnSpc>
                <a:spcPct val="15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This policy is termed discretionary because an entity might have access rights that permit the entity, by its own </a:t>
            </a:r>
            <a:r>
              <a:rPr lang="en-US" sz="2000" dirty="0">
                <a:solidFill>
                  <a:srgbClr val="0070C0"/>
                </a:solidFill>
              </a:rPr>
              <a:t>volition (self decision or choice)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rgbClr val="FF0000"/>
                </a:solidFill>
              </a:rPr>
              <a:t>to enable another entity to access some resource.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21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7282" y="365760"/>
            <a:ext cx="7127230" cy="671188"/>
          </a:xfrm>
        </p:spPr>
        <p:txBody>
          <a:bodyPr>
            <a:normAutofit/>
          </a:bodyPr>
          <a:lstStyle/>
          <a:p>
            <a:r>
              <a:rPr lang="en-US" sz="2800" b="1" dirty="0"/>
              <a:t>Access Control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825752" y="1524000"/>
            <a:ext cx="8503920" cy="4800600"/>
          </a:xfrm>
        </p:spPr>
        <p:txBody>
          <a:bodyPr>
            <a:normAutofit/>
          </a:bodyPr>
          <a:lstStyle/>
          <a:p>
            <a:pPr marL="274320" lvl="1" indent="0" algn="just">
              <a:buClr>
                <a:schemeClr val="tx1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lvl="1" algn="just">
              <a:buClr>
                <a:schemeClr val="tx1"/>
              </a:buClr>
            </a:pPr>
            <a:endParaRPr lang="en-US" sz="2000" dirty="0"/>
          </a:p>
          <a:p>
            <a:pPr marL="0" indent="0" algn="just">
              <a:buClr>
                <a:schemeClr val="tx1"/>
              </a:buClr>
              <a:buNone/>
            </a:pPr>
            <a:endParaRPr lang="en-US" sz="25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7338-D877-4E01-A320-2367ADDEB431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26736" y="103654"/>
            <a:ext cx="1219200" cy="1075560"/>
          </a:xfrm>
          <a:prstGeom prst="rect">
            <a:avLst/>
          </a:prstGeom>
        </p:spPr>
      </p:pic>
      <p:sp>
        <p:nvSpPr>
          <p:cNvPr id="10" name="Content Placeholder 5"/>
          <p:cNvSpPr txBox="1">
            <a:spLocks/>
          </p:cNvSpPr>
          <p:nvPr/>
        </p:nvSpPr>
        <p:spPr>
          <a:xfrm>
            <a:off x="1676400" y="1676400"/>
            <a:ext cx="8782050" cy="434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b="1" dirty="0">
                <a:solidFill>
                  <a:srgbClr val="FF0000"/>
                </a:solidFill>
              </a:rPr>
              <a:t>2. Mandatory access control (MAC): </a:t>
            </a:r>
            <a:r>
              <a:rPr lang="en-US" sz="2000" dirty="0">
                <a:solidFill>
                  <a:schemeClr val="tx1"/>
                </a:solidFill>
              </a:rPr>
              <a:t>controls access based on comparing security labels (which indicate how sensitive or critical system resources are) with security clearances (which indicate system entities are eligible to access certain resources). 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261938" lvl="1" indent="-261938" algn="just">
              <a:lnSpc>
                <a:spcPct val="15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This policy is termed mandatory because an entity that has clearance to access a resource </a:t>
            </a:r>
            <a:r>
              <a:rPr lang="en-US" sz="2000" b="1" dirty="0">
                <a:solidFill>
                  <a:srgbClr val="FF0000"/>
                </a:solidFill>
              </a:rPr>
              <a:t>may not</a:t>
            </a:r>
            <a:r>
              <a:rPr lang="en-US" sz="2000" dirty="0">
                <a:solidFill>
                  <a:schemeClr val="tx1"/>
                </a:solidFill>
              </a:rPr>
              <a:t> just by its own volition, enable another entity to access that resource.</a:t>
            </a:r>
          </a:p>
          <a:p>
            <a:pPr marL="0" lvl="1" indent="0" algn="just">
              <a:lnSpc>
                <a:spcPct val="150000"/>
              </a:lnSpc>
              <a:buClr>
                <a:schemeClr val="tx1"/>
              </a:buClr>
              <a:buNone/>
              <a:tabLst>
                <a:tab pos="363538" algn="l"/>
              </a:tabLst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9380" y="365760"/>
            <a:ext cx="7655131" cy="586347"/>
          </a:xfrm>
        </p:spPr>
        <p:txBody>
          <a:bodyPr>
            <a:normAutofit/>
          </a:bodyPr>
          <a:lstStyle/>
          <a:p>
            <a:r>
              <a:rPr lang="en-US" sz="2800" b="1" dirty="0"/>
              <a:t>Access Control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CS320/Computer Data Security &amp; Privacy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A0C1E5-F156-4DC9-AC9E-7BC9356F6DD1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753386" y="1676400"/>
            <a:ext cx="8668778" cy="4931790"/>
          </a:xfrm>
        </p:spPr>
        <p:txBody>
          <a:bodyPr>
            <a:normAutofit/>
          </a:bodyPr>
          <a:lstStyle/>
          <a:p>
            <a:pPr marL="0" lvl="1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400" b="1" dirty="0">
                <a:solidFill>
                  <a:srgbClr val="FF0000"/>
                </a:solidFill>
              </a:rPr>
              <a:t>3. Role-based access control (RBAC):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controls access based on the </a:t>
            </a:r>
            <a:r>
              <a:rPr lang="en-US" sz="2400" dirty="0">
                <a:solidFill>
                  <a:srgbClr val="FF0000"/>
                </a:solidFill>
              </a:rPr>
              <a:t>roles</a:t>
            </a:r>
            <a:r>
              <a:rPr lang="en-US" sz="2400" dirty="0">
                <a:solidFill>
                  <a:schemeClr val="tx1"/>
                </a:solidFill>
              </a:rPr>
              <a:t> that users have within the system and on </a:t>
            </a:r>
            <a:r>
              <a:rPr lang="en-US" sz="2400" dirty="0">
                <a:solidFill>
                  <a:srgbClr val="FF0000"/>
                </a:solidFill>
              </a:rPr>
              <a:t>rules</a:t>
            </a:r>
            <a:r>
              <a:rPr lang="en-US" sz="2400" dirty="0">
                <a:solidFill>
                  <a:schemeClr val="tx1"/>
                </a:solidFill>
              </a:rPr>
              <a:t> stating what accesses are allowed to users in given roles.</a:t>
            </a:r>
          </a:p>
          <a:p>
            <a:pPr marL="0" lvl="1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400" dirty="0">
                <a:solidFill>
                  <a:schemeClr val="tx1"/>
                </a:solidFill>
              </a:rPr>
              <a:t>4. </a:t>
            </a:r>
            <a:r>
              <a:rPr lang="en-US" sz="2400" dirty="0">
                <a:solidFill>
                  <a:srgbClr val="FF0000"/>
                </a:solidFill>
              </a:rPr>
              <a:t>Attribute based Access control (ABAC): </a:t>
            </a:r>
            <a:r>
              <a:rPr lang="en-US" sz="2400" dirty="0">
                <a:solidFill>
                  <a:schemeClr val="tx1"/>
                </a:solidFill>
              </a:rPr>
              <a:t>Controls access based on attributes of the user, the resource to be accessed, and current environmental conditions. </a:t>
            </a:r>
          </a:p>
          <a:p>
            <a:pPr marL="0" lvl="1" indent="0" algn="just">
              <a:lnSpc>
                <a:spcPct val="150000"/>
              </a:lnSpc>
              <a:buClr>
                <a:schemeClr val="tx1"/>
              </a:buCl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261938" lvl="1" indent="-261938" algn="just">
              <a:lnSpc>
                <a:spcPct val="150000"/>
              </a:lnSpc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4AA5-14D9-4F9F-8898-C963756C5E3E}" type="datetime1">
              <a:rPr lang="en-US" smtClean="0">
                <a:solidFill>
                  <a:schemeClr val="tx1"/>
                </a:solidFill>
              </a:rPr>
              <a:t>12/10/2022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76" r="-190"/>
          <a:stretch/>
        </p:blipFill>
        <p:spPr>
          <a:xfrm>
            <a:off x="42672" y="105539"/>
            <a:ext cx="1219200" cy="10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844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0F2FFC339E0C43A6D1F93555104AA1" ma:contentTypeVersion="2" ma:contentTypeDescription="Create a new document." ma:contentTypeScope="" ma:versionID="dad1ace643a69fb615f83926922eb0f5">
  <xsd:schema xmlns:xsd="http://www.w3.org/2001/XMLSchema" xmlns:xs="http://www.w3.org/2001/XMLSchema" xmlns:p="http://schemas.microsoft.com/office/2006/metadata/properties" xmlns:ns2="4c2c4249-3f5c-4ae6-8442-03b7fe6f08cc" targetNamespace="http://schemas.microsoft.com/office/2006/metadata/properties" ma:root="true" ma:fieldsID="67a8abe721e596a2c59adf6e70961e2f" ns2:_="">
    <xsd:import namespace="4c2c4249-3f5c-4ae6-8442-03b7fe6f08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c4249-3f5c-4ae6-8442-03b7fe6f08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D0530C-AC26-4A48-B182-3858521C51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CA790D-D6D5-47BC-AC62-9809C5279F9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E5492D4-7369-40C6-A6AA-776F0334A8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c4249-3f5c-4ae6-8442-03b7fe6f0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1700</TotalTime>
  <Words>2120</Words>
  <Application>Microsoft Office PowerPoint</Application>
  <PresentationFormat>Widescreen</PresentationFormat>
  <Paragraphs>281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Century Schoolbook</vt:lpstr>
      <vt:lpstr>Courier New</vt:lpstr>
      <vt:lpstr>Tahoma</vt:lpstr>
      <vt:lpstr>Times New Roman</vt:lpstr>
      <vt:lpstr>Wingdings</vt:lpstr>
      <vt:lpstr>Wingdings 2</vt:lpstr>
      <vt:lpstr>View</vt:lpstr>
      <vt:lpstr>PowerPoint Presentation</vt:lpstr>
      <vt:lpstr>Objectives of the Lecture</vt:lpstr>
      <vt:lpstr>Access Control Definition and Principles</vt:lpstr>
      <vt:lpstr>Access Control Elements</vt:lpstr>
      <vt:lpstr>Access Control Elements cont.</vt:lpstr>
      <vt:lpstr>Access Control Elements cont.</vt:lpstr>
      <vt:lpstr> Access Control Types</vt:lpstr>
      <vt:lpstr>Access Control Types</vt:lpstr>
      <vt:lpstr>Access Control Types</vt:lpstr>
      <vt:lpstr>Discretionary access control (DAC) </vt:lpstr>
      <vt:lpstr>Discretionary access control (DAC) Cont.</vt:lpstr>
      <vt:lpstr>Discretionary access control (DAC) Cont.</vt:lpstr>
      <vt:lpstr>Discretionary access control (DAC) Cont.</vt:lpstr>
      <vt:lpstr>Discretionary access control (DAC) Cont.</vt:lpstr>
      <vt:lpstr>Mandatory Access Control (MAC)</vt:lpstr>
      <vt:lpstr>Mandatory Access Control (MAC) Cont.</vt:lpstr>
      <vt:lpstr>Mandatory Access Control (MAC) Cont.</vt:lpstr>
      <vt:lpstr>Mandatory Access control (Cont.)</vt:lpstr>
      <vt:lpstr>Role Based Access Control (RBAC) Cont.</vt:lpstr>
      <vt:lpstr>Role Based Access Control (RBAC) Cont.</vt:lpstr>
      <vt:lpstr>Attribute  Based Access Control (ABAC)</vt:lpstr>
      <vt:lpstr>Attribute  Based Access Control (ABAC) Cont.</vt:lpstr>
      <vt:lpstr>Attribute  Based Access Control (ABAC) Cont.</vt:lpstr>
      <vt:lpstr>Attribute  Based Access Control (ABAC) Cont.</vt:lpstr>
      <vt:lpstr>Attribute  Based Access Control (ABAC) Cont.</vt:lpstr>
      <vt:lpstr>Attribute  Based Access Control (ABAC) Cont.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Raouf Khan</dc:creator>
  <cp:lastModifiedBy>Microsoft account</cp:lastModifiedBy>
  <cp:revision>45</cp:revision>
  <dcterms:created xsi:type="dcterms:W3CDTF">2020-01-07T10:48:01Z</dcterms:created>
  <dcterms:modified xsi:type="dcterms:W3CDTF">2022-12-10T11:43:42Z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0x010100680F2FFC339E0C43A6D1F93555104AA1</vt:lpwstr>
  </property>
</Properties>
</file>