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4015B0-9D37-DDF6-DC55-E213C2C831C7}" v="195" dt="2024-05-17T08:39:34.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kab.wikipedia.org/wiki/Leonardo_Fibonacc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90338" y="640080"/>
            <a:ext cx="3734014" cy="3566160"/>
          </a:xfrm>
        </p:spPr>
        <p:txBody>
          <a:bodyPr anchor="b">
            <a:normAutofit/>
          </a:bodyPr>
          <a:lstStyle/>
          <a:p>
            <a:pPr algn="l"/>
            <a:r>
              <a:rPr lang="en-US" sz="5400"/>
              <a:t>Fibonacci Search</a:t>
            </a:r>
          </a:p>
        </p:txBody>
      </p:sp>
      <p:sp>
        <p:nvSpPr>
          <p:cNvPr id="3" name="Subtitle 2"/>
          <p:cNvSpPr>
            <a:spLocks noGrp="1"/>
          </p:cNvSpPr>
          <p:nvPr>
            <p:ph type="subTitle" idx="1"/>
          </p:nvPr>
        </p:nvSpPr>
        <p:spPr>
          <a:xfrm>
            <a:off x="890339" y="4636008"/>
            <a:ext cx="3734014" cy="1572768"/>
          </a:xfrm>
        </p:spPr>
        <p:txBody>
          <a:bodyPr vert="horz" lIns="91440" tIns="45720" rIns="91440" bIns="45720" rtlCol="0">
            <a:normAutofit/>
          </a:bodyPr>
          <a:lstStyle/>
          <a:p>
            <a:pPr algn="l"/>
            <a:r>
              <a:rPr lang="en-US" dirty="0"/>
              <a:t>Abbas </a:t>
            </a:r>
            <a:r>
              <a:rPr lang="en-US" dirty="0" err="1"/>
              <a:t>Bayramlı</a:t>
            </a:r>
            <a:endParaRPr lang="en-US" err="1"/>
          </a:p>
        </p:txBody>
      </p:sp>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Magic of Fibonacci: A Deep Dive into the Universe's Secret Code - Tomas  Hensrud Gulla">
            <a:extLst>
              <a:ext uri="{FF2B5EF4-FFF2-40B4-BE49-F238E27FC236}">
                <a16:creationId xmlns:a16="http://schemas.microsoft.com/office/drawing/2014/main" id="{875569EF-DC82-3D76-B106-39597AA2AE5A}"/>
              </a:ext>
            </a:extLst>
          </p:cNvPr>
          <p:cNvPicPr>
            <a:picLocks noChangeAspect="1"/>
          </p:cNvPicPr>
          <p:nvPr/>
        </p:nvPicPr>
        <p:blipFill rotWithShape="1">
          <a:blip r:embed="rId2"/>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39C3025-4784-4B16-914D-CCFC3E833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AD20437-C88A-4F45-9C6D-DA32B29A4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610598"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131245-B34A-C84E-6867-ED1E474555B3}"/>
              </a:ext>
            </a:extLst>
          </p:cNvPr>
          <p:cNvSpPr>
            <a:spLocks noGrp="1"/>
          </p:cNvSpPr>
          <p:nvPr>
            <p:ph type="title"/>
          </p:nvPr>
        </p:nvSpPr>
        <p:spPr>
          <a:xfrm>
            <a:off x="1137034" y="609600"/>
            <a:ext cx="6112220" cy="1330839"/>
          </a:xfrm>
        </p:spPr>
        <p:txBody>
          <a:bodyPr>
            <a:normAutofit/>
          </a:bodyPr>
          <a:lstStyle/>
          <a:p>
            <a:br>
              <a:rPr lang="en-US">
                <a:solidFill>
                  <a:schemeClr val="tx1">
                    <a:lumMod val="85000"/>
                    <a:lumOff val="15000"/>
                  </a:schemeClr>
                </a:solidFill>
              </a:rPr>
            </a:br>
            <a:endParaRPr lang="en-US">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EF7FE7E3-0E05-4564-FD8C-B02F4ED3B420}"/>
              </a:ext>
            </a:extLst>
          </p:cNvPr>
          <p:cNvSpPr>
            <a:spLocks noGrp="1"/>
          </p:cNvSpPr>
          <p:nvPr>
            <p:ph idx="1"/>
          </p:nvPr>
        </p:nvSpPr>
        <p:spPr>
          <a:xfrm>
            <a:off x="1026598" y="1410014"/>
            <a:ext cx="5903847" cy="4054298"/>
          </a:xfrm>
        </p:spPr>
        <p:txBody>
          <a:bodyPr vert="horz" lIns="91440" tIns="45720" rIns="91440" bIns="45720" rtlCol="0" anchor="t">
            <a:noAutofit/>
          </a:bodyPr>
          <a:lstStyle/>
          <a:p>
            <a:pPr marL="0" indent="0">
              <a:buNone/>
            </a:pPr>
            <a:r>
              <a:rPr lang="en-US" sz="1600" dirty="0">
                <a:solidFill>
                  <a:schemeClr val="tx1">
                    <a:lumMod val="85000"/>
                    <a:lumOff val="15000"/>
                  </a:schemeClr>
                </a:solidFill>
                <a:latin typeface="Verdana"/>
                <a:ea typeface="Verdana"/>
              </a:rPr>
              <a:t>As the name suggests, the Fibonacci Search Algorithm uses Fibonacci numbers to search for an element in a sorted input array.</a:t>
            </a:r>
          </a:p>
          <a:p>
            <a:pPr marL="0" indent="0">
              <a:buNone/>
            </a:pPr>
            <a:r>
              <a:rPr lang="en-US" sz="1600" dirty="0">
                <a:solidFill>
                  <a:schemeClr val="tx1">
                    <a:lumMod val="85000"/>
                    <a:lumOff val="15000"/>
                  </a:schemeClr>
                </a:solidFill>
                <a:latin typeface="Verdana"/>
                <a:ea typeface="Verdana"/>
              </a:rPr>
              <a:t>But first, let us revise our knowledge on Fibonacci numbers.</a:t>
            </a:r>
          </a:p>
          <a:p>
            <a:pPr marL="0" indent="0">
              <a:buNone/>
            </a:pPr>
            <a:r>
              <a:rPr lang="en-US" sz="1600" dirty="0">
                <a:solidFill>
                  <a:schemeClr val="tx1">
                    <a:lumMod val="85000"/>
                    <a:lumOff val="15000"/>
                  </a:schemeClr>
                </a:solidFill>
                <a:latin typeface="Verdana"/>
                <a:ea typeface="Verdana"/>
              </a:rPr>
              <a:t>Fibonacci Series is a series of numbers that have two primitive numbers 0 and 1. The successive numbers are the sum of preceding two numbers in the series. This is an infinite constant series, therefore, the numbers in it are fixed. The first few numbers in this Fibonacci series include −</a:t>
            </a:r>
          </a:p>
          <a:p>
            <a:pPr marL="0" indent="0">
              <a:buNone/>
            </a:pPr>
            <a:r>
              <a:rPr lang="en-US" sz="1600" dirty="0">
                <a:solidFill>
                  <a:schemeClr val="tx1">
                    <a:lumMod val="85000"/>
                    <a:lumOff val="15000"/>
                  </a:schemeClr>
                </a:solidFill>
                <a:latin typeface="Verdana"/>
                <a:ea typeface="Verdana"/>
              </a:rPr>
              <a:t>0, 1, 1, 2, 3, 5, 8, 13, 21, 34, 55, 89…</a:t>
            </a:r>
          </a:p>
          <a:p>
            <a:pPr marL="0" indent="0">
              <a:buNone/>
            </a:pPr>
            <a:r>
              <a:rPr lang="en-US" sz="1600" dirty="0">
                <a:solidFill>
                  <a:schemeClr val="tx1">
                    <a:lumMod val="85000"/>
                    <a:lumOff val="15000"/>
                  </a:schemeClr>
                </a:solidFill>
                <a:latin typeface="Verdana"/>
                <a:ea typeface="Verdana"/>
              </a:rPr>
              <a:t>The main idea behind the Fibonacci series is also to eliminate the least possible places where the element could be found. In a way, it acts like a divide &amp; conquer algorithm (logic being the closest to binary search algorithm). This algorithm, like jump search and exponential search, also skips through the indices of the input array in order to perform searching.</a:t>
            </a:r>
            <a:endParaRPr lang="en-US" sz="1600" dirty="0">
              <a:solidFill>
                <a:schemeClr val="tx1">
                  <a:lumMod val="85000"/>
                  <a:lumOff val="15000"/>
                </a:schemeClr>
              </a:solidFill>
            </a:endParaRPr>
          </a:p>
          <a:p>
            <a:endParaRPr lang="en-US" sz="1400">
              <a:solidFill>
                <a:schemeClr val="tx1">
                  <a:lumMod val="85000"/>
                  <a:lumOff val="15000"/>
                </a:schemeClr>
              </a:solidFill>
              <a:latin typeface="Verdana"/>
              <a:ea typeface="Verdana"/>
            </a:endParaRPr>
          </a:p>
        </p:txBody>
      </p:sp>
      <p:pic>
        <p:nvPicPr>
          <p:cNvPr id="4" name="Picture 3" descr="The Fibonacci Sequence | Zora Creative Web Design">
            <a:extLst>
              <a:ext uri="{FF2B5EF4-FFF2-40B4-BE49-F238E27FC236}">
                <a16:creationId xmlns:a16="http://schemas.microsoft.com/office/drawing/2014/main" id="{C36150A9-D9DC-4534-5FC0-4F5F587457EA}"/>
              </a:ext>
            </a:extLst>
          </p:cNvPr>
          <p:cNvPicPr>
            <a:picLocks noChangeAspect="1"/>
          </p:cNvPicPr>
          <p:nvPr/>
        </p:nvPicPr>
        <p:blipFill rotWithShape="1">
          <a:blip r:embed="rId2"/>
          <a:srcRect l="11632" r="2912" b="2"/>
          <a:stretch/>
        </p:blipFill>
        <p:spPr>
          <a:xfrm>
            <a:off x="7801965" y="3429000"/>
            <a:ext cx="4390035" cy="3429000"/>
          </a:xfrm>
          <a:custGeom>
            <a:avLst/>
            <a:gdLst/>
            <a:ahLst/>
            <a:cxnLst/>
            <a:rect l="l" t="t" r="r" b="b"/>
            <a:pathLst>
              <a:path w="4390035" h="3429000">
                <a:moveTo>
                  <a:pt x="73290" y="0"/>
                </a:moveTo>
                <a:lnTo>
                  <a:pt x="4390035" y="0"/>
                </a:lnTo>
                <a:lnTo>
                  <a:pt x="4390035" y="3429000"/>
                </a:lnTo>
                <a:lnTo>
                  <a:pt x="436073" y="3429000"/>
                </a:lnTo>
                <a:lnTo>
                  <a:pt x="427332" y="3410468"/>
                </a:lnTo>
                <a:cubicBezTo>
                  <a:pt x="419323" y="3391643"/>
                  <a:pt x="413863" y="3372861"/>
                  <a:pt x="421685" y="3366814"/>
                </a:cubicBezTo>
                <a:cubicBezTo>
                  <a:pt x="417583" y="3332384"/>
                  <a:pt x="433681" y="3294011"/>
                  <a:pt x="423663" y="3247798"/>
                </a:cubicBezTo>
                <a:cubicBezTo>
                  <a:pt x="421194" y="3188032"/>
                  <a:pt x="418245" y="3205513"/>
                  <a:pt x="412524" y="3110724"/>
                </a:cubicBezTo>
                <a:cubicBezTo>
                  <a:pt x="404022" y="3069386"/>
                  <a:pt x="436006" y="3027577"/>
                  <a:pt x="419732" y="3004503"/>
                </a:cubicBezTo>
                <a:cubicBezTo>
                  <a:pt x="407578" y="2949657"/>
                  <a:pt x="388511" y="2896851"/>
                  <a:pt x="363651" y="2842588"/>
                </a:cubicBezTo>
                <a:cubicBezTo>
                  <a:pt x="332103" y="2797699"/>
                  <a:pt x="331554" y="2711800"/>
                  <a:pt x="263212" y="2651456"/>
                </a:cubicBezTo>
                <a:cubicBezTo>
                  <a:pt x="235935" y="2585326"/>
                  <a:pt x="214760" y="2535145"/>
                  <a:pt x="194330" y="2484251"/>
                </a:cubicBezTo>
                <a:cubicBezTo>
                  <a:pt x="184580" y="2468441"/>
                  <a:pt x="154039" y="2380429"/>
                  <a:pt x="140630" y="2346096"/>
                </a:cubicBezTo>
                <a:cubicBezTo>
                  <a:pt x="76681" y="2257531"/>
                  <a:pt x="91260" y="2243719"/>
                  <a:pt x="77185" y="2144811"/>
                </a:cubicBezTo>
                <a:cubicBezTo>
                  <a:pt x="66953" y="2112233"/>
                  <a:pt x="67414" y="2096078"/>
                  <a:pt x="50887" y="2061697"/>
                </a:cubicBezTo>
                <a:lnTo>
                  <a:pt x="27133" y="1969379"/>
                </a:lnTo>
                <a:lnTo>
                  <a:pt x="29988" y="1961973"/>
                </a:lnTo>
                <a:lnTo>
                  <a:pt x="31559" y="1961231"/>
                </a:lnTo>
                <a:lnTo>
                  <a:pt x="14905" y="1880268"/>
                </a:lnTo>
                <a:cubicBezTo>
                  <a:pt x="12271" y="1874644"/>
                  <a:pt x="-805" y="1860096"/>
                  <a:pt x="2188" y="1847922"/>
                </a:cubicBezTo>
                <a:lnTo>
                  <a:pt x="21879" y="1779161"/>
                </a:lnTo>
                <a:lnTo>
                  <a:pt x="27968" y="1733684"/>
                </a:lnTo>
                <a:cubicBezTo>
                  <a:pt x="25035" y="1726530"/>
                  <a:pt x="21617" y="1619937"/>
                  <a:pt x="16511" y="1614373"/>
                </a:cubicBezTo>
                <a:cubicBezTo>
                  <a:pt x="47946" y="1547691"/>
                  <a:pt x="4394" y="1556097"/>
                  <a:pt x="12613" y="1479987"/>
                </a:cubicBezTo>
                <a:cubicBezTo>
                  <a:pt x="15110" y="1387360"/>
                  <a:pt x="4986" y="1320420"/>
                  <a:pt x="4190" y="1214801"/>
                </a:cubicBezTo>
                <a:cubicBezTo>
                  <a:pt x="3611" y="1152457"/>
                  <a:pt x="-6268" y="1080052"/>
                  <a:pt x="6503" y="966549"/>
                </a:cubicBezTo>
                <a:cubicBezTo>
                  <a:pt x="10182" y="901722"/>
                  <a:pt x="25065" y="884915"/>
                  <a:pt x="20609" y="845066"/>
                </a:cubicBezTo>
                <a:cubicBezTo>
                  <a:pt x="20199" y="816540"/>
                  <a:pt x="19791" y="788014"/>
                  <a:pt x="19381" y="759488"/>
                </a:cubicBezTo>
                <a:lnTo>
                  <a:pt x="21672" y="741102"/>
                </a:lnTo>
                <a:lnTo>
                  <a:pt x="30720" y="737125"/>
                </a:lnTo>
                <a:lnTo>
                  <a:pt x="23211" y="691098"/>
                </a:lnTo>
                <a:cubicBezTo>
                  <a:pt x="25461" y="680873"/>
                  <a:pt x="43338" y="650431"/>
                  <a:pt x="42062" y="637700"/>
                </a:cubicBezTo>
                <a:cubicBezTo>
                  <a:pt x="23297" y="593852"/>
                  <a:pt x="30263" y="601340"/>
                  <a:pt x="41571" y="540174"/>
                </a:cubicBezTo>
                <a:cubicBezTo>
                  <a:pt x="35397" y="519975"/>
                  <a:pt x="35174" y="428356"/>
                  <a:pt x="46636" y="415352"/>
                </a:cubicBezTo>
                <a:cubicBezTo>
                  <a:pt x="48960" y="401821"/>
                  <a:pt x="44602" y="386587"/>
                  <a:pt x="56977" y="379461"/>
                </a:cubicBezTo>
                <a:cubicBezTo>
                  <a:pt x="71829" y="368123"/>
                  <a:pt x="47958" y="323384"/>
                  <a:pt x="65759" y="328645"/>
                </a:cubicBezTo>
                <a:cubicBezTo>
                  <a:pt x="49386" y="296830"/>
                  <a:pt x="65237" y="231983"/>
                  <a:pt x="72589" y="203608"/>
                </a:cubicBezTo>
                <a:cubicBezTo>
                  <a:pt x="75524" y="153257"/>
                  <a:pt x="77980" y="142710"/>
                  <a:pt x="78370" y="105992"/>
                </a:cubicBezTo>
                <a:cubicBezTo>
                  <a:pt x="80828" y="104127"/>
                  <a:pt x="70890" y="52128"/>
                  <a:pt x="70125" y="25135"/>
                </a:cubicBezTo>
                <a:close/>
              </a:path>
            </a:pathLst>
          </a:custGeom>
        </p:spPr>
      </p:pic>
      <p:pic>
        <p:nvPicPr>
          <p:cNvPr id="7" name="Picture 6" descr="A person wearing a turban&#10;&#10;Description automatically generated">
            <a:extLst>
              <a:ext uri="{FF2B5EF4-FFF2-40B4-BE49-F238E27FC236}">
                <a16:creationId xmlns:a16="http://schemas.microsoft.com/office/drawing/2014/main" id="{59B532E6-704B-7473-1258-19C78078597C}"/>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5410" r="1" b="25534"/>
          <a:stretch/>
        </p:blipFill>
        <p:spPr>
          <a:xfrm>
            <a:off x="7842932" y="-17"/>
            <a:ext cx="4349068" cy="3432349"/>
          </a:xfrm>
          <a:custGeom>
            <a:avLst/>
            <a:gdLst/>
            <a:ahLst/>
            <a:cxnLst/>
            <a:rect l="l" t="t" r="r" b="b"/>
            <a:pathLst>
              <a:path w="4349068" h="3428999">
                <a:moveTo>
                  <a:pt x="711944" y="0"/>
                </a:moveTo>
                <a:lnTo>
                  <a:pt x="4349068" y="0"/>
                </a:lnTo>
                <a:lnTo>
                  <a:pt x="4349068" y="3428999"/>
                </a:lnTo>
                <a:lnTo>
                  <a:pt x="32307" y="3428999"/>
                </a:lnTo>
                <a:lnTo>
                  <a:pt x="34693" y="3410051"/>
                </a:lnTo>
                <a:cubicBezTo>
                  <a:pt x="37039" y="3395347"/>
                  <a:pt x="38143" y="3381819"/>
                  <a:pt x="32792" y="3373027"/>
                </a:cubicBezTo>
                <a:cubicBezTo>
                  <a:pt x="29961" y="3298527"/>
                  <a:pt x="20335" y="3290617"/>
                  <a:pt x="14318" y="3222737"/>
                </a:cubicBezTo>
                <a:cubicBezTo>
                  <a:pt x="11384" y="3146284"/>
                  <a:pt x="-6116" y="3184007"/>
                  <a:pt x="2241" y="3118188"/>
                </a:cubicBezTo>
                <a:cubicBezTo>
                  <a:pt x="16306" y="3109217"/>
                  <a:pt x="34183" y="3024732"/>
                  <a:pt x="27952" y="3003808"/>
                </a:cubicBezTo>
                <a:cubicBezTo>
                  <a:pt x="27563" y="2966753"/>
                  <a:pt x="27366" y="2989870"/>
                  <a:pt x="27149" y="2944921"/>
                </a:cubicBezTo>
                <a:lnTo>
                  <a:pt x="41941" y="2877744"/>
                </a:lnTo>
                <a:cubicBezTo>
                  <a:pt x="36258" y="2880724"/>
                  <a:pt x="54303" y="2822146"/>
                  <a:pt x="53926" y="2807161"/>
                </a:cubicBezTo>
                <a:cubicBezTo>
                  <a:pt x="56083" y="2775643"/>
                  <a:pt x="30060" y="2769288"/>
                  <a:pt x="53334" y="2752347"/>
                </a:cubicBezTo>
                <a:lnTo>
                  <a:pt x="60008" y="2748299"/>
                </a:lnTo>
                <a:cubicBezTo>
                  <a:pt x="60210" y="2745962"/>
                  <a:pt x="60411" y="2743625"/>
                  <a:pt x="60613" y="2741288"/>
                </a:cubicBezTo>
                <a:cubicBezTo>
                  <a:pt x="60116" y="2737657"/>
                  <a:pt x="58269" y="2735847"/>
                  <a:pt x="53819" y="2737160"/>
                </a:cubicBezTo>
                <a:cubicBezTo>
                  <a:pt x="70191" y="2705347"/>
                  <a:pt x="64153" y="2699356"/>
                  <a:pt x="66799" y="2659631"/>
                </a:cubicBezTo>
                <a:cubicBezTo>
                  <a:pt x="77943" y="2612127"/>
                  <a:pt x="64846" y="2628594"/>
                  <a:pt x="86795" y="2573336"/>
                </a:cubicBezTo>
                <a:cubicBezTo>
                  <a:pt x="96119" y="2559732"/>
                  <a:pt x="108676" y="2541339"/>
                  <a:pt x="108890" y="2528057"/>
                </a:cubicBezTo>
                <a:lnTo>
                  <a:pt x="137074" y="2489594"/>
                </a:lnTo>
                <a:cubicBezTo>
                  <a:pt x="138076" y="2487774"/>
                  <a:pt x="138422" y="2473350"/>
                  <a:pt x="137897" y="2468303"/>
                </a:cubicBezTo>
                <a:lnTo>
                  <a:pt x="155171" y="2460480"/>
                </a:lnTo>
                <a:lnTo>
                  <a:pt x="147972" y="2423535"/>
                </a:lnTo>
                <a:lnTo>
                  <a:pt x="155293" y="2404394"/>
                </a:lnTo>
                <a:cubicBezTo>
                  <a:pt x="172891" y="2392610"/>
                  <a:pt x="160687" y="2347474"/>
                  <a:pt x="168818" y="2324643"/>
                </a:cubicBezTo>
                <a:cubicBezTo>
                  <a:pt x="169390" y="2297698"/>
                  <a:pt x="193082" y="2284202"/>
                  <a:pt x="198340" y="2255535"/>
                </a:cubicBezTo>
                <a:cubicBezTo>
                  <a:pt x="214268" y="2249648"/>
                  <a:pt x="228319" y="2207828"/>
                  <a:pt x="217338" y="2184679"/>
                </a:cubicBezTo>
                <a:lnTo>
                  <a:pt x="242924" y="2093132"/>
                </a:lnTo>
                <a:cubicBezTo>
                  <a:pt x="264937" y="2084587"/>
                  <a:pt x="280562" y="1985868"/>
                  <a:pt x="290446" y="1950235"/>
                </a:cubicBezTo>
                <a:cubicBezTo>
                  <a:pt x="308239" y="1920183"/>
                  <a:pt x="350073" y="1898905"/>
                  <a:pt x="361001" y="1861568"/>
                </a:cubicBezTo>
                <a:cubicBezTo>
                  <a:pt x="367163" y="1810687"/>
                  <a:pt x="352049" y="1869507"/>
                  <a:pt x="356015" y="1809499"/>
                </a:cubicBezTo>
                <a:cubicBezTo>
                  <a:pt x="355145" y="1754297"/>
                  <a:pt x="367821" y="1767680"/>
                  <a:pt x="375846" y="1693716"/>
                </a:cubicBezTo>
                <a:cubicBezTo>
                  <a:pt x="374712" y="1654244"/>
                  <a:pt x="382062" y="1627007"/>
                  <a:pt x="381776" y="1605195"/>
                </a:cubicBezTo>
                <a:cubicBezTo>
                  <a:pt x="389848" y="1568952"/>
                  <a:pt x="392552" y="1564518"/>
                  <a:pt x="396301" y="1516217"/>
                </a:cubicBezTo>
                <a:cubicBezTo>
                  <a:pt x="401397" y="1488452"/>
                  <a:pt x="428137" y="1457870"/>
                  <a:pt x="409866" y="1429841"/>
                </a:cubicBezTo>
                <a:cubicBezTo>
                  <a:pt x="422203" y="1412325"/>
                  <a:pt x="460064" y="1413592"/>
                  <a:pt x="442210" y="1380081"/>
                </a:cubicBezTo>
                <a:cubicBezTo>
                  <a:pt x="464590" y="1394128"/>
                  <a:pt x="443394" y="1335176"/>
                  <a:pt x="463662" y="1334891"/>
                </a:cubicBezTo>
                <a:cubicBezTo>
                  <a:pt x="480316" y="1336427"/>
                  <a:pt x="515162" y="1194568"/>
                  <a:pt x="519523" y="1185551"/>
                </a:cubicBezTo>
                <a:cubicBezTo>
                  <a:pt x="527731" y="1149210"/>
                  <a:pt x="536547" y="1148087"/>
                  <a:pt x="542909" y="1111168"/>
                </a:cubicBezTo>
                <a:cubicBezTo>
                  <a:pt x="555522" y="1057226"/>
                  <a:pt x="531818" y="1022543"/>
                  <a:pt x="543055" y="993353"/>
                </a:cubicBezTo>
                <a:cubicBezTo>
                  <a:pt x="559986" y="960214"/>
                  <a:pt x="580459" y="867450"/>
                  <a:pt x="592544" y="813953"/>
                </a:cubicBezTo>
                <a:cubicBezTo>
                  <a:pt x="604272" y="746430"/>
                  <a:pt x="608119" y="666470"/>
                  <a:pt x="613420" y="588218"/>
                </a:cubicBezTo>
                <a:cubicBezTo>
                  <a:pt x="604962" y="475380"/>
                  <a:pt x="590630" y="536119"/>
                  <a:pt x="596055" y="376479"/>
                </a:cubicBezTo>
                <a:lnTo>
                  <a:pt x="605018" y="280992"/>
                </a:lnTo>
                <a:cubicBezTo>
                  <a:pt x="604854" y="276227"/>
                  <a:pt x="610771" y="223140"/>
                  <a:pt x="610608" y="218374"/>
                </a:cubicBezTo>
                <a:lnTo>
                  <a:pt x="604880" y="188178"/>
                </a:lnTo>
                <a:lnTo>
                  <a:pt x="630913" y="152404"/>
                </a:lnTo>
                <a:cubicBezTo>
                  <a:pt x="640688" y="136342"/>
                  <a:pt x="647365" y="122048"/>
                  <a:pt x="663530" y="91810"/>
                </a:cubicBezTo>
                <a:lnTo>
                  <a:pt x="705264" y="3016"/>
                </a:lnTo>
                <a:close/>
              </a:path>
            </a:pathLst>
          </a:custGeom>
        </p:spPr>
      </p:pic>
      <p:sp>
        <p:nvSpPr>
          <p:cNvPr id="8" name="TextBox 7">
            <a:extLst>
              <a:ext uri="{FF2B5EF4-FFF2-40B4-BE49-F238E27FC236}">
                <a16:creationId xmlns:a16="http://schemas.microsoft.com/office/drawing/2014/main" id="{BA3AC966-2202-F823-90BC-AC35BF0C4CB4}"/>
              </a:ext>
            </a:extLst>
          </p:cNvPr>
          <p:cNvSpPr txBox="1"/>
          <p:nvPr/>
        </p:nvSpPr>
        <p:spPr>
          <a:xfrm>
            <a:off x="9739085" y="6657945"/>
            <a:ext cx="245291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2427838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EF47718-5B60-7396-64D7-887F591BF6B2}"/>
              </a:ext>
            </a:extLst>
          </p:cNvPr>
          <p:cNvSpPr>
            <a:spLocks noGrp="1"/>
          </p:cNvSpPr>
          <p:nvPr>
            <p:ph type="title"/>
          </p:nvPr>
        </p:nvSpPr>
        <p:spPr>
          <a:xfrm>
            <a:off x="630936" y="630936"/>
            <a:ext cx="4989918" cy="5478640"/>
          </a:xfrm>
          <a:noFill/>
        </p:spPr>
        <p:txBody>
          <a:bodyPr anchor="ctr">
            <a:normAutofit/>
          </a:bodyPr>
          <a:lstStyle/>
          <a:p>
            <a:r>
              <a:rPr lang="en-US" sz="4800">
                <a:solidFill>
                  <a:schemeClr val="bg1"/>
                </a:solidFill>
              </a:rPr>
              <a:t>Fibonacci Search Algorithm</a:t>
            </a:r>
          </a:p>
          <a:p>
            <a:endParaRPr lang="en-US" sz="4800">
              <a:solidFill>
                <a:schemeClr val="bg1"/>
              </a:solidFill>
            </a:endParaRP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2EA90A-9274-0066-49B8-2FAA30BAD01E}"/>
              </a:ext>
            </a:extLst>
          </p:cNvPr>
          <p:cNvSpPr>
            <a:spLocks noGrp="1"/>
          </p:cNvSpPr>
          <p:nvPr>
            <p:ph idx="1"/>
          </p:nvPr>
        </p:nvSpPr>
        <p:spPr>
          <a:xfrm>
            <a:off x="6097164" y="332763"/>
            <a:ext cx="4993316" cy="5809975"/>
          </a:xfrm>
          <a:noFill/>
        </p:spPr>
        <p:txBody>
          <a:bodyPr vert="horz" lIns="91440" tIns="45720" rIns="91440" bIns="45720" rtlCol="0" anchor="ctr">
            <a:normAutofit/>
          </a:bodyPr>
          <a:lstStyle/>
          <a:p>
            <a:pPr marL="0" indent="0">
              <a:buNone/>
            </a:pPr>
            <a:r>
              <a:rPr lang="en-US" sz="1400" dirty="0">
                <a:solidFill>
                  <a:schemeClr val="bg1"/>
                </a:solidFill>
                <a:latin typeface="Verdana"/>
                <a:ea typeface="Verdana"/>
              </a:rPr>
              <a:t>Fibonacci Search is a comparison-based technique that uses Fibonacci numbers to search an element in a sorted array.</a:t>
            </a:r>
          </a:p>
          <a:p>
            <a:pPr marL="0" indent="0">
              <a:buNone/>
            </a:pPr>
            <a:r>
              <a:rPr lang="en-US" sz="1400" dirty="0">
                <a:solidFill>
                  <a:schemeClr val="bg1"/>
                </a:solidFill>
                <a:latin typeface="Verdana"/>
                <a:ea typeface="Verdana"/>
                <a:cs typeface="+mn-lt"/>
              </a:rPr>
              <a:t>Algorithm takes logarithmic time complexity to search for an element. Since it is based on a divide on a conquer approach and is similar to idea of binary search, the time taken by this algorithm to be executed under the worst case consequences is </a:t>
            </a:r>
            <a:r>
              <a:rPr lang="en-US" sz="1400" b="1" dirty="0">
                <a:solidFill>
                  <a:schemeClr val="bg1"/>
                </a:solidFill>
                <a:latin typeface="Verdana"/>
                <a:ea typeface="Verdana"/>
                <a:cs typeface="+mn-lt"/>
              </a:rPr>
              <a:t>O(log n)</a:t>
            </a:r>
            <a:r>
              <a:rPr lang="en-US" sz="1400" dirty="0">
                <a:solidFill>
                  <a:schemeClr val="bg1"/>
                </a:solidFill>
                <a:latin typeface="Verdana"/>
                <a:ea typeface="Verdana"/>
                <a:cs typeface="+mn-lt"/>
              </a:rPr>
              <a:t>.</a:t>
            </a:r>
            <a:endParaRPr lang="en-US" sz="1400" dirty="0">
              <a:solidFill>
                <a:schemeClr val="bg1"/>
              </a:solidFill>
            </a:endParaRPr>
          </a:p>
          <a:p>
            <a:pPr marL="0" indent="0">
              <a:buNone/>
            </a:pPr>
            <a:r>
              <a:rPr lang="en-US" sz="1400" b="1" dirty="0">
                <a:solidFill>
                  <a:schemeClr val="bg1"/>
                </a:solidFill>
                <a:ea typeface="+mn-lt"/>
                <a:cs typeface="+mn-lt"/>
              </a:rPr>
              <a:t>Similarities with Binary Search:</a:t>
            </a:r>
            <a:r>
              <a:rPr lang="en-US" sz="1400" dirty="0">
                <a:solidFill>
                  <a:schemeClr val="bg1"/>
                </a:solidFill>
                <a:ea typeface="+mn-lt"/>
                <a:cs typeface="+mn-lt"/>
              </a:rPr>
              <a:t>  </a:t>
            </a:r>
          </a:p>
          <a:p>
            <a:pPr marL="342900" indent="-342900">
              <a:buAutoNum type="arabicPeriod"/>
            </a:pPr>
            <a:r>
              <a:rPr lang="en-US" sz="1400" dirty="0">
                <a:solidFill>
                  <a:schemeClr val="bg1"/>
                </a:solidFill>
                <a:ea typeface="+mn-lt"/>
                <a:cs typeface="+mn-lt"/>
              </a:rPr>
              <a:t>Works for sorted arrays</a:t>
            </a:r>
            <a:endParaRPr lang="en-US" sz="1400" dirty="0">
              <a:solidFill>
                <a:schemeClr val="bg1"/>
              </a:solidFill>
            </a:endParaRPr>
          </a:p>
          <a:p>
            <a:pPr marL="342900" indent="-342900">
              <a:buAutoNum type="arabicPeriod"/>
            </a:pPr>
            <a:r>
              <a:rPr lang="en-US" sz="1400" dirty="0">
                <a:solidFill>
                  <a:schemeClr val="bg1"/>
                </a:solidFill>
                <a:ea typeface="+mn-lt"/>
                <a:cs typeface="+mn-lt"/>
              </a:rPr>
              <a:t>A Divide and Conquer Algorithm.</a:t>
            </a:r>
            <a:endParaRPr lang="en-US" sz="1400" dirty="0">
              <a:solidFill>
                <a:schemeClr val="bg1"/>
              </a:solidFill>
            </a:endParaRPr>
          </a:p>
          <a:p>
            <a:pPr marL="342900" indent="-342900">
              <a:buAutoNum type="arabicPeriod"/>
            </a:pPr>
            <a:r>
              <a:rPr lang="en-US" sz="1400" dirty="0">
                <a:solidFill>
                  <a:schemeClr val="bg1"/>
                </a:solidFill>
                <a:ea typeface="+mn-lt"/>
                <a:cs typeface="+mn-lt"/>
              </a:rPr>
              <a:t>Has Log n time complexity.</a:t>
            </a:r>
          </a:p>
          <a:p>
            <a:pPr marL="0" indent="0">
              <a:buNone/>
            </a:pPr>
            <a:r>
              <a:rPr lang="en-US" sz="1400" b="1" dirty="0">
                <a:solidFill>
                  <a:schemeClr val="bg1"/>
                </a:solidFill>
                <a:ea typeface="+mn-lt"/>
                <a:cs typeface="+mn-lt"/>
              </a:rPr>
              <a:t>Differences with Binary Search</a:t>
            </a:r>
            <a:r>
              <a:rPr lang="en-US" sz="1400" dirty="0">
                <a:solidFill>
                  <a:schemeClr val="bg1"/>
                </a:solidFill>
                <a:ea typeface="+mn-lt"/>
                <a:cs typeface="+mn-lt"/>
              </a:rPr>
              <a:t>: </a:t>
            </a:r>
          </a:p>
          <a:p>
            <a:pPr marL="342900" indent="-342900">
              <a:buAutoNum type="arabicPeriod"/>
            </a:pPr>
            <a:r>
              <a:rPr lang="en-US" sz="1400" dirty="0">
                <a:solidFill>
                  <a:schemeClr val="bg1"/>
                </a:solidFill>
                <a:ea typeface="+mn-lt"/>
                <a:cs typeface="+mn-lt"/>
              </a:rPr>
              <a:t>Fibonacci Search divides given array into unequal parts</a:t>
            </a:r>
            <a:endParaRPr lang="en-US" sz="1400" dirty="0">
              <a:solidFill>
                <a:schemeClr val="bg1"/>
              </a:solidFill>
            </a:endParaRPr>
          </a:p>
          <a:p>
            <a:pPr marL="342900" indent="-342900">
              <a:buAutoNum type="arabicPeriod"/>
            </a:pPr>
            <a:r>
              <a:rPr lang="en-US" sz="1400" dirty="0">
                <a:solidFill>
                  <a:schemeClr val="bg1"/>
                </a:solidFill>
                <a:ea typeface="+mn-lt"/>
                <a:cs typeface="+mn-lt"/>
              </a:rPr>
              <a:t>Binary Search uses a division operator to divide range. Fibonacci Search doesn’t use /, but uses + and -. The division operator may be costly on some CPUs.</a:t>
            </a:r>
            <a:endParaRPr lang="en-US" sz="1400" dirty="0">
              <a:solidFill>
                <a:schemeClr val="bg1"/>
              </a:solidFill>
            </a:endParaRPr>
          </a:p>
          <a:p>
            <a:pPr marL="342900" indent="-342900">
              <a:buAutoNum type="arabicPeriod"/>
            </a:pPr>
            <a:r>
              <a:rPr lang="en-US" sz="1400" dirty="0">
                <a:solidFill>
                  <a:schemeClr val="bg1"/>
                </a:solidFill>
                <a:ea typeface="+mn-lt"/>
                <a:cs typeface="+mn-lt"/>
              </a:rPr>
              <a:t>Fibonacci Search examines relatively closer elements in subsequent steps. So when the input array is big that cannot fit in CPU cache or even in RAM, Fibonacci Search can be useful.</a:t>
            </a:r>
            <a:endParaRPr lang="en-US" sz="1400" dirty="0">
              <a:solidFill>
                <a:schemeClr val="bg1"/>
              </a:solidFill>
            </a:endParaRPr>
          </a:p>
          <a:p>
            <a:pPr marL="342900" indent="-342900">
              <a:buAutoNum type="arabicPeriod"/>
            </a:pPr>
            <a:endParaRPr lang="en-US" sz="1400">
              <a:solidFill>
                <a:schemeClr val="bg1"/>
              </a:solidFill>
            </a:endParaRPr>
          </a:p>
        </p:txBody>
      </p:sp>
    </p:spTree>
    <p:extLst>
      <p:ext uri="{BB962C8B-B14F-4D97-AF65-F5344CB8AC3E}">
        <p14:creationId xmlns:p14="http://schemas.microsoft.com/office/powerpoint/2010/main" val="356999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BFF7C-4A96-E92C-2EA0-0E82349CAB82}"/>
              </a:ext>
            </a:extLst>
          </p:cNvPr>
          <p:cNvSpPr>
            <a:spLocks noGrp="1"/>
          </p:cNvSpPr>
          <p:nvPr>
            <p:ph type="title"/>
          </p:nvPr>
        </p:nvSpPr>
        <p:spPr>
          <a:xfrm>
            <a:off x="630936" y="502920"/>
            <a:ext cx="3419856" cy="1463040"/>
          </a:xfrm>
        </p:spPr>
        <p:txBody>
          <a:bodyPr anchor="ctr">
            <a:normAutofit/>
          </a:bodyPr>
          <a:lstStyle/>
          <a:p>
            <a:r>
              <a:rPr lang="en-US" sz="4800" b="0">
                <a:latin typeface="Verdana"/>
                <a:ea typeface="Verdana"/>
                <a:cs typeface="Verdana"/>
              </a:rPr>
              <a:t>Example</a:t>
            </a:r>
            <a:endParaRPr lang="en-US" sz="4800"/>
          </a:p>
        </p:txBody>
      </p:sp>
      <p:sp>
        <p:nvSpPr>
          <p:cNvPr id="4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6D5A8F-EA57-A8DE-D3AE-E73A5DE34356}"/>
              </a:ext>
            </a:extLst>
          </p:cNvPr>
          <p:cNvSpPr>
            <a:spLocks noGrp="1"/>
          </p:cNvSpPr>
          <p:nvPr>
            <p:ph idx="1"/>
          </p:nvPr>
        </p:nvSpPr>
        <p:spPr>
          <a:xfrm>
            <a:off x="4654295" y="502920"/>
            <a:ext cx="6894576" cy="1463040"/>
          </a:xfrm>
        </p:spPr>
        <p:txBody>
          <a:bodyPr vert="horz" lIns="91440" tIns="45720" rIns="91440" bIns="45720" rtlCol="0" anchor="ctr">
            <a:normAutofit/>
          </a:bodyPr>
          <a:lstStyle/>
          <a:p>
            <a:pPr marL="0" indent="0">
              <a:buNone/>
            </a:pPr>
            <a:r>
              <a:rPr lang="en-US" sz="2200" dirty="0">
                <a:latin typeface="Verdana"/>
                <a:ea typeface="Verdana"/>
              </a:rPr>
              <a:t>Suppose we have a sorted array of elements {12, 14, 16, 17, 20, 24, 31, 43, 50, 62} and need to identify the location of element 24 in it using Fibonacci Search.</a:t>
            </a:r>
            <a:endParaRPr lang="en-US" sz="2200" dirty="0"/>
          </a:p>
        </p:txBody>
      </p:sp>
      <p:pic>
        <p:nvPicPr>
          <p:cNvPr id="4" name="Picture 3">
            <a:extLst>
              <a:ext uri="{FF2B5EF4-FFF2-40B4-BE49-F238E27FC236}">
                <a16:creationId xmlns:a16="http://schemas.microsoft.com/office/drawing/2014/main" id="{5CE6A998-6DCC-2A01-8B1E-CBBC3955C028}"/>
              </a:ext>
            </a:extLst>
          </p:cNvPr>
          <p:cNvPicPr>
            <a:picLocks noChangeAspect="1"/>
          </p:cNvPicPr>
          <p:nvPr/>
        </p:nvPicPr>
        <p:blipFill>
          <a:blip r:embed="rId2"/>
          <a:stretch>
            <a:fillRect/>
          </a:stretch>
        </p:blipFill>
        <p:spPr>
          <a:xfrm>
            <a:off x="845729" y="2290936"/>
            <a:ext cx="10488349" cy="3959352"/>
          </a:xfrm>
          <a:prstGeom prst="rect">
            <a:avLst/>
          </a:prstGeom>
        </p:spPr>
      </p:pic>
    </p:spTree>
    <p:extLst>
      <p:ext uri="{BB962C8B-B14F-4D97-AF65-F5344CB8AC3E}">
        <p14:creationId xmlns:p14="http://schemas.microsoft.com/office/powerpoint/2010/main" val="254831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1B955-A91A-2039-8549-0181108AA9FB}"/>
              </a:ext>
            </a:extLst>
          </p:cNvPr>
          <p:cNvSpPr>
            <a:spLocks noGrp="1"/>
          </p:cNvSpPr>
          <p:nvPr>
            <p:ph type="title"/>
          </p:nvPr>
        </p:nvSpPr>
        <p:spPr>
          <a:xfrm>
            <a:off x="838200" y="1641752"/>
            <a:ext cx="4391024" cy="1323439"/>
          </a:xfrm>
        </p:spPr>
        <p:txBody>
          <a:bodyPr anchor="t">
            <a:normAutofit/>
          </a:bodyPr>
          <a:lstStyle/>
          <a:p>
            <a:br>
              <a:rPr lang="en-US" sz="4000">
                <a:solidFill>
                  <a:schemeClr val="bg1"/>
                </a:solidFill>
              </a:rPr>
            </a:br>
            <a:endParaRPr lang="en-US" sz="4000">
              <a:solidFill>
                <a:schemeClr val="bg1"/>
              </a:solidFill>
            </a:endParaRPr>
          </a:p>
        </p:txBody>
      </p:sp>
      <p:sp>
        <p:nvSpPr>
          <p:cNvPr id="3" name="Content Placeholder 2">
            <a:extLst>
              <a:ext uri="{FF2B5EF4-FFF2-40B4-BE49-F238E27FC236}">
                <a16:creationId xmlns:a16="http://schemas.microsoft.com/office/drawing/2014/main" id="{095893C9-4348-16E1-7F58-615BCE52ABBA}"/>
              </a:ext>
            </a:extLst>
          </p:cNvPr>
          <p:cNvSpPr>
            <a:spLocks noGrp="1"/>
          </p:cNvSpPr>
          <p:nvPr>
            <p:ph idx="1"/>
          </p:nvPr>
        </p:nvSpPr>
        <p:spPr>
          <a:xfrm>
            <a:off x="98287" y="738922"/>
            <a:ext cx="5572676" cy="5358734"/>
          </a:xfrm>
        </p:spPr>
        <p:txBody>
          <a:bodyPr vert="horz" lIns="91440" tIns="45720" rIns="91440" bIns="45720" rtlCol="0" anchor="t">
            <a:noAutofit/>
          </a:bodyPr>
          <a:lstStyle/>
          <a:p>
            <a:r>
              <a:rPr lang="en-US" sz="2000" b="1" dirty="0">
                <a:solidFill>
                  <a:schemeClr val="bg1">
                    <a:alpha val="80000"/>
                  </a:schemeClr>
                </a:solidFill>
                <a:latin typeface="inherit"/>
                <a:ea typeface="inherit"/>
                <a:cs typeface="inherit"/>
              </a:rPr>
              <a:t>Step 1</a:t>
            </a:r>
            <a:endParaRPr lang="en-US" sz="2000" dirty="0">
              <a:solidFill>
                <a:srgbClr val="FFFFFF">
                  <a:alpha val="80000"/>
                </a:srgbClr>
              </a:solidFill>
            </a:endParaRPr>
          </a:p>
          <a:p>
            <a:pPr marL="0" indent="0">
              <a:buNone/>
            </a:pPr>
            <a:r>
              <a:rPr lang="en-US" sz="2000" dirty="0">
                <a:solidFill>
                  <a:schemeClr val="bg1">
                    <a:alpha val="80000"/>
                  </a:schemeClr>
                </a:solidFill>
                <a:latin typeface="Verdana"/>
                <a:ea typeface="Verdana"/>
                <a:cs typeface="Verdana"/>
              </a:rPr>
              <a:t>The size of the input array is 10. The smallest Fibonacci number greater than 10 is 13.</a:t>
            </a:r>
          </a:p>
          <a:p>
            <a:pPr marL="0" indent="0">
              <a:buNone/>
            </a:pPr>
            <a:r>
              <a:rPr lang="en-US" sz="2000" dirty="0">
                <a:solidFill>
                  <a:schemeClr val="bg1">
                    <a:alpha val="80000"/>
                  </a:schemeClr>
                </a:solidFill>
                <a:latin typeface="Verdana"/>
                <a:ea typeface="Verdana"/>
                <a:cs typeface="Verdana"/>
              </a:rPr>
              <a:t>Therefore, F</a:t>
            </a:r>
            <a:r>
              <a:rPr lang="en-US" sz="2000" baseline="-25000" dirty="0">
                <a:solidFill>
                  <a:schemeClr val="bg1">
                    <a:alpha val="80000"/>
                  </a:schemeClr>
                </a:solidFill>
                <a:latin typeface="Verdana"/>
                <a:ea typeface="Verdana"/>
                <a:cs typeface="Verdana"/>
              </a:rPr>
              <a:t>m</a:t>
            </a:r>
            <a:r>
              <a:rPr lang="en-US" sz="2000" dirty="0">
                <a:solidFill>
                  <a:schemeClr val="bg1">
                    <a:alpha val="80000"/>
                  </a:schemeClr>
                </a:solidFill>
                <a:latin typeface="Verdana"/>
                <a:ea typeface="Verdana"/>
                <a:cs typeface="Verdana"/>
              </a:rPr>
              <a:t> = 13, F</a:t>
            </a:r>
            <a:r>
              <a:rPr lang="en-US" sz="2000" baseline="-25000" dirty="0">
                <a:solidFill>
                  <a:schemeClr val="bg1">
                    <a:alpha val="80000"/>
                  </a:schemeClr>
                </a:solidFill>
                <a:latin typeface="Verdana"/>
                <a:ea typeface="Verdana"/>
                <a:cs typeface="Verdana"/>
              </a:rPr>
              <a:t>m-1</a:t>
            </a:r>
            <a:r>
              <a:rPr lang="en-US" sz="2000" dirty="0">
                <a:solidFill>
                  <a:schemeClr val="bg1">
                    <a:alpha val="80000"/>
                  </a:schemeClr>
                </a:solidFill>
                <a:latin typeface="Verdana"/>
                <a:ea typeface="Verdana"/>
                <a:cs typeface="Verdana"/>
              </a:rPr>
              <a:t> = 8, F</a:t>
            </a:r>
            <a:r>
              <a:rPr lang="en-US" sz="2000" baseline="-25000" dirty="0">
                <a:solidFill>
                  <a:schemeClr val="bg1">
                    <a:alpha val="80000"/>
                  </a:schemeClr>
                </a:solidFill>
                <a:latin typeface="Verdana"/>
                <a:ea typeface="Verdana"/>
                <a:cs typeface="Verdana"/>
              </a:rPr>
              <a:t>m-2</a:t>
            </a:r>
            <a:r>
              <a:rPr lang="en-US" sz="2000" dirty="0">
                <a:solidFill>
                  <a:schemeClr val="bg1">
                    <a:alpha val="80000"/>
                  </a:schemeClr>
                </a:solidFill>
                <a:latin typeface="Verdana"/>
                <a:ea typeface="Verdana"/>
                <a:cs typeface="Verdana"/>
              </a:rPr>
              <a:t> = 5.</a:t>
            </a:r>
          </a:p>
          <a:p>
            <a:pPr marL="0" indent="0">
              <a:buNone/>
            </a:pPr>
            <a:r>
              <a:rPr lang="en-US" sz="2000" dirty="0">
                <a:solidFill>
                  <a:schemeClr val="bg1">
                    <a:alpha val="80000"/>
                  </a:schemeClr>
                </a:solidFill>
                <a:latin typeface="Verdana"/>
                <a:ea typeface="Verdana"/>
                <a:cs typeface="Verdana"/>
              </a:rPr>
              <a:t>We initialize offset = -1</a:t>
            </a:r>
          </a:p>
          <a:p>
            <a:r>
              <a:rPr lang="en-US" sz="2000" b="1" dirty="0">
                <a:solidFill>
                  <a:schemeClr val="bg1">
                    <a:alpha val="80000"/>
                  </a:schemeClr>
                </a:solidFill>
                <a:latin typeface="inherit"/>
                <a:ea typeface="inherit"/>
                <a:cs typeface="inherit"/>
              </a:rPr>
              <a:t>Step 2</a:t>
            </a:r>
            <a:endParaRPr lang="en-US" sz="2000" b="1" dirty="0">
              <a:solidFill>
                <a:srgbClr val="FFFFFF">
                  <a:alpha val="80000"/>
                </a:srgbClr>
              </a:solidFill>
              <a:latin typeface="inherit"/>
              <a:ea typeface="inherit"/>
              <a:cs typeface="inherit"/>
            </a:endParaRPr>
          </a:p>
          <a:p>
            <a:pPr marL="0" indent="0">
              <a:buNone/>
            </a:pPr>
            <a:r>
              <a:rPr lang="en-US" sz="2000" dirty="0">
                <a:solidFill>
                  <a:schemeClr val="bg1">
                    <a:alpha val="80000"/>
                  </a:schemeClr>
                </a:solidFill>
                <a:latin typeface="Verdana"/>
                <a:ea typeface="Verdana"/>
                <a:cs typeface="Verdana"/>
              </a:rPr>
              <a:t>In the first iteration, compare it with the element at index = minimum (offset + F</a:t>
            </a:r>
            <a:r>
              <a:rPr lang="en-US" sz="2000" baseline="-25000" dirty="0">
                <a:solidFill>
                  <a:schemeClr val="bg1">
                    <a:alpha val="80000"/>
                  </a:schemeClr>
                </a:solidFill>
                <a:latin typeface="Verdana"/>
                <a:ea typeface="Verdana"/>
                <a:cs typeface="Verdana"/>
              </a:rPr>
              <a:t>m-2</a:t>
            </a:r>
            <a:r>
              <a:rPr lang="en-US" sz="2000" dirty="0">
                <a:solidFill>
                  <a:schemeClr val="bg1">
                    <a:alpha val="80000"/>
                  </a:schemeClr>
                </a:solidFill>
                <a:latin typeface="Verdana"/>
                <a:ea typeface="Verdana"/>
                <a:cs typeface="Verdana"/>
              </a:rPr>
              <a:t>, n – 1) = minimum (-1 + 5, 9) = minimum (4, 9) = 4.</a:t>
            </a:r>
          </a:p>
          <a:p>
            <a:pPr marL="0" indent="0">
              <a:buNone/>
            </a:pPr>
            <a:r>
              <a:rPr lang="en-US" sz="2000" dirty="0">
                <a:solidFill>
                  <a:schemeClr val="bg1">
                    <a:alpha val="80000"/>
                  </a:schemeClr>
                </a:solidFill>
                <a:latin typeface="Verdana"/>
                <a:ea typeface="Verdana"/>
                <a:cs typeface="Verdana"/>
              </a:rPr>
              <a:t>The fourth element in the array is 20, which is not a match and is less than the key element.</a:t>
            </a:r>
            <a:endParaRPr lang="en-US" sz="2000" dirty="0">
              <a:solidFill>
                <a:schemeClr val="bg1">
                  <a:alpha val="80000"/>
                </a:schemeClr>
              </a:solidFill>
            </a:endParaRPr>
          </a:p>
        </p:txBody>
      </p:sp>
      <p:grpSp>
        <p:nvGrpSpPr>
          <p:cNvPr id="11" name="Group 10">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2" name="Group 11">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6" name="Freeform: Shape 15">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3" name="Group 12">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4" name="Freeform: Shape 13">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Picture 3">
            <a:extLst>
              <a:ext uri="{FF2B5EF4-FFF2-40B4-BE49-F238E27FC236}">
                <a16:creationId xmlns:a16="http://schemas.microsoft.com/office/drawing/2014/main" id="{422DA49F-2A59-F7D4-5B21-FFAB8145EB3A}"/>
              </a:ext>
            </a:extLst>
          </p:cNvPr>
          <p:cNvPicPr>
            <a:picLocks noChangeAspect="1"/>
          </p:cNvPicPr>
          <p:nvPr/>
        </p:nvPicPr>
        <p:blipFill>
          <a:blip r:embed="rId3"/>
          <a:stretch>
            <a:fillRect/>
          </a:stretch>
        </p:blipFill>
        <p:spPr>
          <a:xfrm>
            <a:off x="6541932" y="2101528"/>
            <a:ext cx="4369112" cy="1561957"/>
          </a:xfrm>
          <a:prstGeom prst="rect">
            <a:avLst/>
          </a:prstGeom>
        </p:spPr>
      </p:pic>
    </p:spTree>
    <p:extLst>
      <p:ext uri="{BB962C8B-B14F-4D97-AF65-F5344CB8AC3E}">
        <p14:creationId xmlns:p14="http://schemas.microsoft.com/office/powerpoint/2010/main" val="223242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C3621FEA-44E1-45C2-A17F-9C6A4BCE4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2" name="Oval 41">
              <a:extLst>
                <a:ext uri="{FF2B5EF4-FFF2-40B4-BE49-F238E27FC236}">
                  <a16:creationId xmlns:a16="http://schemas.microsoft.com/office/drawing/2014/main" id="{256AA652-7A5F-489D-84BF-DA2C202C8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B6FD365-E0AC-425B-96DE-D08EEFCA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C2D383F-2F6F-406F-B10F-7C9E84392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44D9159-3557-49A5-ACF5-5AA6388C8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E0F3C549-4033-4887-B44D-CA5C50ACB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2CBEFD8-FB3E-4769-BCF7-D58E440C0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2" name="Straight Connector 51">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7" name="Rectangle 56">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0" name="Straight Connector 59">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D65B047-EC08-7493-BAAA-29D1111E7FEF}"/>
              </a:ext>
            </a:extLst>
          </p:cNvPr>
          <p:cNvSpPr>
            <a:spLocks noGrp="1"/>
          </p:cNvSpPr>
          <p:nvPr>
            <p:ph type="title"/>
          </p:nvPr>
        </p:nvSpPr>
        <p:spPr>
          <a:xfrm>
            <a:off x="630936" y="597806"/>
            <a:ext cx="9739955" cy="5565031"/>
          </a:xfrm>
          <a:noFill/>
        </p:spPr>
        <p:txBody>
          <a:bodyPr anchor="t">
            <a:normAutofit/>
          </a:bodyPr>
          <a:lstStyle/>
          <a:p>
            <a:endParaRPr lang="en-US" sz="1900" b="1" dirty="0">
              <a:solidFill>
                <a:schemeClr val="bg1"/>
              </a:solidFill>
              <a:latin typeface="inherit"/>
              <a:ea typeface="inherit"/>
              <a:cs typeface="inherit"/>
            </a:endParaRPr>
          </a:p>
          <a:p>
            <a:r>
              <a:rPr lang="en-US" sz="1900" dirty="0">
                <a:solidFill>
                  <a:schemeClr val="bg1"/>
                </a:solidFill>
                <a:latin typeface="Verdana"/>
                <a:ea typeface="Verdana"/>
                <a:cs typeface="Verdana"/>
              </a:rPr>
              <a:t>In the second iteration, update the offset value and the Fibonacci numbers.</a:t>
            </a:r>
          </a:p>
          <a:p>
            <a:r>
              <a:rPr lang="en-US" sz="1900" dirty="0">
                <a:solidFill>
                  <a:schemeClr val="bg1"/>
                </a:solidFill>
                <a:latin typeface="Verdana"/>
                <a:ea typeface="Verdana"/>
                <a:cs typeface="Verdana"/>
              </a:rPr>
              <a:t>Since the key is greater, the offset value will become the index of the element, i.e. 4. Fibonacci numbers are updated as F</a:t>
            </a:r>
            <a:r>
              <a:rPr lang="en-US" sz="1900" baseline="-25000" dirty="0">
                <a:solidFill>
                  <a:schemeClr val="bg1"/>
                </a:solidFill>
                <a:latin typeface="Verdana"/>
                <a:ea typeface="Verdana"/>
                <a:cs typeface="Verdana"/>
              </a:rPr>
              <a:t>m</a:t>
            </a:r>
            <a:r>
              <a:rPr lang="en-US" sz="1900" dirty="0">
                <a:solidFill>
                  <a:schemeClr val="bg1"/>
                </a:solidFill>
                <a:latin typeface="Verdana"/>
                <a:ea typeface="Verdana"/>
                <a:cs typeface="Verdana"/>
              </a:rPr>
              <a:t> = F</a:t>
            </a:r>
            <a:r>
              <a:rPr lang="en-US" sz="1900" baseline="-25000" dirty="0">
                <a:solidFill>
                  <a:schemeClr val="bg1"/>
                </a:solidFill>
                <a:latin typeface="Verdana"/>
                <a:ea typeface="Verdana"/>
                <a:cs typeface="Verdana"/>
              </a:rPr>
              <a:t>m-1</a:t>
            </a:r>
            <a:r>
              <a:rPr lang="en-US" sz="1900" dirty="0">
                <a:solidFill>
                  <a:schemeClr val="bg1"/>
                </a:solidFill>
                <a:latin typeface="Verdana"/>
                <a:ea typeface="Verdana"/>
                <a:cs typeface="Verdana"/>
              </a:rPr>
              <a:t> = 8.</a:t>
            </a:r>
          </a:p>
          <a:p>
            <a:r>
              <a:rPr lang="en-US" sz="1900" dirty="0">
                <a:solidFill>
                  <a:schemeClr val="bg1"/>
                </a:solidFill>
                <a:latin typeface="Verdana"/>
                <a:ea typeface="Verdana"/>
                <a:cs typeface="Verdana"/>
              </a:rPr>
              <a:t>Fm-1 = 5, Fm-2 = 3.</a:t>
            </a:r>
          </a:p>
          <a:p>
            <a:r>
              <a:rPr lang="en-US" sz="1900" dirty="0">
                <a:solidFill>
                  <a:schemeClr val="bg1"/>
                </a:solidFill>
                <a:latin typeface="Verdana"/>
                <a:ea typeface="Verdana"/>
                <a:cs typeface="Verdana"/>
              </a:rPr>
              <a:t>Now, compare it with the element at index = minimum (offset + F</a:t>
            </a:r>
            <a:r>
              <a:rPr lang="en-US" sz="1900" baseline="-25000" dirty="0">
                <a:solidFill>
                  <a:schemeClr val="bg1"/>
                </a:solidFill>
                <a:latin typeface="Verdana"/>
                <a:ea typeface="Verdana"/>
                <a:cs typeface="Verdana"/>
              </a:rPr>
              <a:t>m-2</a:t>
            </a:r>
            <a:r>
              <a:rPr lang="en-US" sz="1900" dirty="0">
                <a:solidFill>
                  <a:schemeClr val="bg1"/>
                </a:solidFill>
                <a:latin typeface="Verdana"/>
                <a:ea typeface="Verdana"/>
                <a:cs typeface="Verdana"/>
              </a:rPr>
              <a:t>, n – 1) = minimum (4 + 3, 9) = minimum (7, 9) = 7.</a:t>
            </a:r>
          </a:p>
          <a:p>
            <a:r>
              <a:rPr lang="en-US" sz="1900" dirty="0">
                <a:solidFill>
                  <a:schemeClr val="bg1"/>
                </a:solidFill>
                <a:latin typeface="Verdana"/>
                <a:ea typeface="Verdana"/>
                <a:cs typeface="Verdana"/>
              </a:rPr>
              <a:t>Element at the 7</a:t>
            </a:r>
            <a:r>
              <a:rPr lang="en-US" sz="1900" baseline="30000" dirty="0">
                <a:solidFill>
                  <a:schemeClr val="bg1"/>
                </a:solidFill>
                <a:latin typeface="Verdana"/>
                <a:ea typeface="Verdana"/>
                <a:cs typeface="Verdana"/>
              </a:rPr>
              <a:t>th</a:t>
            </a:r>
            <a:r>
              <a:rPr lang="en-US" sz="1900" dirty="0">
                <a:solidFill>
                  <a:schemeClr val="bg1"/>
                </a:solidFill>
                <a:latin typeface="Verdana"/>
                <a:ea typeface="Verdana"/>
                <a:cs typeface="Verdana"/>
              </a:rPr>
              <a:t> index of the array is 43, which is not a match and is also lesser than the key.</a:t>
            </a:r>
            <a:endParaRPr lang="en-US" sz="1900" dirty="0">
              <a:solidFill>
                <a:schemeClr val="bg1"/>
              </a:solidFill>
            </a:endParaRPr>
          </a:p>
        </p:txBody>
      </p:sp>
      <p:sp>
        <p:nvSpPr>
          <p:cNvPr id="32" name="Content Placeholder 14">
            <a:extLst>
              <a:ext uri="{FF2B5EF4-FFF2-40B4-BE49-F238E27FC236}">
                <a16:creationId xmlns:a16="http://schemas.microsoft.com/office/drawing/2014/main" id="{F8323F08-FD4D-FC27-0550-7034EE43FFF9}"/>
              </a:ext>
            </a:extLst>
          </p:cNvPr>
          <p:cNvSpPr>
            <a:spLocks noGrp="1"/>
          </p:cNvSpPr>
          <p:nvPr>
            <p:ph idx="1"/>
          </p:nvPr>
        </p:nvSpPr>
        <p:spPr>
          <a:xfrm>
            <a:off x="5627490" y="630936"/>
            <a:ext cx="5251275" cy="2321430"/>
          </a:xfrm>
          <a:noFill/>
        </p:spPr>
        <p:txBody>
          <a:bodyPr anchor="t">
            <a:normAutofit/>
          </a:bodyPr>
          <a:lstStyle/>
          <a:p>
            <a:endParaRPr lang="en-US" sz="1800">
              <a:solidFill>
                <a:schemeClr val="bg1"/>
              </a:solidFill>
            </a:endParaRPr>
          </a:p>
          <a:p>
            <a:pPr marL="0" indent="0">
              <a:buNone/>
            </a:pPr>
            <a:endParaRPr lang="en-US" sz="1800">
              <a:solidFill>
                <a:schemeClr val="bg1"/>
              </a:solidFill>
            </a:endParaRPr>
          </a:p>
        </p:txBody>
      </p:sp>
      <p:pic>
        <p:nvPicPr>
          <p:cNvPr id="11" name="Content Placeholder 10" descr="A graph with numbers and arrows&#10;&#10;Description automatically generated">
            <a:extLst>
              <a:ext uri="{FF2B5EF4-FFF2-40B4-BE49-F238E27FC236}">
                <a16:creationId xmlns:a16="http://schemas.microsoft.com/office/drawing/2014/main" id="{66F78B72-7DAD-959B-E5A8-99EB8C47BF52}"/>
              </a:ext>
            </a:extLst>
          </p:cNvPr>
          <p:cNvPicPr>
            <a:picLocks noChangeAspect="1"/>
          </p:cNvPicPr>
          <p:nvPr/>
        </p:nvPicPr>
        <p:blipFill>
          <a:blip r:embed="rId2"/>
          <a:stretch>
            <a:fillRect/>
          </a:stretch>
        </p:blipFill>
        <p:spPr>
          <a:xfrm>
            <a:off x="5627491" y="3570730"/>
            <a:ext cx="5333454" cy="2080047"/>
          </a:xfrm>
          <a:prstGeom prst="rect">
            <a:avLst/>
          </a:prstGeom>
        </p:spPr>
      </p:pic>
      <p:grpSp>
        <p:nvGrpSpPr>
          <p:cNvPr id="65" name="Group 64">
            <a:extLst>
              <a:ext uri="{FF2B5EF4-FFF2-40B4-BE49-F238E27FC236}">
                <a16:creationId xmlns:a16="http://schemas.microsoft.com/office/drawing/2014/main" id="{2757059B-A060-4555-B961-797AA6304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489258" y="3253797"/>
            <a:ext cx="304800" cy="429768"/>
            <a:chOff x="215328" y="-46937"/>
            <a:chExt cx="304800" cy="2773841"/>
          </a:xfrm>
        </p:grpSpPr>
        <p:cxnSp>
          <p:nvCxnSpPr>
            <p:cNvPr id="66" name="Straight Connector 65">
              <a:extLst>
                <a:ext uri="{FF2B5EF4-FFF2-40B4-BE49-F238E27FC236}">
                  <a16:creationId xmlns:a16="http://schemas.microsoft.com/office/drawing/2014/main" id="{11DD569E-1458-4AA2-875F-F51E4AA6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680E026-8A1D-4CAD-B172-5CA26DA2FC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940A28C-3425-48AA-A774-1742E44AA4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680C588-659B-46A5-9267-3755740CE8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5AA594BE-0FEE-2EAE-4D01-8211724F4D8E}"/>
              </a:ext>
            </a:extLst>
          </p:cNvPr>
          <p:cNvSpPr txBox="1"/>
          <p:nvPr/>
        </p:nvSpPr>
        <p:spPr>
          <a:xfrm>
            <a:off x="627270" y="395357"/>
            <a:ext cx="2743200" cy="384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1900" b="1" dirty="0">
                <a:solidFill>
                  <a:srgbClr val="FFFFFF"/>
                </a:solidFill>
                <a:latin typeface="inherit"/>
              </a:rPr>
              <a:t>Step 3</a:t>
            </a:r>
            <a:endParaRPr lang="en-US" dirty="0"/>
          </a:p>
        </p:txBody>
      </p:sp>
    </p:spTree>
    <p:extLst>
      <p:ext uri="{BB962C8B-B14F-4D97-AF65-F5344CB8AC3E}">
        <p14:creationId xmlns:p14="http://schemas.microsoft.com/office/powerpoint/2010/main" val="10483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DB7554-5A21-3C22-717D-7880954FC7FD}"/>
              </a:ext>
            </a:extLst>
          </p:cNvPr>
          <p:cNvSpPr>
            <a:spLocks noGrp="1"/>
          </p:cNvSpPr>
          <p:nvPr>
            <p:ph type="title"/>
          </p:nvPr>
        </p:nvSpPr>
        <p:spPr>
          <a:xfrm>
            <a:off x="946521" y="396117"/>
            <a:ext cx="5217172" cy="1158857"/>
          </a:xfrm>
        </p:spPr>
        <p:txBody>
          <a:bodyPr anchor="b">
            <a:normAutofit/>
          </a:bodyPr>
          <a:lstStyle/>
          <a:p>
            <a:pPr marL="571500" indent="-571500">
              <a:buFont typeface="Arial"/>
              <a:buChar char="•"/>
            </a:pPr>
            <a:r>
              <a:rPr lang="en-US" b="1" baseline="30000">
                <a:solidFill>
                  <a:schemeClr val="bg1"/>
                </a:solidFill>
                <a:latin typeface="inherit"/>
                <a:ea typeface="inherit"/>
                <a:cs typeface="inherit"/>
              </a:rPr>
              <a:t>Step 4</a:t>
            </a:r>
            <a:endParaRPr lang="en-US">
              <a:solidFill>
                <a:schemeClr val="bg1"/>
              </a:solidFill>
            </a:endParaRPr>
          </a:p>
        </p:txBody>
      </p:sp>
      <p:sp>
        <p:nvSpPr>
          <p:cNvPr id="11"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 name="Content Placeholder 2">
            <a:extLst>
              <a:ext uri="{FF2B5EF4-FFF2-40B4-BE49-F238E27FC236}">
                <a16:creationId xmlns:a16="http://schemas.microsoft.com/office/drawing/2014/main" id="{37BFE630-F1B8-50E3-48F5-8E257F9A02C6}"/>
              </a:ext>
            </a:extLst>
          </p:cNvPr>
          <p:cNvSpPr>
            <a:spLocks noGrp="1"/>
          </p:cNvSpPr>
          <p:nvPr>
            <p:ph idx="1"/>
          </p:nvPr>
        </p:nvSpPr>
        <p:spPr>
          <a:xfrm>
            <a:off x="946521" y="3856896"/>
            <a:ext cx="9027172" cy="2595426"/>
          </a:xfrm>
        </p:spPr>
        <p:txBody>
          <a:bodyPr vert="horz" lIns="91440" tIns="45720" rIns="91440" bIns="45720" rtlCol="0" anchor="t">
            <a:normAutofit/>
          </a:bodyPr>
          <a:lstStyle/>
          <a:p>
            <a:endParaRPr lang="en-US" sz="1500" b="1">
              <a:solidFill>
                <a:schemeClr val="bg1"/>
              </a:solidFill>
              <a:latin typeface="inherit"/>
              <a:ea typeface="inherit"/>
              <a:cs typeface="inherit"/>
            </a:endParaRPr>
          </a:p>
          <a:p>
            <a:pPr marL="0" indent="0">
              <a:buNone/>
            </a:pPr>
            <a:r>
              <a:rPr lang="en-US" sz="1500" dirty="0">
                <a:solidFill>
                  <a:schemeClr val="bg1"/>
                </a:solidFill>
                <a:latin typeface="Verdana"/>
                <a:ea typeface="Verdana"/>
                <a:cs typeface="Verdana"/>
              </a:rPr>
              <a:t>We discard the elements after the 7th index, so n = 7 and offset value remains 4.</a:t>
            </a:r>
          </a:p>
          <a:p>
            <a:pPr marL="0" indent="0">
              <a:buNone/>
            </a:pPr>
            <a:r>
              <a:rPr lang="en-US" sz="1500" dirty="0">
                <a:solidFill>
                  <a:schemeClr val="bg1"/>
                </a:solidFill>
                <a:latin typeface="Verdana"/>
                <a:ea typeface="Verdana"/>
                <a:cs typeface="Verdana"/>
              </a:rPr>
              <a:t>Fibonacci numbers are pushed two steps backward, i.e. F</a:t>
            </a:r>
            <a:r>
              <a:rPr lang="en-US" sz="1500" baseline="-25000" dirty="0">
                <a:solidFill>
                  <a:schemeClr val="bg1"/>
                </a:solidFill>
                <a:latin typeface="Verdana"/>
                <a:ea typeface="Verdana"/>
                <a:cs typeface="Verdana"/>
              </a:rPr>
              <a:t>m</a:t>
            </a:r>
            <a:r>
              <a:rPr lang="en-US" sz="1500" dirty="0">
                <a:solidFill>
                  <a:schemeClr val="bg1"/>
                </a:solidFill>
                <a:latin typeface="Verdana"/>
                <a:ea typeface="Verdana"/>
                <a:cs typeface="Verdana"/>
              </a:rPr>
              <a:t> = F</a:t>
            </a:r>
            <a:r>
              <a:rPr lang="en-US" sz="1500" baseline="-25000" dirty="0">
                <a:solidFill>
                  <a:schemeClr val="bg1"/>
                </a:solidFill>
                <a:latin typeface="Verdana"/>
                <a:ea typeface="Verdana"/>
                <a:cs typeface="Verdana"/>
              </a:rPr>
              <a:t>m-2</a:t>
            </a:r>
            <a:r>
              <a:rPr lang="en-US" sz="1500" dirty="0">
                <a:solidFill>
                  <a:schemeClr val="bg1"/>
                </a:solidFill>
                <a:latin typeface="Verdana"/>
                <a:ea typeface="Verdana"/>
                <a:cs typeface="Verdana"/>
              </a:rPr>
              <a:t> = 3.</a:t>
            </a:r>
          </a:p>
          <a:p>
            <a:pPr marL="0" indent="0">
              <a:buNone/>
            </a:pPr>
            <a:r>
              <a:rPr lang="en-US" sz="1500" dirty="0">
                <a:solidFill>
                  <a:schemeClr val="bg1"/>
                </a:solidFill>
                <a:latin typeface="Verdana"/>
                <a:ea typeface="Verdana"/>
                <a:cs typeface="Verdana"/>
              </a:rPr>
              <a:t>F</a:t>
            </a:r>
            <a:r>
              <a:rPr lang="en-US" sz="1500" baseline="-25000" dirty="0">
                <a:solidFill>
                  <a:schemeClr val="bg1"/>
                </a:solidFill>
                <a:latin typeface="Verdana"/>
                <a:ea typeface="Verdana"/>
                <a:cs typeface="Verdana"/>
              </a:rPr>
              <a:t>m-1</a:t>
            </a:r>
            <a:r>
              <a:rPr lang="en-US" sz="1500" dirty="0">
                <a:solidFill>
                  <a:schemeClr val="bg1"/>
                </a:solidFill>
                <a:latin typeface="Verdana"/>
                <a:ea typeface="Verdana"/>
                <a:cs typeface="Verdana"/>
              </a:rPr>
              <a:t> = 2, F</a:t>
            </a:r>
            <a:r>
              <a:rPr lang="en-US" sz="1500" baseline="-25000" dirty="0">
                <a:solidFill>
                  <a:schemeClr val="bg1"/>
                </a:solidFill>
                <a:latin typeface="Verdana"/>
                <a:ea typeface="Verdana"/>
                <a:cs typeface="Verdana"/>
              </a:rPr>
              <a:t>m-2</a:t>
            </a:r>
            <a:r>
              <a:rPr lang="en-US" sz="1500" dirty="0">
                <a:solidFill>
                  <a:schemeClr val="bg1"/>
                </a:solidFill>
                <a:latin typeface="Verdana"/>
                <a:ea typeface="Verdana"/>
                <a:cs typeface="Verdana"/>
              </a:rPr>
              <a:t> = 1.</a:t>
            </a:r>
          </a:p>
          <a:p>
            <a:pPr marL="0" indent="0">
              <a:buNone/>
            </a:pPr>
            <a:r>
              <a:rPr lang="en-US" sz="1500" dirty="0">
                <a:solidFill>
                  <a:schemeClr val="bg1"/>
                </a:solidFill>
                <a:latin typeface="Verdana"/>
                <a:ea typeface="Verdana"/>
                <a:cs typeface="Verdana"/>
              </a:rPr>
              <a:t>Now, compare it with the element at index = minimum (offset + Fm-2, n – 1) = minimum (4 + 1, 6) = minimum (5, 7) = 5.</a:t>
            </a:r>
          </a:p>
          <a:p>
            <a:pPr marL="0" indent="0">
              <a:buNone/>
            </a:pPr>
            <a:r>
              <a:rPr lang="en-US" sz="1500" dirty="0">
                <a:solidFill>
                  <a:schemeClr val="bg1"/>
                </a:solidFill>
                <a:latin typeface="Verdana"/>
                <a:ea typeface="Verdana"/>
                <a:cs typeface="Verdana"/>
              </a:rPr>
              <a:t>The element at index 5 in the array is 24, which is our key element. 5</a:t>
            </a:r>
            <a:r>
              <a:rPr lang="en-US" sz="1500" baseline="30000" dirty="0">
                <a:solidFill>
                  <a:schemeClr val="bg1"/>
                </a:solidFill>
                <a:latin typeface="Verdana"/>
                <a:ea typeface="Verdana"/>
                <a:cs typeface="Verdana"/>
              </a:rPr>
              <a:t>th</a:t>
            </a:r>
            <a:r>
              <a:rPr lang="en-US" sz="1500" dirty="0">
                <a:solidFill>
                  <a:schemeClr val="bg1"/>
                </a:solidFill>
                <a:latin typeface="Verdana"/>
                <a:ea typeface="Verdana"/>
                <a:cs typeface="Verdana"/>
              </a:rPr>
              <a:t> index is returned as the output for this example array.</a:t>
            </a:r>
          </a:p>
        </p:txBody>
      </p:sp>
      <p:grpSp>
        <p:nvGrpSpPr>
          <p:cNvPr id="15" name="Group 14">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16"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0" name="Freeform: Shape 19">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7"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8" name="Freeform: Shape 17">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4" name="Picture 3" descr="A graph with numbers and a number in a row&#10;&#10;Description automatically generated">
            <a:extLst>
              <a:ext uri="{FF2B5EF4-FFF2-40B4-BE49-F238E27FC236}">
                <a16:creationId xmlns:a16="http://schemas.microsoft.com/office/drawing/2014/main" id="{6DA984A0-F9AF-C3D0-43F2-AEDB2CCF80D3}"/>
              </a:ext>
            </a:extLst>
          </p:cNvPr>
          <p:cNvPicPr>
            <a:picLocks noChangeAspect="1"/>
          </p:cNvPicPr>
          <p:nvPr/>
        </p:nvPicPr>
        <p:blipFill>
          <a:blip r:embed="rId2"/>
          <a:stretch>
            <a:fillRect/>
          </a:stretch>
        </p:blipFill>
        <p:spPr>
          <a:xfrm>
            <a:off x="759455" y="1545361"/>
            <a:ext cx="5587043" cy="2188062"/>
          </a:xfrm>
          <a:prstGeom prst="rect">
            <a:avLst/>
          </a:prstGeom>
        </p:spPr>
      </p:pic>
      <p:grpSp>
        <p:nvGrpSpPr>
          <p:cNvPr id="23" name="Group 22">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24"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95" name="Freeform: Shape 194">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5"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6" name="Freeform: Shape 25">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714813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Fibonacci Search</vt:lpstr>
      <vt:lpstr> </vt:lpstr>
      <vt:lpstr>Fibonacci Search Algorithm </vt:lpstr>
      <vt:lpstr>Example</vt:lpstr>
      <vt:lpstr> </vt:lpstr>
      <vt:lpstr> In the second iteration, update the offset value and the Fibonacci numbers. Since the key is greater, the offset value will become the index of the element, i.e. 4. Fibonacci numbers are updated as Fm = Fm-1 = 8. Fm-1 = 5, Fm-2 = 3. Now, compare it with the element at index = minimum (offset + Fm-2, n – 1) = minimum (4 + 3, 9) = minimum (7, 9) = 7. Element at the 7th index of the array is 43, which is not a match and is also lesser than the key.</vt:lpstr>
      <vt:lpstr>Step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133</cp:revision>
  <dcterms:created xsi:type="dcterms:W3CDTF">2024-05-17T07:44:29Z</dcterms:created>
  <dcterms:modified xsi:type="dcterms:W3CDTF">2024-05-17T08:41:59Z</dcterms:modified>
</cp:coreProperties>
</file>