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>
                <a:latin typeface="Cambria Math" pitchFamily="18" charset="0"/>
                <a:ea typeface="Cambria Math" pitchFamily="18" charset="0"/>
              </a:rPr>
              <a:t>OPTIMIZATION METHODS AND ALGORITHMS</a:t>
            </a:r>
            <a:br>
              <a:rPr lang="it-IT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FINAL WORKGROUP</a:t>
            </a:r>
            <a:br>
              <a:rPr lang="it-IT" sz="2000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b="1" dirty="0" err="1" smtClean="0">
                <a:latin typeface="Cambria Math" pitchFamily="18" charset="0"/>
                <a:ea typeface="Cambria Math" pitchFamily="18" charset="0"/>
              </a:rPr>
              <a:t>A.Y.</a:t>
            </a:r>
            <a:r>
              <a:rPr lang="it-IT" sz="1800" b="1" dirty="0" smtClean="0">
                <a:latin typeface="Cambria Math" pitchFamily="18" charset="0"/>
                <a:ea typeface="Cambria Math" pitchFamily="18" charset="0"/>
              </a:rPr>
              <a:t> 2015-2016</a:t>
            </a:r>
            <a:endParaRPr lang="it-IT" sz="1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1"/>
          </p:nvPr>
        </p:nvSpPr>
        <p:spPr>
          <a:xfrm>
            <a:off x="642910" y="221455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 solver for VRPTW and Fixed Fleet size </a:t>
            </a: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VRPTW</a:t>
            </a:r>
          </a:p>
          <a:p>
            <a:pPr algn="ctr">
              <a:buNone/>
            </a:pPr>
            <a:endParaRPr lang="en-US" altLang="it-IT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altLang="it-IT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GROUP 21</a:t>
            </a:r>
          </a:p>
          <a:p>
            <a:pPr algn="ctr">
              <a:buNone/>
            </a:pP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Michele </a:t>
            </a:r>
            <a:r>
              <a:rPr lang="en-US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Ottaviano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De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Francisci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Alessio 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Leone Rosario</a:t>
            </a:r>
            <a:endParaRPr 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Malinconico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Aniello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Paolo</a:t>
            </a:r>
            <a:endParaRPr 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Popov Valentin</a:t>
            </a:r>
          </a:p>
          <a:p>
            <a:pPr algn="ctr">
              <a:buNone/>
            </a:pPr>
            <a:r>
              <a:rPr lang="it-IT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Pellone</a:t>
            </a: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Daniele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	</a:t>
            </a:r>
            <a:br>
              <a:rPr lang="it-IT" dirty="0" smtClean="0"/>
            </a:br>
            <a:r>
              <a:rPr lang="it-IT" dirty="0" err="1" smtClean="0"/>
              <a:t>Configuration</a:t>
            </a:r>
            <a:r>
              <a:rPr lang="it-IT" dirty="0" smtClean="0"/>
              <a:t> and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2048 </a:t>
            </a:r>
            <a:r>
              <a:rPr lang="it-IT" dirty="0" err="1" smtClean="0"/>
              <a:t>Iterations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Regret</a:t>
            </a:r>
            <a:r>
              <a:rPr lang="it-IT" dirty="0" smtClean="0"/>
              <a:t> </a:t>
            </a:r>
            <a:r>
              <a:rPr lang="it-IT" dirty="0" err="1" smtClean="0"/>
              <a:t>Insertion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construction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Iterative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Refinement</a:t>
            </a:r>
            <a:endParaRPr lang="it-IT" dirty="0" smtClean="0"/>
          </a:p>
          <a:p>
            <a:endParaRPr lang="it-IT" dirty="0" smtClean="0"/>
          </a:p>
          <a:p>
            <a:pPr marL="457200" indent="-457200"/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</a:t>
            </a:r>
            <a:r>
              <a:rPr lang="it-IT" dirty="0" smtClean="0"/>
              <a:t>SOLVER</a:t>
            </a:r>
            <a:br>
              <a:rPr lang="it-IT" dirty="0" smtClean="0"/>
            </a:b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30% :</a:t>
            </a:r>
          </a:p>
          <a:p>
            <a:pPr marL="822960" lvl="1" indent="-457200"/>
            <a:r>
              <a:rPr lang="it-IT" dirty="0" err="1" smtClean="0"/>
              <a:t>Select</a:t>
            </a:r>
            <a:r>
              <a:rPr lang="it-IT" dirty="0" smtClean="0"/>
              <a:t> Best</a:t>
            </a:r>
          </a:p>
          <a:p>
            <a:pPr marL="822960" lvl="1" indent="-457200"/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Acceptance</a:t>
            </a:r>
            <a:endParaRPr lang="it-IT" dirty="0" smtClean="0"/>
          </a:p>
          <a:p>
            <a:pPr marL="822960" lvl="1" indent="-457200"/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Ruin</a:t>
            </a:r>
            <a:r>
              <a:rPr lang="it-IT" dirty="0" smtClean="0"/>
              <a:t> </a:t>
            </a:r>
            <a:r>
              <a:rPr lang="it-IT" sz="1600" dirty="0" smtClean="0"/>
              <a:t>(30%)</a:t>
            </a:r>
          </a:p>
          <a:p>
            <a:pPr marL="822960" lvl="1" indent="-457200"/>
            <a:r>
              <a:rPr lang="it-IT" dirty="0" err="1" smtClean="0"/>
              <a:t>BestInsertion</a:t>
            </a:r>
            <a:endParaRPr lang="it-IT" dirty="0" smtClean="0"/>
          </a:p>
          <a:p>
            <a:pPr marL="457200" indent="-457200">
              <a:buNone/>
            </a:pPr>
            <a:endParaRPr lang="it-IT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70% :</a:t>
            </a:r>
          </a:p>
          <a:p>
            <a:pPr marL="822960" lvl="1" indent="-457200"/>
            <a:r>
              <a:rPr lang="it-IT" dirty="0" err="1" smtClean="0"/>
              <a:t>SelectRandomly</a:t>
            </a:r>
            <a:endParaRPr lang="it-IT" dirty="0" smtClean="0"/>
          </a:p>
          <a:p>
            <a:pPr marL="822960" lvl="1" indent="-457200"/>
            <a:r>
              <a:rPr lang="it-IT" dirty="0" err="1" smtClean="0"/>
              <a:t>Schrimpf</a:t>
            </a:r>
            <a:r>
              <a:rPr lang="it-IT" dirty="0" smtClean="0"/>
              <a:t> </a:t>
            </a:r>
            <a:r>
              <a:rPr lang="it-IT" dirty="0" err="1" smtClean="0"/>
              <a:t>Acceptance</a:t>
            </a:r>
            <a:r>
              <a:rPr lang="it-IT" dirty="0" smtClean="0"/>
              <a:t> </a:t>
            </a:r>
            <a:r>
              <a:rPr lang="it-IT" sz="1600" dirty="0" smtClean="0"/>
              <a:t>(</a:t>
            </a:r>
            <a:r>
              <a:rPr lang="it-IT" sz="1600" dirty="0" err="1" smtClean="0"/>
              <a:t>Alpha</a:t>
            </a:r>
            <a:r>
              <a:rPr lang="it-IT" sz="1600" dirty="0" smtClean="0"/>
              <a:t> = 0.2 , </a:t>
            </a:r>
            <a:r>
              <a:rPr lang="it-IT" sz="1600" dirty="0" err="1" smtClean="0"/>
              <a:t>Initial</a:t>
            </a:r>
            <a:r>
              <a:rPr lang="it-IT" sz="1600" dirty="0" smtClean="0"/>
              <a:t> </a:t>
            </a:r>
            <a:r>
              <a:rPr lang="it-IT" sz="1600" dirty="0" err="1" smtClean="0"/>
              <a:t>Treshold</a:t>
            </a:r>
            <a:r>
              <a:rPr lang="it-IT" sz="1600" dirty="0" smtClean="0"/>
              <a:t> = 150)</a:t>
            </a:r>
          </a:p>
          <a:p>
            <a:pPr marL="822960" lvl="1" indent="-457200"/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Ruin</a:t>
            </a:r>
            <a:r>
              <a:rPr lang="it-IT" dirty="0" smtClean="0"/>
              <a:t> </a:t>
            </a:r>
            <a:r>
              <a:rPr lang="it-IT" sz="1600" dirty="0" smtClean="0"/>
              <a:t>(20%)</a:t>
            </a:r>
          </a:p>
          <a:p>
            <a:pPr marL="822960" lvl="1" indent="-457200"/>
            <a:r>
              <a:rPr lang="it-IT" dirty="0" err="1" smtClean="0"/>
              <a:t>Regret</a:t>
            </a:r>
            <a:r>
              <a:rPr lang="it-IT" dirty="0" smtClean="0"/>
              <a:t> </a:t>
            </a:r>
            <a:r>
              <a:rPr lang="it-IT" dirty="0" err="1" smtClean="0"/>
              <a:t>Insertion</a:t>
            </a:r>
            <a:endParaRPr lang="it-IT" dirty="0" smtClean="0"/>
          </a:p>
          <a:p>
            <a:pPr marL="822960" lvl="1" indent="-457200"/>
            <a:endParaRPr lang="it-I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</a:t>
            </a:r>
            <a:br>
              <a:rPr lang="it-IT" dirty="0" smtClean="0"/>
            </a:b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Values</a:t>
            </a:r>
            <a:endParaRPr lang="it-IT" dirty="0" smtClean="0"/>
          </a:p>
          <a:p>
            <a:r>
              <a:rPr lang="it-IT" dirty="0" err="1" smtClean="0"/>
              <a:t>Vehicles</a:t>
            </a:r>
            <a:endParaRPr lang="it-IT" dirty="0" smtClean="0"/>
          </a:p>
          <a:p>
            <a:r>
              <a:rPr lang="it-IT" dirty="0" err="1" smtClean="0"/>
              <a:t>Time</a:t>
            </a:r>
            <a:endParaRPr lang="it-IT" dirty="0" smtClean="0"/>
          </a:p>
          <a:p>
            <a:r>
              <a:rPr lang="it-IT" dirty="0" err="1" smtClean="0"/>
              <a:t>Displacement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optimals</a:t>
            </a:r>
            <a:endParaRPr lang="it-IT" dirty="0" smtClean="0"/>
          </a:p>
          <a:p>
            <a:r>
              <a:rPr lang="it-IT" dirty="0" err="1" smtClean="0"/>
              <a:t>Exceptions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98</Words>
  <PresentationFormat>Presentazione su schermo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Loggia</vt:lpstr>
      <vt:lpstr>OPTIMIZATION METHODS AND ALGORITHMS FINAL WORKGROUP  A.Y. 2015-2016</vt:lpstr>
      <vt:lpstr>VRPTW SOLVER  Configuration and tuning</vt:lpstr>
      <vt:lpstr>VRPTW SOLVER Search Strategies</vt:lpstr>
      <vt:lpstr>VRPTW SOLVER Results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 FINAL WORKGROUP  A.Y. 2015-2016</dc:title>
  <dc:creator>Michele</dc:creator>
  <cp:lastModifiedBy>Michele Ottaviano</cp:lastModifiedBy>
  <cp:revision>5</cp:revision>
  <dcterms:created xsi:type="dcterms:W3CDTF">2016-01-04T12:18:08Z</dcterms:created>
  <dcterms:modified xsi:type="dcterms:W3CDTF">2016-01-04T12:51:48Z</dcterms:modified>
</cp:coreProperties>
</file>