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smtClean="0">
                <a:latin typeface="Cambria Math" pitchFamily="18" charset="0"/>
                <a:ea typeface="Cambria Math" pitchFamily="18" charset="0"/>
              </a:rPr>
              <a:t>OPTIMIZATION METHODS AND ALGORITHMS</a:t>
            </a:r>
            <a:br>
              <a:rPr lang="it-IT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FINAL WORKGROUP</a:t>
            </a:r>
            <a:br>
              <a:rPr lang="it-IT" sz="2000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b="1" dirty="0" err="1" smtClean="0">
                <a:latin typeface="Cambria Math" pitchFamily="18" charset="0"/>
                <a:ea typeface="Cambria Math" pitchFamily="18" charset="0"/>
              </a:rPr>
              <a:t>A.Y.</a:t>
            </a:r>
            <a:r>
              <a:rPr lang="it-IT" sz="1800" b="1" dirty="0" smtClean="0">
                <a:latin typeface="Cambria Math" pitchFamily="18" charset="0"/>
                <a:ea typeface="Cambria Math" pitchFamily="18" charset="0"/>
              </a:rPr>
              <a:t> 2015-2016</a:t>
            </a:r>
            <a:endParaRPr lang="it-IT" sz="1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quarter" idx="1"/>
          </p:nvPr>
        </p:nvSpPr>
        <p:spPr>
          <a:xfrm>
            <a:off x="642910" y="221455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en-US" altLang="it-IT" sz="28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 solver for VRPTW and Fixed Fleet size VRPTW</a:t>
            </a:r>
          </a:p>
          <a:p>
            <a:pPr algn="ctr">
              <a:buNone/>
            </a:pPr>
            <a:endParaRPr lang="en-US" altLang="it-IT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altLang="it-IT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GROUP 21</a:t>
            </a:r>
          </a:p>
          <a:p>
            <a:pPr algn="ctr">
              <a:buNone/>
            </a:pPr>
            <a:r>
              <a:rPr lang="en-US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Ottaviano</a:t>
            </a:r>
            <a:r>
              <a:rPr lang="en-US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Michele</a:t>
            </a: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De Francisci Alessio 220493 </a:t>
            </a: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Leone Rosario</a:t>
            </a: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Malinconico </a:t>
            </a:r>
            <a:r>
              <a:rPr 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Aniello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Paolo</a:t>
            </a:r>
          </a:p>
          <a:p>
            <a:pPr algn="ctr">
              <a:buNone/>
            </a:pPr>
            <a:r>
              <a:rPr lang="it-IT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Pellone </a:t>
            </a:r>
            <a:r>
              <a:rPr lang="it-IT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Daniele 231853</a:t>
            </a:r>
            <a:endParaRPr lang="it-IT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Popov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Valentin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	</a:t>
            </a:r>
            <a:br>
              <a:rPr lang="it-IT" dirty="0" smtClean="0"/>
            </a:br>
            <a:r>
              <a:rPr lang="it-IT" dirty="0" err="1" smtClean="0"/>
              <a:t>Configuration</a:t>
            </a:r>
            <a:r>
              <a:rPr lang="it-IT" dirty="0" smtClean="0"/>
              <a:t> and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2048 </a:t>
            </a:r>
            <a:r>
              <a:rPr lang="it-IT" dirty="0" err="1" smtClean="0"/>
              <a:t>Iterations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Regret</a:t>
            </a:r>
            <a:r>
              <a:rPr lang="it-IT" dirty="0" smtClean="0"/>
              <a:t> </a:t>
            </a:r>
            <a:r>
              <a:rPr lang="it-IT" dirty="0" err="1" smtClean="0"/>
              <a:t>Insertion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construction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2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Iterative </a:t>
            </a:r>
            <a:r>
              <a:rPr lang="it-IT" dirty="0" err="1" smtClean="0"/>
              <a:t>Tuning</a:t>
            </a:r>
            <a:r>
              <a:rPr lang="it-IT" dirty="0" smtClean="0"/>
              <a:t> and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Refinement</a:t>
            </a:r>
            <a:endParaRPr lang="it-IT" dirty="0" smtClean="0"/>
          </a:p>
          <a:p>
            <a:endParaRPr lang="it-IT" dirty="0" smtClean="0"/>
          </a:p>
          <a:p>
            <a:pPr marL="457200" indent="-457200"/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</a:t>
            </a:r>
            <a:br>
              <a:rPr lang="it-IT" dirty="0" smtClean="0"/>
            </a:b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Probability of 30% :</a:t>
            </a:r>
          </a:p>
          <a:p>
            <a:pPr marL="822960" lvl="1" indent="-457200"/>
            <a:r>
              <a:rPr lang="en-US" dirty="0" smtClean="0"/>
              <a:t>Select Best</a:t>
            </a:r>
          </a:p>
          <a:p>
            <a:pPr marL="822960" lvl="1" indent="-457200"/>
            <a:r>
              <a:rPr lang="en-US" dirty="0" smtClean="0"/>
              <a:t>Greedy Acceptance</a:t>
            </a:r>
          </a:p>
          <a:p>
            <a:pPr marL="822960" lvl="1" indent="-457200"/>
            <a:r>
              <a:rPr lang="en-US" dirty="0" smtClean="0"/>
              <a:t>Random Ruin </a:t>
            </a:r>
            <a:r>
              <a:rPr lang="en-US" sz="1600" dirty="0" smtClean="0"/>
              <a:t>(30%)</a:t>
            </a:r>
          </a:p>
          <a:p>
            <a:pPr marL="822960" lvl="1" indent="-457200"/>
            <a:r>
              <a:rPr lang="en-US" dirty="0" err="1" smtClean="0"/>
              <a:t>BestInsertion</a:t>
            </a: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Probability of 70% :</a:t>
            </a:r>
          </a:p>
          <a:p>
            <a:pPr marL="822960" lvl="1" indent="-457200"/>
            <a:r>
              <a:rPr lang="en-US" dirty="0" err="1" smtClean="0"/>
              <a:t>SelectRandomly</a:t>
            </a:r>
            <a:endParaRPr lang="en-US" dirty="0" smtClean="0"/>
          </a:p>
          <a:p>
            <a:pPr marL="822960" lvl="1" indent="-457200"/>
            <a:r>
              <a:rPr lang="en-US" dirty="0" err="1" smtClean="0"/>
              <a:t>Schrimpf</a:t>
            </a:r>
            <a:r>
              <a:rPr lang="en-US" dirty="0" smtClean="0"/>
              <a:t> Acceptance </a:t>
            </a:r>
            <a:r>
              <a:rPr lang="en-US" sz="1600" dirty="0" smtClean="0"/>
              <a:t>(Alpha = 0.2 , Initial </a:t>
            </a:r>
            <a:r>
              <a:rPr lang="en-US" sz="1600" dirty="0" err="1" smtClean="0"/>
              <a:t>Treshold</a:t>
            </a:r>
            <a:r>
              <a:rPr lang="en-US" sz="1600" dirty="0" smtClean="0"/>
              <a:t> = 150)</a:t>
            </a:r>
          </a:p>
          <a:p>
            <a:pPr marL="822960" lvl="1" indent="-457200"/>
            <a:r>
              <a:rPr lang="en-US" dirty="0" smtClean="0"/>
              <a:t>Random Ruin </a:t>
            </a:r>
            <a:r>
              <a:rPr lang="en-US" sz="1600" dirty="0" smtClean="0"/>
              <a:t>(20%)</a:t>
            </a:r>
          </a:p>
          <a:p>
            <a:pPr marL="822960" lvl="1" indent="-457200"/>
            <a:r>
              <a:rPr lang="en-US" dirty="0" smtClean="0"/>
              <a:t>Regret Insertion</a:t>
            </a:r>
          </a:p>
          <a:p>
            <a:pPr marL="822960" lvl="1" indent="-457200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</a:t>
            </a:r>
            <a:br>
              <a:rPr lang="it-IT" dirty="0" smtClean="0"/>
            </a:b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Values</a:t>
            </a:r>
            <a:endParaRPr lang="it-IT" dirty="0" smtClean="0"/>
          </a:p>
          <a:p>
            <a:r>
              <a:rPr lang="it-IT" dirty="0" err="1" smtClean="0"/>
              <a:t>Vehicles</a:t>
            </a:r>
            <a:endParaRPr lang="it-IT" dirty="0" smtClean="0"/>
          </a:p>
          <a:p>
            <a:r>
              <a:rPr lang="it-IT" dirty="0" err="1" smtClean="0"/>
              <a:t>Time</a:t>
            </a:r>
            <a:endParaRPr lang="it-IT" dirty="0" smtClean="0"/>
          </a:p>
          <a:p>
            <a:r>
              <a:rPr lang="it-IT" dirty="0" err="1" smtClean="0"/>
              <a:t>Displacement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optimals</a:t>
            </a:r>
            <a:endParaRPr lang="it-IT" dirty="0" smtClean="0"/>
          </a:p>
          <a:p>
            <a:r>
              <a:rPr lang="it-IT" dirty="0" err="1" smtClean="0"/>
              <a:t>Exceptions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/>
          <a:lstStyle/>
          <a:p>
            <a:r>
              <a:rPr lang="it-IT" dirty="0" smtClean="0"/>
              <a:t>VRPTW with FIXED FLEET</a:t>
            </a:r>
            <a:br>
              <a:rPr lang="it-IT" dirty="0" smtClean="0"/>
            </a:br>
            <a:r>
              <a:rPr lang="it-IT" dirty="0" smtClean="0"/>
              <a:t>Solution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Destroy</a:t>
            </a:r>
            <a:r>
              <a:rPr lang="it-IT" dirty="0" smtClean="0"/>
              <a:t> and </a:t>
            </a:r>
            <a:r>
              <a:rPr lang="en-US" dirty="0" smtClean="0"/>
              <a:t>Rebuild</a:t>
            </a:r>
          </a:p>
          <a:p>
            <a:r>
              <a:rPr lang="en-US" dirty="0" smtClean="0"/>
              <a:t>Modified Insertion</a:t>
            </a:r>
          </a:p>
          <a:p>
            <a:pPr lvl="1"/>
            <a:r>
              <a:rPr lang="en-US" dirty="0" smtClean="0"/>
              <a:t>Best Insertion (Concurrent), </a:t>
            </a:r>
            <a:r>
              <a:rPr lang="en-US" dirty="0"/>
              <a:t>Regret </a:t>
            </a:r>
            <a:r>
              <a:rPr lang="en-US" dirty="0" smtClean="0"/>
              <a:t>Insertion</a:t>
            </a:r>
          </a:p>
          <a:p>
            <a:pPr lvl="1"/>
            <a:r>
              <a:rPr lang="en-US" i="1" dirty="0" smtClean="0"/>
              <a:t>Create </a:t>
            </a:r>
            <a:r>
              <a:rPr lang="en-US" i="1" dirty="0"/>
              <a:t>new routes before to put </a:t>
            </a:r>
            <a:r>
              <a:rPr lang="en-US" i="1" dirty="0" smtClean="0"/>
              <a:t>customers </a:t>
            </a:r>
            <a:r>
              <a:rPr lang="en-US" i="1" dirty="0"/>
              <a:t>into existing </a:t>
            </a:r>
            <a:r>
              <a:rPr lang="en-US" i="1" dirty="0" smtClean="0"/>
              <a:t>ones</a:t>
            </a:r>
          </a:p>
          <a:p>
            <a:r>
              <a:rPr lang="en-US" dirty="0" smtClean="0"/>
              <a:t>Modified Ruin</a:t>
            </a:r>
          </a:p>
          <a:p>
            <a:pPr lvl="1"/>
            <a:r>
              <a:rPr lang="en-US" dirty="0" smtClean="0"/>
              <a:t>Abstract Ruin</a:t>
            </a:r>
          </a:p>
          <a:p>
            <a:pPr lvl="1"/>
            <a:r>
              <a:rPr lang="en-US" i="1" dirty="0" smtClean="0"/>
              <a:t>Don’t delete routes with only one customer</a:t>
            </a:r>
          </a:p>
          <a:p>
            <a:r>
              <a:rPr lang="en-US" dirty="0" smtClean="0"/>
              <a:t>New Constraint</a:t>
            </a:r>
          </a:p>
          <a:p>
            <a:pPr lvl="1"/>
            <a:r>
              <a:rPr lang="en-US" dirty="0" smtClean="0"/>
              <a:t>Balancer Soft Constraint</a:t>
            </a:r>
          </a:p>
          <a:p>
            <a:pPr lvl="1"/>
            <a:r>
              <a:rPr lang="en-US" i="1" dirty="0" smtClean="0"/>
              <a:t>Reward or penalize insertions based on the number of customers already served by that vehicle</a:t>
            </a:r>
          </a:p>
        </p:txBody>
      </p:sp>
    </p:spTree>
    <p:extLst>
      <p:ext uri="{BB962C8B-B14F-4D97-AF65-F5344CB8AC3E}">
        <p14:creationId xmlns:p14="http://schemas.microsoft.com/office/powerpoint/2010/main" val="4008755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157</Words>
  <Application>Microsoft Office PowerPoint</Application>
  <PresentationFormat>Presentazione su schermo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Cambria Math</vt:lpstr>
      <vt:lpstr>Century Schoolbook</vt:lpstr>
      <vt:lpstr>Wingdings</vt:lpstr>
      <vt:lpstr>Wingdings 2</vt:lpstr>
      <vt:lpstr>Loggia</vt:lpstr>
      <vt:lpstr>OPTIMIZATION METHODS AND ALGORITHMS FINAL WORKGROUP  A.Y. 2015-2016</vt:lpstr>
      <vt:lpstr>VRPTW SOLVER  Configuration and tuning</vt:lpstr>
      <vt:lpstr>VRPTW SOLVER Search Strategies</vt:lpstr>
      <vt:lpstr>VRPTW SOLVER Results Evaluation</vt:lpstr>
      <vt:lpstr>VRPTW with FIXED FLEET Solution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 FINAL WORKGROUP  A.Y. 2015-2016</dc:title>
  <dc:creator>Michele</dc:creator>
  <cp:lastModifiedBy>Daniele Pellone</cp:lastModifiedBy>
  <cp:revision>10</cp:revision>
  <dcterms:created xsi:type="dcterms:W3CDTF">2016-01-04T12:18:08Z</dcterms:created>
  <dcterms:modified xsi:type="dcterms:W3CDTF">2016-01-05T09:03:44Z</dcterms:modified>
</cp:coreProperties>
</file>