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394" autoAdjust="0"/>
  </p:normalViewPr>
  <p:slideViewPr>
    <p:cSldViewPr>
      <p:cViewPr>
        <p:scale>
          <a:sx n="50" d="100"/>
          <a:sy n="50" d="100"/>
        </p:scale>
        <p:origin x="-194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6EC4-A7D1-406C-BADC-62A8D8C845E1}" type="datetimeFigureOut">
              <a:rPr lang="it-IT" smtClean="0"/>
              <a:pPr/>
              <a:t>05/01/2016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CC65-D95D-4739-95E0-2DBB892F6E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CC65-D95D-4739-95E0-2DBB892F6E9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7F8B48-F341-44F6-8BF2-75E16B52E38F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DEE-1FFA-4BE7-BAFB-E2074C72F116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66EF-5AC4-4F5B-B0C3-FD4DD2E15E61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F923A3-883F-40F8-9016-D06ACB330CD0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EFD5E1-7BE3-4166-AA7C-B9CBEC662055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2AC4-46C6-4671-BC37-D847AF845299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A8A-7724-4A62-90A0-35945B1C2515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598392-B7D7-4B8D-AF3B-6377E0703252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9F31-6CA3-4B46-8249-798036CAA816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A47653-CCF2-4431-9A28-6E2D2DB0E7F2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DE04AD-8934-49E1-9C22-DECC20F20FEA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B0BCE2-5BCC-4A5E-8BCE-4FC6EC1685DC}" type="datetime1">
              <a:rPr lang="it-IT" smtClean="0"/>
              <a:pPr/>
              <a:t>05/01/2016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2214546" y="71435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latin typeface="Cambria Math" pitchFamily="18" charset="0"/>
                <a:ea typeface="Cambria Math" pitchFamily="18" charset="0"/>
              </a:rPr>
              <a:t>OPTIMIZATION METHODS AND ALGORITHMS</a:t>
            </a:r>
            <a:br>
              <a:rPr lang="it-IT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FINAL WORKGROUP</a:t>
            </a:r>
            <a:br>
              <a:rPr lang="it-IT" sz="2000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b="1" dirty="0" err="1" smtClean="0">
                <a:latin typeface="Cambria Math" pitchFamily="18" charset="0"/>
                <a:ea typeface="Cambria Math" pitchFamily="18" charset="0"/>
              </a:rPr>
              <a:t>A.Y.</a:t>
            </a:r>
            <a:r>
              <a:rPr lang="it-IT" sz="1800" b="1" dirty="0" smtClean="0">
                <a:latin typeface="Cambria Math" pitchFamily="18" charset="0"/>
                <a:ea typeface="Cambria Math" pitchFamily="18" charset="0"/>
              </a:rPr>
              <a:t> 2015-2016</a:t>
            </a:r>
            <a:endParaRPr lang="it-IT" sz="1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type="subTitle" idx="1"/>
          </p:nvPr>
        </p:nvSpPr>
        <p:spPr>
          <a:xfrm>
            <a:off x="2214546" y="2928934"/>
            <a:ext cx="6172200" cy="350046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it-IT" sz="28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 solver for VRPTW and Fixed Fleet size VRPTW</a:t>
            </a:r>
          </a:p>
          <a:p>
            <a:pPr algn="ctr">
              <a:buNone/>
            </a:pPr>
            <a:endParaRPr lang="en-US" altLang="it-IT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altLang="it-IT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GROUP 21</a:t>
            </a:r>
          </a:p>
          <a:p>
            <a:pPr algn="ctr">
              <a:buNone/>
            </a:pPr>
            <a:r>
              <a:rPr lang="en-US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Ottaviano</a:t>
            </a:r>
            <a:r>
              <a:rPr lang="en-US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Michele 220839</a:t>
            </a: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De Francisci Alessio 220493 </a:t>
            </a:r>
          </a:p>
          <a:p>
            <a:pPr algn="ctr"/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Leone Rosario 229512</a:t>
            </a:r>
          </a:p>
          <a:p>
            <a:pPr algn="ctr"/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Malinconico </a:t>
            </a:r>
            <a:r>
              <a:rPr 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Aniello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Paolo 229171</a:t>
            </a:r>
          </a:p>
          <a:p>
            <a:pPr algn="ctr">
              <a:buNone/>
            </a:pPr>
            <a:r>
              <a:rPr lang="it-IT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Pellone Daniele 231853</a:t>
            </a:r>
          </a:p>
          <a:p>
            <a:pPr algn="ctr"/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Popov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Valentin 229706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The imposition of a fixed fleet may increase the cost but largely reduce the algorithm execution time</a:t>
            </a:r>
          </a:p>
          <a:p>
            <a:endParaRPr lang="it-IT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Incrementing the fleet size causes an increment on the O.F. minima related to the extra activities needed by the vehicles in excess</a:t>
            </a:r>
          </a:p>
          <a:p>
            <a:endParaRPr lang="it-IT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Clustered instances react worse than random instances to the balancing constraint and to the actual fleet size growth</a:t>
            </a:r>
          </a:p>
          <a:p>
            <a:endParaRPr lang="it-IT" smtClean="0"/>
          </a:p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 idx="4294967295"/>
          </p:nvPr>
        </p:nvSpPr>
        <p:spPr>
          <a:xfrm>
            <a:off x="1428728" y="1857364"/>
            <a:ext cx="6172200" cy="1893888"/>
          </a:xfrm>
        </p:spPr>
        <p:txBody>
          <a:bodyPr>
            <a:normAutofit/>
          </a:bodyPr>
          <a:lstStyle/>
          <a:p>
            <a:r>
              <a:rPr lang="en-US" altLang="it-IT" sz="4000" b="1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Thanks for your attention</a:t>
            </a:r>
            <a:br>
              <a:rPr lang="en-US" altLang="it-IT" sz="4000" b="1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endParaRPr lang="it-IT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SOLVER	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Configuration and tuning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>
                <a:latin typeface="Cambria Math" pitchFamily="18" charset="0"/>
                <a:ea typeface="Cambria Math" pitchFamily="18" charset="0"/>
              </a:rPr>
              <a:t>2048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Iterations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Regret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Insertion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for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the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initial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construction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Search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strategies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 smtClean="0">
                <a:latin typeface="Cambria Math" pitchFamily="18" charset="0"/>
                <a:ea typeface="Cambria Math" pitchFamily="18" charset="0"/>
              </a:rPr>
              <a:t>Iterative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Tuning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Error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Refinement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Testing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machine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specifics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1"/>
            <a:r>
              <a:rPr lang="it-IT" dirty="0" smtClean="0">
                <a:latin typeface="Cambria Math" pitchFamily="18" charset="0"/>
                <a:ea typeface="Cambria Math" pitchFamily="18" charset="0"/>
              </a:rPr>
              <a:t>CPU: Intel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Core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i7-4500U (1,8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GHz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1"/>
            <a:r>
              <a:rPr lang="it-IT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Cores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it-IT" dirty="0" smtClean="0">
                <a:latin typeface="Cambria Math" pitchFamily="18" charset="0"/>
                <a:ea typeface="Cambria Math" pitchFamily="18" charset="0"/>
              </a:rPr>
              <a:t>RAM: 12 GB </a:t>
            </a:r>
          </a:p>
          <a:p>
            <a:pPr>
              <a:lnSpc>
                <a:spcPct val="150000"/>
              </a:lnSpc>
            </a:pP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endParaRPr lang="it-IT" dirty="0" smtClean="0"/>
          </a:p>
          <a:p>
            <a:pPr marL="457200" indent="-45720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 Math" pitchFamily="18" charset="0"/>
                <a:ea typeface="Cambria Math" pitchFamily="18" charset="0"/>
              </a:rPr>
              <a:t>VRPTW SOLVER</a:t>
            </a:r>
            <a:br>
              <a:rPr lang="it-IT" dirty="0" smtClean="0">
                <a:latin typeface="Cambria Math" pitchFamily="18" charset="0"/>
                <a:ea typeface="Cambria Math" pitchFamily="18" charset="0"/>
              </a:rPr>
            </a:b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Search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Strategies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ambria Math" pitchFamily="18" charset="0"/>
                <a:ea typeface="Cambria Math" pitchFamily="18" charset="0"/>
              </a:rPr>
              <a:t>Probability of 30% :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Select Best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Greedy Acceptance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Random Ruin </a:t>
            </a:r>
            <a:r>
              <a:rPr lang="en-US" sz="1600" smtClean="0">
                <a:latin typeface="Cambria Math" pitchFamily="18" charset="0"/>
                <a:ea typeface="Cambria Math" pitchFamily="18" charset="0"/>
              </a:rPr>
              <a:t>(30%)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BestInsertion</a:t>
            </a:r>
          </a:p>
          <a:p>
            <a:pPr marL="457200" indent="-457200">
              <a:buNone/>
            </a:pPr>
            <a:endParaRPr lang="en-US" smtClean="0">
              <a:latin typeface="Cambria Math" pitchFamily="18" charset="0"/>
              <a:ea typeface="Cambria Math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mtClean="0">
                <a:latin typeface="Cambria Math" pitchFamily="18" charset="0"/>
                <a:ea typeface="Cambria Math" pitchFamily="18" charset="0"/>
              </a:rPr>
              <a:t>Probability of 70% :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SelectRandomly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Schrimpf Acceptance </a:t>
            </a:r>
            <a:r>
              <a:rPr lang="en-US" sz="1600" smtClean="0">
                <a:latin typeface="Cambria Math" pitchFamily="18" charset="0"/>
                <a:ea typeface="Cambria Math" pitchFamily="18" charset="0"/>
              </a:rPr>
              <a:t>(Alpha = 0.2 , Initial Treshold = 150)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Random Ruin </a:t>
            </a:r>
            <a:r>
              <a:rPr lang="en-US" sz="1600" smtClean="0">
                <a:latin typeface="Cambria Math" pitchFamily="18" charset="0"/>
                <a:ea typeface="Cambria Math" pitchFamily="18" charset="0"/>
              </a:rPr>
              <a:t>(20%)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Regret Insertion</a:t>
            </a:r>
          </a:p>
          <a:p>
            <a:pPr marL="822960" lvl="1" indent="-457200"/>
            <a:endParaRPr lang="en-US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SOLVER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Results Evaluation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Instances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C101-C208</a:t>
            </a:r>
          </a:p>
          <a:p>
            <a:pPr lvl="1"/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Objective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Function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2"/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0.45% </a:t>
            </a:r>
            <a:r>
              <a:rPr lang="it-IT" sz="1600" dirty="0" err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600" dirty="0" err="1" smtClean="0">
                <a:latin typeface="Cambria Math" pitchFamily="18" charset="0"/>
                <a:ea typeface="Cambria Math" pitchFamily="18" charset="0"/>
              </a:rPr>
              <a:t>displacement</a:t>
            </a:r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600" dirty="0" err="1" smtClean="0">
                <a:latin typeface="Cambria Math" pitchFamily="18" charset="0"/>
                <a:ea typeface="Cambria Math" pitchFamily="18" charset="0"/>
              </a:rPr>
              <a:t>for</a:t>
            </a:r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 the </a:t>
            </a:r>
            <a:r>
              <a:rPr lang="it-IT" sz="1600" i="1" dirty="0" err="1" smtClean="0">
                <a:latin typeface="Cambria Math" pitchFamily="18" charset="0"/>
                <a:ea typeface="Cambria Math" pitchFamily="18" charset="0"/>
              </a:rPr>
              <a:t>mean</a:t>
            </a:r>
            <a:endParaRPr lang="it-IT" sz="1600" i="1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0.31% </a:t>
            </a:r>
            <a:r>
              <a:rPr lang="it-IT" sz="1600" dirty="0" err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600" dirty="0" err="1" smtClean="0">
                <a:latin typeface="Cambria Math" pitchFamily="18" charset="0"/>
                <a:ea typeface="Cambria Math" pitchFamily="18" charset="0"/>
              </a:rPr>
              <a:t>displacement</a:t>
            </a:r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600" dirty="0" err="1" smtClean="0">
                <a:latin typeface="Cambria Math" pitchFamily="18" charset="0"/>
                <a:ea typeface="Cambria Math" pitchFamily="18" charset="0"/>
              </a:rPr>
              <a:t>for</a:t>
            </a:r>
            <a:r>
              <a:rPr lang="it-IT" sz="1600" dirty="0" smtClean="0">
                <a:latin typeface="Cambria Math" pitchFamily="18" charset="0"/>
                <a:ea typeface="Cambria Math" pitchFamily="18" charset="0"/>
              </a:rPr>
              <a:t> the </a:t>
            </a:r>
            <a:r>
              <a:rPr lang="it-IT" sz="1600" i="1" dirty="0" smtClean="0">
                <a:latin typeface="Cambria Math" pitchFamily="18" charset="0"/>
                <a:ea typeface="Cambria Math" pitchFamily="18" charset="0"/>
              </a:rPr>
              <a:t>minima</a:t>
            </a:r>
          </a:p>
          <a:p>
            <a:pPr lvl="1"/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Optimal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number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of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vehicles</a:t>
            </a:r>
            <a:endParaRPr lang="it-IT" sz="18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39.49s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execution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time</a:t>
            </a:r>
            <a:endParaRPr lang="it-IT" sz="18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C204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only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oscillating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exception</a:t>
            </a:r>
            <a:endParaRPr lang="it-IT" sz="1800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Instances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RC101-RC208</a:t>
            </a:r>
          </a:p>
          <a:p>
            <a:pPr lvl="1"/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Objective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Function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2"/>
            <a:r>
              <a:rPr lang="it-IT" dirty="0" smtClean="0">
                <a:latin typeface="Cambria Math" pitchFamily="18" charset="0"/>
                <a:ea typeface="Cambria Math" pitchFamily="18" charset="0"/>
              </a:rPr>
              <a:t>3.15%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displacement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for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the </a:t>
            </a:r>
            <a:r>
              <a:rPr lang="it-IT" i="1" dirty="0" err="1" smtClean="0">
                <a:latin typeface="Cambria Math" pitchFamily="18" charset="0"/>
                <a:ea typeface="Cambria Math" pitchFamily="18" charset="0"/>
              </a:rPr>
              <a:t>mean</a:t>
            </a:r>
            <a:endParaRPr lang="it-IT" i="1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it-IT" dirty="0" smtClean="0">
                <a:latin typeface="Cambria Math" pitchFamily="18" charset="0"/>
                <a:ea typeface="Cambria Math" pitchFamily="18" charset="0"/>
              </a:rPr>
              <a:t>1.44%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displacement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for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the </a:t>
            </a:r>
            <a:r>
              <a:rPr lang="it-IT" i="1" dirty="0" smtClean="0">
                <a:latin typeface="Cambria Math" pitchFamily="18" charset="0"/>
                <a:ea typeface="Cambria Math" pitchFamily="18" charset="0"/>
              </a:rPr>
              <a:t>minima</a:t>
            </a:r>
          </a:p>
          <a:p>
            <a:pPr lvl="1"/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Slightly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oscillating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number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of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vehicles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46.33s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execution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time</a:t>
            </a:r>
            <a:endParaRPr lang="it-IT" sz="18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RC104 and RC107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istances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with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worst</a:t>
            </a:r>
            <a:r>
              <a:rPr lang="it-IT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dirty="0" err="1" smtClean="0">
                <a:latin typeface="Cambria Math" pitchFamily="18" charset="0"/>
                <a:ea typeface="Cambria Math" pitchFamily="18" charset="0"/>
              </a:rPr>
              <a:t>behavior</a:t>
            </a:r>
            <a:endParaRPr lang="it-IT" sz="1800" dirty="0" smtClean="0">
              <a:latin typeface="Cambria Math" pitchFamily="18" charset="0"/>
              <a:ea typeface="Cambria Math" pitchFamily="18" charset="0"/>
            </a:endParaRPr>
          </a:p>
          <a:p>
            <a:pPr lvl="2">
              <a:buNone/>
            </a:pPr>
            <a:endParaRPr lang="it-IT" i="1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it-IT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Solution 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method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Destroy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Rebuild metaheuristic (same O.F. as per VRPTW)</a:t>
            </a:r>
          </a:p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Modified Insertion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Best Insertion (Concurrent), Regret Insertion</a:t>
            </a:r>
          </a:p>
          <a:p>
            <a:pPr lvl="1"/>
            <a:r>
              <a:rPr lang="en-US" i="1" smtClean="0">
                <a:latin typeface="Cambria Math" pitchFamily="18" charset="0"/>
                <a:ea typeface="Cambria Math" pitchFamily="18" charset="0"/>
              </a:rPr>
              <a:t>Create new routes before putting customers into existing ones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Forces the initial construction to use all the given vehicles</a:t>
            </a:r>
          </a:p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Modified Ruin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Abstract Ruin</a:t>
            </a:r>
          </a:p>
          <a:p>
            <a:pPr lvl="1"/>
            <a:r>
              <a:rPr lang="en-US" i="1" smtClean="0">
                <a:latin typeface="Cambria Math" pitchFamily="18" charset="0"/>
                <a:ea typeface="Cambria Math" pitchFamily="18" charset="0"/>
              </a:rPr>
              <a:t>Don’t delete routes with only one customer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Prevents the algorithm from completely deleting routes, thus granting the fixed fleet constraint</a:t>
            </a:r>
          </a:p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New Constraint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Balancer Soft Constraint</a:t>
            </a:r>
          </a:p>
          <a:p>
            <a:pPr lvl="1"/>
            <a:r>
              <a:rPr lang="en-US" i="1" smtClean="0">
                <a:latin typeface="Cambria Math" pitchFamily="18" charset="0"/>
                <a:ea typeface="Cambria Math" pitchFamily="18" charset="0"/>
              </a:rPr>
              <a:t>Reward or penalize insertions based on the number of customers already served by that vehicle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Prevents a vehicle from serving only one customer, thus making it more useful and the solution more balanced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087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Configuration and tuning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>
                <a:latin typeface="Cambria Math" pitchFamily="18" charset="0"/>
                <a:ea typeface="Cambria Math" pitchFamily="18" charset="0"/>
              </a:rPr>
              <a:t>5000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Iterations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Regret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Insertion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for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the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initial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construction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Search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strategy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 smtClean="0">
                <a:latin typeface="Cambria Math" pitchFamily="18" charset="0"/>
                <a:ea typeface="Cambria Math" pitchFamily="18" charset="0"/>
              </a:rPr>
              <a:t>Iterative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Tuning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Error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Refinement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Testing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machine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specifics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1"/>
            <a:r>
              <a:rPr lang="it-IT" dirty="0" smtClean="0">
                <a:latin typeface="Cambria Math" pitchFamily="18" charset="0"/>
                <a:ea typeface="Cambria Math" pitchFamily="18" charset="0"/>
              </a:rPr>
              <a:t>CPU: Intel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Core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 i7-4500U (1,8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GHz</a:t>
            </a:r>
            <a:r>
              <a:rPr lang="it-IT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1"/>
            <a:r>
              <a:rPr lang="it-IT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it-IT" dirty="0" err="1" smtClean="0">
                <a:latin typeface="Cambria Math" pitchFamily="18" charset="0"/>
                <a:ea typeface="Cambria Math" pitchFamily="18" charset="0"/>
              </a:rPr>
              <a:t>Cores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it-IT" dirty="0" smtClean="0">
                <a:latin typeface="Cambria Math" pitchFamily="18" charset="0"/>
                <a:ea typeface="Cambria Math" pitchFamily="18" charset="0"/>
              </a:rPr>
              <a:t>RAM: 12 GB </a:t>
            </a:r>
          </a:p>
          <a:p>
            <a:pPr>
              <a:lnSpc>
                <a:spcPct val="150000"/>
              </a:lnSpc>
            </a:pPr>
            <a:endParaRPr lang="it-IT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marL="457200" indent="-457200">
              <a:buNone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Search Strategy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endParaRPr lang="en-US" smtClean="0">
              <a:latin typeface="Cambria Math" pitchFamily="18" charset="0"/>
              <a:ea typeface="Cambria Math" pitchFamily="18" charset="0"/>
            </a:endParaRP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Select Best</a:t>
            </a: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Random Ruin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Better than radial for avoiding local minima</a:t>
            </a: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Best Insertion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Faster than regret</a:t>
            </a: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Schrimpf Acceptance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Alpha = 0.1, Initial Treshold = 150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Very slow descent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Resembles a Simulated Annealing approach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Results 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Previously found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Overally worse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results but good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minima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RC instances slightly less oscillating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Balancing worsen the O.F. but reduces vehicle wastefulness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Fast execution (10.17s mean execution time)</a:t>
            </a: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10% increased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5%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7%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Close to 0% increase on deviation both for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Results 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20% increased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9%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11%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Close to 0% increase on deviation for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Less than 1% increase 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30% increased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13%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15%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More than 2%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Less than 3%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</TotalTime>
  <Words>624</Words>
  <Application>Microsoft Office PowerPoint</Application>
  <PresentationFormat>Presentazione su schermo (4:3)</PresentationFormat>
  <Paragraphs>130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Loggia</vt:lpstr>
      <vt:lpstr>OPTIMIZATION METHODS AND ALGORITHMS FINAL WORKGROUP  A.Y. 2015-2016</vt:lpstr>
      <vt:lpstr>VRPTW SOLVER  Configuration and tuning</vt:lpstr>
      <vt:lpstr>VRPTW SOLVER Search Strategies</vt:lpstr>
      <vt:lpstr>VRPTW SOLVER Results Evaluation</vt:lpstr>
      <vt:lpstr>VRPTW with FIXED FLEET SOLVER Solution method</vt:lpstr>
      <vt:lpstr>VRPTW with FIXED FLEET SOLVER  Configuration and tuning</vt:lpstr>
      <vt:lpstr>VRPTW with FIXED FLEET SOLVER  Search Strategy</vt:lpstr>
      <vt:lpstr>VRPTW with FIXED FLEET SOLVER  Results Evaluation</vt:lpstr>
      <vt:lpstr>VRPTW with FIXED FLEET SOLVER  Results Evaluation</vt:lpstr>
      <vt:lpstr>VRPTW with FIXED FLEET SOLVER  Conclusions</vt:lpstr>
      <vt:lpstr>Thanks for your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 FINAL WORKGROUP  A.Y. 2015-2016</dc:title>
  <dc:creator>Michele</dc:creator>
  <cp:lastModifiedBy>Michele Ottaviano</cp:lastModifiedBy>
  <cp:revision>27</cp:revision>
  <dcterms:created xsi:type="dcterms:W3CDTF">2016-01-04T12:18:08Z</dcterms:created>
  <dcterms:modified xsi:type="dcterms:W3CDTF">2016-01-05T12:33:33Z</dcterms:modified>
</cp:coreProperties>
</file>