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42" d="100"/>
          <a:sy n="42" d="100"/>
        </p:scale>
        <p:origin x="132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04/01/2016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>
          <a:xfrm>
            <a:off x="500034" y="357166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 smtClean="0">
                <a:latin typeface="Cambria Math" pitchFamily="18" charset="0"/>
                <a:ea typeface="Cambria Math" pitchFamily="18" charset="0"/>
              </a:rPr>
              <a:t>OPTIMIZATION METHODS AND ALGORITHMS</a:t>
            </a:r>
            <a:br>
              <a:rPr lang="it-IT" b="1" dirty="0" smtClean="0">
                <a:latin typeface="Cambria Math" pitchFamily="18" charset="0"/>
                <a:ea typeface="Cambria Math" pitchFamily="18" charset="0"/>
              </a:rPr>
            </a:br>
            <a:r>
              <a:rPr lang="it-IT" sz="2000" b="1" dirty="0" smtClean="0">
                <a:latin typeface="Cambria Math" pitchFamily="18" charset="0"/>
                <a:ea typeface="Cambria Math" pitchFamily="18" charset="0"/>
              </a:rPr>
              <a:t>FINAL WORKGROUP</a:t>
            </a:r>
            <a:br>
              <a:rPr lang="it-IT" sz="2000" b="1" dirty="0" smtClean="0">
                <a:latin typeface="Cambria Math" pitchFamily="18" charset="0"/>
                <a:ea typeface="Cambria Math" pitchFamily="18" charset="0"/>
              </a:rPr>
            </a:br>
            <a:r>
              <a:rPr lang="it-IT" sz="20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800" b="1" dirty="0" err="1" smtClean="0">
                <a:latin typeface="Cambria Math" pitchFamily="18" charset="0"/>
                <a:ea typeface="Cambria Math" pitchFamily="18" charset="0"/>
              </a:rPr>
              <a:t>A.Y.</a:t>
            </a:r>
            <a:r>
              <a:rPr lang="it-IT" sz="1800" b="1" dirty="0" smtClean="0">
                <a:latin typeface="Cambria Math" pitchFamily="18" charset="0"/>
                <a:ea typeface="Cambria Math" pitchFamily="18" charset="0"/>
              </a:rPr>
              <a:t> 2015-2016</a:t>
            </a:r>
            <a:endParaRPr lang="it-IT" sz="18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Segnaposto contenuto 9"/>
          <p:cNvSpPr>
            <a:spLocks noGrp="1"/>
          </p:cNvSpPr>
          <p:nvPr>
            <p:ph sz="quarter" idx="1"/>
          </p:nvPr>
        </p:nvSpPr>
        <p:spPr>
          <a:xfrm>
            <a:off x="642910" y="2214554"/>
            <a:ext cx="7467600" cy="4873752"/>
          </a:xfrm>
        </p:spPr>
        <p:txBody>
          <a:bodyPr/>
          <a:lstStyle/>
          <a:p>
            <a:pPr algn="ctr">
              <a:buNone/>
            </a:pPr>
            <a:r>
              <a:rPr lang="en-US" altLang="it-IT" sz="28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A solver for VRPTW and Fixed Fleet size VRPTW</a:t>
            </a:r>
          </a:p>
          <a:p>
            <a:pPr algn="ctr">
              <a:buNone/>
            </a:pPr>
            <a:endParaRPr lang="en-US" altLang="it-IT" dirty="0" smtClean="0">
              <a:solidFill>
                <a:schemeClr val="accent2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ctr">
              <a:buNone/>
            </a:pPr>
            <a:r>
              <a:rPr lang="en-US" altLang="it-IT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GROUP 21</a:t>
            </a:r>
          </a:p>
          <a:p>
            <a:pPr algn="ctr">
              <a:buNone/>
            </a:pPr>
            <a:r>
              <a:rPr lang="en-US" altLang="it-IT" sz="1600" dirty="0" err="1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Ottaviano</a:t>
            </a:r>
            <a:r>
              <a:rPr lang="en-US" alt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 Michele</a:t>
            </a:r>
            <a:endParaRPr lang="en-US" altLang="it-IT" sz="1600" dirty="0" smtClean="0">
              <a:solidFill>
                <a:schemeClr val="accent2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ctr">
              <a:buNone/>
            </a:pP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De Francisci </a:t>
            </a: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Alessio 220493 </a:t>
            </a:r>
            <a:endParaRPr lang="it-IT" sz="1600" dirty="0" smtClean="0">
              <a:solidFill>
                <a:schemeClr val="accent2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ctr">
              <a:buNone/>
            </a:pP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Leone Rosario</a:t>
            </a:r>
          </a:p>
          <a:p>
            <a:pPr algn="ctr">
              <a:buNone/>
            </a:pP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Malinconico </a:t>
            </a:r>
            <a:r>
              <a:rPr lang="it-IT" sz="1600" dirty="0" err="1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Aniello</a:t>
            </a: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 Paolo</a:t>
            </a:r>
          </a:p>
          <a:p>
            <a:pPr algn="ctr">
              <a:buNone/>
            </a:pPr>
            <a:r>
              <a:rPr lang="it-IT" altLang="it-IT" sz="1600" dirty="0" err="1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Pellone</a:t>
            </a:r>
            <a:r>
              <a:rPr lang="it-IT" alt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 Daniele</a:t>
            </a:r>
          </a:p>
          <a:p>
            <a:pPr algn="ctr">
              <a:buNone/>
            </a:pP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Popov </a:t>
            </a: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Valentin</a:t>
            </a:r>
            <a:endParaRPr lang="en-US" altLang="it-IT" sz="1600" dirty="0" smtClean="0">
              <a:solidFill>
                <a:schemeClr val="accent2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VRPTW SOLVER	</a:t>
            </a:r>
            <a:br>
              <a:rPr lang="it-IT" dirty="0" smtClean="0"/>
            </a:br>
            <a:r>
              <a:rPr lang="it-IT" dirty="0" err="1" smtClean="0"/>
              <a:t>Configuration</a:t>
            </a:r>
            <a:r>
              <a:rPr lang="it-IT" dirty="0" smtClean="0"/>
              <a:t> and </a:t>
            </a:r>
            <a:r>
              <a:rPr lang="it-IT" dirty="0" err="1" smtClean="0"/>
              <a:t>tuning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2048 </a:t>
            </a:r>
            <a:r>
              <a:rPr lang="it-IT" dirty="0" err="1" smtClean="0"/>
              <a:t>Iterations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Regret</a:t>
            </a:r>
            <a:r>
              <a:rPr lang="it-IT" dirty="0" smtClean="0"/>
              <a:t> </a:t>
            </a:r>
            <a:r>
              <a:rPr lang="it-IT" dirty="0" err="1" smtClean="0"/>
              <a:t>Insertion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the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construction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2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strategies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Iterative </a:t>
            </a:r>
            <a:r>
              <a:rPr lang="it-IT" dirty="0" err="1" smtClean="0"/>
              <a:t>Tuning</a:t>
            </a:r>
            <a:r>
              <a:rPr lang="it-IT" dirty="0" smtClean="0"/>
              <a:t> and </a:t>
            </a:r>
            <a:r>
              <a:rPr lang="it-IT" dirty="0" err="1" smtClean="0"/>
              <a:t>Error</a:t>
            </a:r>
            <a:r>
              <a:rPr lang="it-IT" dirty="0" smtClean="0"/>
              <a:t> </a:t>
            </a:r>
            <a:r>
              <a:rPr lang="it-IT" dirty="0" err="1" smtClean="0"/>
              <a:t>Refinement</a:t>
            </a:r>
            <a:endParaRPr lang="it-IT" dirty="0" smtClean="0"/>
          </a:p>
          <a:p>
            <a:endParaRPr lang="it-IT" dirty="0" smtClean="0"/>
          </a:p>
          <a:p>
            <a:pPr marL="457200" indent="-457200"/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VRPTW SOLVER</a:t>
            </a:r>
            <a:br>
              <a:rPr lang="it-IT" dirty="0" smtClean="0"/>
            </a:b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Strategies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 smtClean="0"/>
              <a:t>Probability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30% :</a:t>
            </a:r>
          </a:p>
          <a:p>
            <a:pPr marL="822960" lvl="1" indent="-457200"/>
            <a:r>
              <a:rPr lang="it-IT" dirty="0" err="1" smtClean="0"/>
              <a:t>Select</a:t>
            </a:r>
            <a:r>
              <a:rPr lang="it-IT" dirty="0" smtClean="0"/>
              <a:t> Best</a:t>
            </a:r>
          </a:p>
          <a:p>
            <a:pPr marL="822960" lvl="1" indent="-457200"/>
            <a:r>
              <a:rPr lang="it-IT" dirty="0" err="1" smtClean="0"/>
              <a:t>Greedy</a:t>
            </a:r>
            <a:r>
              <a:rPr lang="it-IT" dirty="0" smtClean="0"/>
              <a:t> </a:t>
            </a:r>
            <a:r>
              <a:rPr lang="it-IT" dirty="0" err="1" smtClean="0"/>
              <a:t>Acceptance</a:t>
            </a:r>
            <a:endParaRPr lang="it-IT" dirty="0" smtClean="0"/>
          </a:p>
          <a:p>
            <a:pPr marL="822960" lvl="1" indent="-457200"/>
            <a:r>
              <a:rPr lang="it-IT" dirty="0" err="1" smtClean="0"/>
              <a:t>Random</a:t>
            </a:r>
            <a:r>
              <a:rPr lang="it-IT" dirty="0" smtClean="0"/>
              <a:t> </a:t>
            </a:r>
            <a:r>
              <a:rPr lang="it-IT" dirty="0" err="1" smtClean="0"/>
              <a:t>Ruin</a:t>
            </a:r>
            <a:r>
              <a:rPr lang="it-IT" dirty="0" smtClean="0"/>
              <a:t> </a:t>
            </a:r>
            <a:r>
              <a:rPr lang="it-IT" sz="1600" dirty="0" smtClean="0"/>
              <a:t>(30%)</a:t>
            </a:r>
          </a:p>
          <a:p>
            <a:pPr marL="822960" lvl="1" indent="-457200"/>
            <a:r>
              <a:rPr lang="it-IT" dirty="0" err="1" smtClean="0"/>
              <a:t>BestInsertion</a:t>
            </a:r>
            <a:endParaRPr lang="it-IT" dirty="0" smtClean="0"/>
          </a:p>
          <a:p>
            <a:pPr marL="457200" indent="-457200">
              <a:buNone/>
            </a:pPr>
            <a:endParaRPr lang="it-IT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it-IT" dirty="0" err="1" smtClean="0"/>
              <a:t>Probability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70% :</a:t>
            </a:r>
          </a:p>
          <a:p>
            <a:pPr marL="822960" lvl="1" indent="-457200"/>
            <a:r>
              <a:rPr lang="it-IT" dirty="0" err="1" smtClean="0"/>
              <a:t>SelectRandomly</a:t>
            </a:r>
            <a:endParaRPr lang="it-IT" dirty="0" smtClean="0"/>
          </a:p>
          <a:p>
            <a:pPr marL="822960" lvl="1" indent="-457200"/>
            <a:r>
              <a:rPr lang="it-IT" dirty="0" err="1" smtClean="0"/>
              <a:t>Schrimpf</a:t>
            </a:r>
            <a:r>
              <a:rPr lang="it-IT" dirty="0" smtClean="0"/>
              <a:t> </a:t>
            </a:r>
            <a:r>
              <a:rPr lang="it-IT" dirty="0" err="1" smtClean="0"/>
              <a:t>Acceptance</a:t>
            </a:r>
            <a:r>
              <a:rPr lang="it-IT" dirty="0" smtClean="0"/>
              <a:t> </a:t>
            </a:r>
            <a:r>
              <a:rPr lang="it-IT" sz="1600" dirty="0" smtClean="0"/>
              <a:t>(</a:t>
            </a:r>
            <a:r>
              <a:rPr lang="it-IT" sz="1600" dirty="0" err="1" smtClean="0"/>
              <a:t>Alpha</a:t>
            </a:r>
            <a:r>
              <a:rPr lang="it-IT" sz="1600" dirty="0" smtClean="0"/>
              <a:t> = 0.2 , </a:t>
            </a:r>
            <a:r>
              <a:rPr lang="it-IT" sz="1600" dirty="0" err="1" smtClean="0"/>
              <a:t>Initial</a:t>
            </a:r>
            <a:r>
              <a:rPr lang="it-IT" sz="1600" dirty="0" smtClean="0"/>
              <a:t> </a:t>
            </a:r>
            <a:r>
              <a:rPr lang="it-IT" sz="1600" dirty="0" err="1" smtClean="0"/>
              <a:t>Treshold</a:t>
            </a:r>
            <a:r>
              <a:rPr lang="it-IT" sz="1600" dirty="0" smtClean="0"/>
              <a:t> = 150)</a:t>
            </a:r>
          </a:p>
          <a:p>
            <a:pPr marL="822960" lvl="1" indent="-457200"/>
            <a:r>
              <a:rPr lang="it-IT" dirty="0" err="1" smtClean="0"/>
              <a:t>Random</a:t>
            </a:r>
            <a:r>
              <a:rPr lang="it-IT" dirty="0" smtClean="0"/>
              <a:t> </a:t>
            </a:r>
            <a:r>
              <a:rPr lang="it-IT" dirty="0" err="1" smtClean="0"/>
              <a:t>Ruin</a:t>
            </a:r>
            <a:r>
              <a:rPr lang="it-IT" dirty="0" smtClean="0"/>
              <a:t> </a:t>
            </a:r>
            <a:r>
              <a:rPr lang="it-IT" sz="1600" dirty="0" smtClean="0"/>
              <a:t>(20%)</a:t>
            </a:r>
          </a:p>
          <a:p>
            <a:pPr marL="822960" lvl="1" indent="-457200"/>
            <a:r>
              <a:rPr lang="it-IT" dirty="0" err="1" smtClean="0"/>
              <a:t>Regret</a:t>
            </a:r>
            <a:r>
              <a:rPr lang="it-IT" dirty="0" smtClean="0"/>
              <a:t> </a:t>
            </a:r>
            <a:r>
              <a:rPr lang="it-IT" dirty="0" err="1" smtClean="0"/>
              <a:t>Insertion</a:t>
            </a:r>
            <a:endParaRPr lang="it-IT" dirty="0" smtClean="0"/>
          </a:p>
          <a:p>
            <a:pPr marL="822960" lvl="1" indent="-457200"/>
            <a:endParaRPr lang="it-IT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VRPTW SOLVER</a:t>
            </a:r>
            <a:br>
              <a:rPr lang="it-IT" dirty="0" smtClean="0"/>
            </a:br>
            <a:r>
              <a:rPr lang="it-IT" dirty="0" err="1" smtClean="0"/>
              <a:t>Results</a:t>
            </a:r>
            <a:r>
              <a:rPr lang="it-IT" dirty="0" smtClean="0"/>
              <a:t> </a:t>
            </a:r>
            <a:r>
              <a:rPr lang="it-IT" dirty="0" err="1" smtClean="0"/>
              <a:t>Evaluation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err="1" smtClean="0"/>
              <a:t>Values</a:t>
            </a:r>
            <a:endParaRPr lang="it-IT" dirty="0" smtClean="0"/>
          </a:p>
          <a:p>
            <a:r>
              <a:rPr lang="it-IT" dirty="0" err="1" smtClean="0"/>
              <a:t>Vehicles</a:t>
            </a:r>
            <a:endParaRPr lang="it-IT" dirty="0" smtClean="0"/>
          </a:p>
          <a:p>
            <a:r>
              <a:rPr lang="it-IT" dirty="0" err="1" smtClean="0"/>
              <a:t>Time</a:t>
            </a:r>
            <a:endParaRPr lang="it-IT" dirty="0" smtClean="0"/>
          </a:p>
          <a:p>
            <a:r>
              <a:rPr lang="it-IT" dirty="0" err="1" smtClean="0"/>
              <a:t>Displacement</a:t>
            </a:r>
            <a:r>
              <a:rPr lang="it-IT" dirty="0" smtClean="0"/>
              <a:t> </a:t>
            </a:r>
            <a:r>
              <a:rPr lang="it-IT" dirty="0" err="1" smtClean="0"/>
              <a:t>from</a:t>
            </a:r>
            <a:r>
              <a:rPr lang="it-IT" dirty="0" smtClean="0"/>
              <a:t> </a:t>
            </a:r>
            <a:r>
              <a:rPr lang="it-IT" dirty="0" err="1" smtClean="0"/>
              <a:t>optimals</a:t>
            </a:r>
            <a:endParaRPr lang="it-IT" dirty="0" smtClean="0"/>
          </a:p>
          <a:p>
            <a:r>
              <a:rPr lang="it-IT" dirty="0" err="1" smtClean="0"/>
              <a:t>Exceptions</a:t>
            </a:r>
            <a:endParaRPr lang="it-I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Loggi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</TotalTime>
  <Words>99</Words>
  <Application>Microsoft Office PowerPoint</Application>
  <PresentationFormat>Presentazione su schermo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Cambria Math</vt:lpstr>
      <vt:lpstr>Century Schoolbook</vt:lpstr>
      <vt:lpstr>Wingdings</vt:lpstr>
      <vt:lpstr>Wingdings 2</vt:lpstr>
      <vt:lpstr>Loggia</vt:lpstr>
      <vt:lpstr>OPTIMIZATION METHODS AND ALGORITHMS FINAL WORKGROUP  A.Y. 2015-2016</vt:lpstr>
      <vt:lpstr>VRPTW SOLVER  Configuration and tuning</vt:lpstr>
      <vt:lpstr>VRPTW SOLVER Search Strategies</vt:lpstr>
      <vt:lpstr>VRPTW SOLVER Results Evaluation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METHODS AND ALGORITHMS FINAL WORKGROUP  A.Y. 2015-2016</dc:title>
  <dc:creator>Michele</dc:creator>
  <cp:lastModifiedBy>Alessio De Francisci</cp:lastModifiedBy>
  <cp:revision>6</cp:revision>
  <dcterms:created xsi:type="dcterms:W3CDTF">2016-01-04T12:18:08Z</dcterms:created>
  <dcterms:modified xsi:type="dcterms:W3CDTF">2016-01-04T15:46:55Z</dcterms:modified>
</cp:coreProperties>
</file>