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40a536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40a536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40a536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40a536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40a536e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40a536e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40a536e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40a536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40a536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40a536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40a536e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40a536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40a536e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40a536e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40a536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40a536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40a536ed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40a536ed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Warung Pintar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</a:t>
            </a:r>
            <a:br>
              <a:rPr lang="en"/>
            </a:br>
            <a:r>
              <a:rPr lang="en"/>
              <a:t>for FMCG Empowerment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899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Sunday, 14 November 2021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Warung Pintar Dashboard &amp; Report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Overview Dashboard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Overall view of Sales Performance.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Date Picker for Specify the time frame.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KPI Card to </a:t>
            </a:r>
            <a:r>
              <a:rPr lang="en" sz="1000"/>
              <a:t>quickly</a:t>
            </a:r>
            <a:r>
              <a:rPr lang="en" sz="1000"/>
              <a:t> glance at the most </a:t>
            </a:r>
            <a:r>
              <a:rPr lang="en" sz="1000"/>
              <a:t>important</a:t>
            </a:r>
            <a:r>
              <a:rPr lang="en" sz="1000"/>
              <a:t> number.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Monthly Sales Trend.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</a:t>
            </a:r>
            <a:r>
              <a:rPr lang="en" sz="1000"/>
              <a:t>epresent the proportional data of Sales by </a:t>
            </a:r>
            <a:r>
              <a:rPr lang="en" sz="1000"/>
              <a:t>Customer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Branch Performance.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Sales vs COGS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 Product Line.</a:t>
            </a:r>
            <a:endParaRPr sz="1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450" y="1853850"/>
            <a:ext cx="4826548" cy="28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Warung Pintar Dashboard &amp; Report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Customer</a:t>
            </a:r>
            <a:r>
              <a:rPr lang="en" sz="1400"/>
              <a:t> Detail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Depth view of Customer.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Date Picker for Specify the time frame.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KPI Card to quickly glance at the most important number.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Represent the proportional data of Avg Rate by Customer.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Represent the proportional data of Avg Rate by Payment.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 5 Customer 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Bottom 5 Customer 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Detail Transaction.</a:t>
            </a:r>
            <a:endParaRPr sz="100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4150450" y="1853850"/>
            <a:ext cx="4826549" cy="28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Warung Pintar Dashboard &amp; Report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Product</a:t>
            </a:r>
            <a:r>
              <a:rPr lang="en" sz="1400"/>
              <a:t> Detail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Depth view of </a:t>
            </a:r>
            <a:r>
              <a:rPr lang="en" sz="1000"/>
              <a:t>Product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Date Picker for Specify the time frame.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KPI Card to quickly glance at the most important number.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Represent the proportional data of Sales by </a:t>
            </a:r>
            <a:r>
              <a:rPr lang="en" sz="1000"/>
              <a:t>Product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 5 </a:t>
            </a:r>
            <a:r>
              <a:rPr lang="en" sz="1000"/>
              <a:t>Product</a:t>
            </a:r>
            <a:r>
              <a:rPr lang="en" sz="1000"/>
              <a:t> 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Bottom 5 </a:t>
            </a:r>
            <a:r>
              <a:rPr lang="en" sz="1000"/>
              <a:t>Product </a:t>
            </a:r>
            <a:r>
              <a:rPr lang="en" sz="1000"/>
              <a:t>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Detail Transaction.</a:t>
            </a:r>
            <a:endParaRPr sz="100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450" y="1853850"/>
            <a:ext cx="4826548" cy="28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Warung Pintar Dashboard &amp; Report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Branch </a:t>
            </a:r>
            <a:r>
              <a:rPr lang="en" sz="1400"/>
              <a:t>Detail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Depth view of Branch.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Date Picker for Specify the time frame.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KPI Card to quickly glance at the most important number.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Represent the proportional data of Sales by </a:t>
            </a:r>
            <a:r>
              <a:rPr lang="en" sz="1000"/>
              <a:t>Branch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 5 </a:t>
            </a:r>
            <a:r>
              <a:rPr lang="en" sz="1000"/>
              <a:t>Branch </a:t>
            </a:r>
            <a:r>
              <a:rPr lang="en" sz="1000"/>
              <a:t>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Bottom 5 </a:t>
            </a:r>
            <a:r>
              <a:rPr lang="en" sz="1000"/>
              <a:t>Branch </a:t>
            </a:r>
            <a:r>
              <a:rPr lang="en" sz="1000"/>
              <a:t>Sales.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Detail Transaction.</a:t>
            </a:r>
            <a:endParaRPr sz="10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4150450" y="1853850"/>
            <a:ext cx="4826548" cy="28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" y="1853850"/>
            <a:ext cx="4235712" cy="31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for Current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1946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Actionable Insight for Top Customers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Maintaining good relation with the Top 5 customer.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Running Campaign and Promotion.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Reward Royalty.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Seek feedback from Bottom 5 Customer.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Collect and use customer data.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for Current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1946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 Customer Satisfaction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Improve product or service.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Follow up with your customers.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Live chat support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Social media support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Email support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" y="2157875"/>
            <a:ext cx="4823299" cy="24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313" y="3061525"/>
            <a:ext cx="3054449" cy="20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&amp; Improvement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 Data Framework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Improving Data Mining Framework.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Developing Channel and Sales Division.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Implementing Target to lowest level Sales Force/SKU.</a:t>
            </a:r>
            <a:endParaRPr sz="1000"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6227916" y="587602"/>
            <a:ext cx="2455227" cy="2547007"/>
            <a:chOff x="4034450" y="655660"/>
            <a:chExt cx="3505965" cy="3218356"/>
          </a:xfrm>
        </p:grpSpPr>
        <p:cxnSp>
          <p:nvCxnSpPr>
            <p:cNvPr id="139" name="Google Shape;139;p20"/>
            <p:cNvCxnSpPr>
              <a:endCxn id="140" idx="2"/>
            </p:cNvCxnSpPr>
            <p:nvPr/>
          </p:nvCxnSpPr>
          <p:spPr>
            <a:xfrm flipH="1" rot="10800000">
              <a:off x="5285806" y="785782"/>
              <a:ext cx="477900" cy="37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0"/>
            <p:cNvCxnSpPr>
              <a:endCxn id="142" idx="2"/>
            </p:cNvCxnSpPr>
            <p:nvPr/>
          </p:nvCxnSpPr>
          <p:spPr>
            <a:xfrm>
              <a:off x="5285806" y="1158407"/>
              <a:ext cx="477900" cy="36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0"/>
            <p:cNvCxnSpPr>
              <a:endCxn id="144" idx="2"/>
            </p:cNvCxnSpPr>
            <p:nvPr/>
          </p:nvCxnSpPr>
          <p:spPr>
            <a:xfrm flipH="1" rot="10800000">
              <a:off x="5285806" y="1892055"/>
              <a:ext cx="477900" cy="37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20"/>
            <p:cNvGrpSpPr/>
            <p:nvPr/>
          </p:nvGrpSpPr>
          <p:grpSpPr>
            <a:xfrm>
              <a:off x="5763706" y="655660"/>
              <a:ext cx="1105791" cy="260244"/>
              <a:chOff x="5592550" y="1018950"/>
              <a:chExt cx="1356300" cy="319200"/>
            </a:xfrm>
          </p:grpSpPr>
          <p:sp>
            <p:nvSpPr>
              <p:cNvPr id="146" name="Google Shape;146;p20"/>
              <p:cNvSpPr/>
              <p:nvPr/>
            </p:nvSpPr>
            <p:spPr>
              <a:xfrm>
                <a:off x="5766550" y="10189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GT-AD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" name="Google Shape;147;p20"/>
            <p:cNvCxnSpPr>
              <a:endCxn id="148" idx="2"/>
            </p:cNvCxnSpPr>
            <p:nvPr/>
          </p:nvCxnSpPr>
          <p:spPr>
            <a:xfrm>
              <a:off x="5285806" y="2264665"/>
              <a:ext cx="477900" cy="37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9" name="Google Shape;149;p20"/>
            <p:cNvGrpSpPr/>
            <p:nvPr/>
          </p:nvGrpSpPr>
          <p:grpSpPr>
            <a:xfrm>
              <a:off x="5763706" y="1401170"/>
              <a:ext cx="1105791" cy="260244"/>
              <a:chOff x="5592550" y="1933350"/>
              <a:chExt cx="1356300" cy="319200"/>
            </a:xfrm>
          </p:grpSpPr>
          <p:sp>
            <p:nvSpPr>
              <p:cNvPr id="150" name="Google Shape;150;p20"/>
              <p:cNvSpPr/>
              <p:nvPr/>
            </p:nvSpPr>
            <p:spPr>
              <a:xfrm>
                <a:off x="5766550" y="19333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GT-WS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20"/>
            <p:cNvGrpSpPr/>
            <p:nvPr/>
          </p:nvGrpSpPr>
          <p:grpSpPr>
            <a:xfrm>
              <a:off x="5763706" y="1761933"/>
              <a:ext cx="1105791" cy="260244"/>
              <a:chOff x="5592550" y="2890950"/>
              <a:chExt cx="1356300" cy="319200"/>
            </a:xfrm>
          </p:grpSpPr>
          <p:sp>
            <p:nvSpPr>
              <p:cNvPr id="152" name="Google Shape;152;p20"/>
              <p:cNvSpPr/>
              <p:nvPr/>
            </p:nvSpPr>
            <p:spPr>
              <a:xfrm>
                <a:off x="5766550" y="28909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CSTORE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592550" y="2963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>
              <a:off x="5763706" y="2507443"/>
              <a:ext cx="1105791" cy="260244"/>
              <a:chOff x="5592550" y="3805350"/>
              <a:chExt cx="1356300" cy="319200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5766550" y="38053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DSTORE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592550" y="38779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55" name="Google Shape;15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2122" y="2124211"/>
              <a:ext cx="1186883" cy="284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0"/>
            <p:cNvSpPr/>
            <p:nvPr/>
          </p:nvSpPr>
          <p:spPr>
            <a:xfrm>
              <a:off x="4034450" y="2124160"/>
              <a:ext cx="1222200" cy="2850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0"/>
            <p:cNvCxnSpPr>
              <a:endCxn id="158" idx="2"/>
            </p:cNvCxnSpPr>
            <p:nvPr/>
          </p:nvCxnSpPr>
          <p:spPr>
            <a:xfrm flipH="1" rot="10800000">
              <a:off x="5285806" y="2998383"/>
              <a:ext cx="477900" cy="37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0"/>
            <p:cNvCxnSpPr>
              <a:endCxn id="160" idx="2"/>
            </p:cNvCxnSpPr>
            <p:nvPr/>
          </p:nvCxnSpPr>
          <p:spPr>
            <a:xfrm>
              <a:off x="5285806" y="3371009"/>
              <a:ext cx="477900" cy="36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" name="Google Shape;161;p20"/>
            <p:cNvGrpSpPr/>
            <p:nvPr/>
          </p:nvGrpSpPr>
          <p:grpSpPr>
            <a:xfrm>
              <a:off x="5763706" y="2868250"/>
              <a:ext cx="1776708" cy="260244"/>
              <a:chOff x="5592550" y="1018936"/>
              <a:chExt cx="2179208" cy="319200"/>
            </a:xfrm>
          </p:grpSpPr>
          <p:sp>
            <p:nvSpPr>
              <p:cNvPr id="162" name="Google Shape;162;p20"/>
              <p:cNvSpPr/>
              <p:nvPr/>
            </p:nvSpPr>
            <p:spPr>
              <a:xfrm>
                <a:off x="5766558" y="1018936"/>
                <a:ext cx="20052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GT-Traditional Market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5763706" y="3613772"/>
              <a:ext cx="1105791" cy="260244"/>
              <a:chOff x="5592550" y="1933350"/>
              <a:chExt cx="1356300" cy="319200"/>
            </a:xfrm>
          </p:grpSpPr>
          <p:sp>
            <p:nvSpPr>
              <p:cNvPr id="164" name="Google Shape;164;p20"/>
              <p:cNvSpPr/>
              <p:nvPr/>
            </p:nvSpPr>
            <p:spPr>
              <a:xfrm>
                <a:off x="5766550" y="19333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GT-Warung</a:t>
                </a:r>
                <a:endParaRPr sz="7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5" name="Google Shape;165;p20"/>
            <p:cNvCxnSpPr/>
            <p:nvPr/>
          </p:nvCxnSpPr>
          <p:spPr>
            <a:xfrm flipH="1">
              <a:off x="5282100" y="1158375"/>
              <a:ext cx="14400" cy="2222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&amp; Improvement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82400" y="2086175"/>
            <a:ext cx="38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</a:t>
            </a:r>
            <a:r>
              <a:rPr lang="en" sz="1400"/>
              <a:t> Dashboard</a:t>
            </a:r>
            <a:endParaRPr sz="14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View By Role.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Mapping Process.</a:t>
            </a:r>
            <a:endParaRPr sz="1000"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0" y="578300"/>
            <a:ext cx="3565875" cy="18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750" y="2444212"/>
            <a:ext cx="1814125" cy="236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875" y="2435900"/>
            <a:ext cx="1814125" cy="2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