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Ubuntu Medium"/>
      <p:regular r:id="rId16"/>
      <p:bold r:id="rId17"/>
      <p:italic r:id="rId18"/>
      <p:boldItalic r:id="rId19"/>
    </p:embeddedFont>
    <p:embeddedFont>
      <p:font typeface="Source Sans Pro SemiBold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SemiBold-regular.fntdata"/><Relationship Id="rId22" Type="http://schemas.openxmlformats.org/officeDocument/2006/relationships/font" Target="fonts/SourceSansProSemiBold-italic.fntdata"/><Relationship Id="rId21" Type="http://schemas.openxmlformats.org/officeDocument/2006/relationships/font" Target="fonts/SourceSansProSemiBold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SourceSansProSemiBold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font" Target="fonts/Ubuntu-bold.fntdata"/><Relationship Id="rId35" Type="http://schemas.openxmlformats.org/officeDocument/2006/relationships/font" Target="fonts/CenturyGothic-boldItalic.fntdata"/><Relationship Id="rId12" Type="http://schemas.openxmlformats.org/officeDocument/2006/relationships/font" Target="fonts/Ubuntu-regular.fntdata"/><Relationship Id="rId34" Type="http://schemas.openxmlformats.org/officeDocument/2006/relationships/font" Target="fonts/CenturyGothic-italic.fntdata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UbuntuMedium-bold.fntdata"/><Relationship Id="rId16" Type="http://schemas.openxmlformats.org/officeDocument/2006/relationships/font" Target="fonts/UbuntuMedium-regular.fntdata"/><Relationship Id="rId19" Type="http://schemas.openxmlformats.org/officeDocument/2006/relationships/font" Target="fonts/UbuntuMedium-boldItalic.fntdata"/><Relationship Id="rId18" Type="http://schemas.openxmlformats.org/officeDocument/2006/relationships/font" Target="fonts/Ubuntu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2e98fd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2e98f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99ca2795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99ca2795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99ca27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99ca27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99ca279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99ca279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c1fde26f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c1fde26f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51266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85875" y="16360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85875" y="31096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5875" y="429123"/>
            <a:ext cx="279093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51266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2"/>
          <p:cNvSpPr txBox="1"/>
          <p:nvPr>
            <p:ph type="ctrTitle"/>
          </p:nvPr>
        </p:nvSpPr>
        <p:spPr>
          <a:xfrm>
            <a:off x="485875" y="16360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485875" y="31096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accent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1118729"/>
            <a:ext cx="9144000" cy="31680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3"/>
          <p:cNvSpPr txBox="1"/>
          <p:nvPr>
            <p:ph type="ctrTitle"/>
          </p:nvPr>
        </p:nvSpPr>
        <p:spPr>
          <a:xfrm>
            <a:off x="1769723" y="306506"/>
            <a:ext cx="5604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>
            <a:off x="2003941" y="2412821"/>
            <a:ext cx="5136179" cy="379575"/>
            <a:chOff x="2669354" y="3175999"/>
            <a:chExt cx="6848239" cy="506100"/>
          </a:xfrm>
        </p:grpSpPr>
        <p:sp>
          <p:nvSpPr>
            <p:cNvPr id="79" name="Google Shape;79;p13"/>
            <p:cNvSpPr/>
            <p:nvPr/>
          </p:nvSpPr>
          <p:spPr>
            <a:xfrm>
              <a:off x="2669354" y="3175999"/>
              <a:ext cx="2322900" cy="506100"/>
            </a:xfrm>
            <a:prstGeom prst="parallelogram">
              <a:avLst>
                <a:gd fmla="val 59518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932023" y="3175999"/>
              <a:ext cx="2322900" cy="506100"/>
            </a:xfrm>
            <a:prstGeom prst="parallelogram">
              <a:avLst>
                <a:gd fmla="val 5951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194693" y="3175999"/>
              <a:ext cx="2322900" cy="506100"/>
            </a:xfrm>
            <a:prstGeom prst="parallelogram">
              <a:avLst>
                <a:gd fmla="val 59518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 rot="10800000">
            <a:off x="2767912" y="2880712"/>
            <a:ext cx="92475" cy="439219"/>
            <a:chOff x="1602768" y="2537718"/>
            <a:chExt cx="123300" cy="585626"/>
          </a:xfrm>
        </p:grpSpPr>
        <p:cxnSp>
          <p:nvCxnSpPr>
            <p:cNvPr id="83" name="Google Shape;83;p13"/>
            <p:cNvCxnSpPr/>
            <p:nvPr/>
          </p:nvCxnSpPr>
          <p:spPr>
            <a:xfrm rot="10800000">
              <a:off x="1664413" y="2661044"/>
              <a:ext cx="0" cy="46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4" name="Google Shape;84;p13"/>
            <p:cNvSpPr/>
            <p:nvPr/>
          </p:nvSpPr>
          <p:spPr>
            <a:xfrm>
              <a:off x="1602768" y="2537718"/>
              <a:ext cx="123300" cy="1233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861057" y="3623455"/>
            <a:ext cx="1906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b="0" i="0" sz="2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1861057" y="3390245"/>
            <a:ext cx="19062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b="0" i="0" sz="2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87" name="Google Shape;87;p13"/>
          <p:cNvGrpSpPr/>
          <p:nvPr/>
        </p:nvGrpSpPr>
        <p:grpSpPr>
          <a:xfrm>
            <a:off x="4525765" y="1903288"/>
            <a:ext cx="92475" cy="439219"/>
            <a:chOff x="1602768" y="2537718"/>
            <a:chExt cx="123300" cy="585626"/>
          </a:xfrm>
        </p:grpSpPr>
        <p:cxnSp>
          <p:nvCxnSpPr>
            <p:cNvPr id="88" name="Google Shape;88;p13"/>
            <p:cNvCxnSpPr/>
            <p:nvPr/>
          </p:nvCxnSpPr>
          <p:spPr>
            <a:xfrm rot="10800000">
              <a:off x="1664413" y="2661044"/>
              <a:ext cx="0" cy="46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9" name="Google Shape;89;p13"/>
            <p:cNvSpPr/>
            <p:nvPr/>
          </p:nvSpPr>
          <p:spPr>
            <a:xfrm>
              <a:off x="1602768" y="2537718"/>
              <a:ext cx="123300" cy="1233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0" name="Google Shape;90;p13"/>
          <p:cNvSpPr txBox="1"/>
          <p:nvPr>
            <p:ph idx="3" type="body"/>
          </p:nvPr>
        </p:nvSpPr>
        <p:spPr>
          <a:xfrm>
            <a:off x="3665137" y="1510528"/>
            <a:ext cx="1906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b="0" i="0" sz="2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4" type="body"/>
          </p:nvPr>
        </p:nvSpPr>
        <p:spPr>
          <a:xfrm>
            <a:off x="3665137" y="1277318"/>
            <a:ext cx="19062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b="0" i="0" sz="2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 rot="10800000">
            <a:off x="6204617" y="2880712"/>
            <a:ext cx="92475" cy="439219"/>
            <a:chOff x="1602768" y="2537718"/>
            <a:chExt cx="123300" cy="585626"/>
          </a:xfrm>
        </p:grpSpPr>
        <p:cxnSp>
          <p:nvCxnSpPr>
            <p:cNvPr id="93" name="Google Shape;93;p13"/>
            <p:cNvCxnSpPr/>
            <p:nvPr/>
          </p:nvCxnSpPr>
          <p:spPr>
            <a:xfrm rot="10800000">
              <a:off x="1664413" y="2661044"/>
              <a:ext cx="0" cy="46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4" name="Google Shape;94;p13"/>
            <p:cNvSpPr/>
            <p:nvPr/>
          </p:nvSpPr>
          <p:spPr>
            <a:xfrm>
              <a:off x="1602768" y="2537718"/>
              <a:ext cx="123300" cy="1233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5" name="Google Shape;95;p13"/>
          <p:cNvSpPr txBox="1"/>
          <p:nvPr>
            <p:ph idx="5" type="body"/>
          </p:nvPr>
        </p:nvSpPr>
        <p:spPr>
          <a:xfrm>
            <a:off x="5297762" y="3623455"/>
            <a:ext cx="1906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b="0" i="0" sz="2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6" type="body"/>
          </p:nvPr>
        </p:nvSpPr>
        <p:spPr>
          <a:xfrm>
            <a:off x="5297762" y="3390245"/>
            <a:ext cx="19062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b="0" i="0" sz="2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buNone/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0288" y="30724"/>
            <a:ext cx="645999" cy="6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646675" y="-23300"/>
            <a:ext cx="3601500" cy="5208600"/>
          </a:xfrm>
          <a:prstGeom prst="rect">
            <a:avLst/>
          </a:prstGeom>
          <a:solidFill>
            <a:srgbClr val="512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5788" y="46225"/>
            <a:ext cx="615001" cy="6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52050" y="1665950"/>
            <a:ext cx="28164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0288" y="30724"/>
            <a:ext cx="645999" cy="6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idx="2" type="body"/>
          </p:nvPr>
        </p:nvSpPr>
        <p:spPr>
          <a:xfrm>
            <a:off x="3413900" y="1665950"/>
            <a:ext cx="28164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body"/>
          </p:nvPr>
        </p:nvSpPr>
        <p:spPr>
          <a:xfrm>
            <a:off x="6230300" y="1665950"/>
            <a:ext cx="28164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352100" y="1071900"/>
            <a:ext cx="2816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97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TITLE ONE</a:t>
            </a:r>
            <a:endParaRPr sz="2100">
              <a:solidFill>
                <a:srgbClr val="EE975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3413900" y="1071900"/>
            <a:ext cx="2816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97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TITLE TWO</a:t>
            </a:r>
            <a:endParaRPr sz="2100">
              <a:solidFill>
                <a:srgbClr val="EE975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230300" y="1071900"/>
            <a:ext cx="2816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97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TITLE THREE</a:t>
            </a:r>
            <a:endParaRPr sz="2100">
              <a:solidFill>
                <a:srgbClr val="EE975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62525" y="1596925"/>
            <a:ext cx="18735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97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512668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type="ctrTitle"/>
          </p:nvPr>
        </p:nvSpPr>
        <p:spPr>
          <a:xfrm>
            <a:off x="485875" y="16360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485875" y="31096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512668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ctrTitle"/>
          </p:nvPr>
        </p:nvSpPr>
        <p:spPr>
          <a:xfrm>
            <a:off x="485875" y="16360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85875" y="31096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975C"/>
              </a:buClr>
              <a:buSzPts val="2400"/>
              <a:buNone/>
              <a:defRPr sz="2400">
                <a:solidFill>
                  <a:srgbClr val="EE975C"/>
                </a:solidFill>
              </a:defRPr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5875" y="429123"/>
            <a:ext cx="279093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0288" y="30724"/>
            <a:ext cx="645999" cy="6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5646675" y="-23300"/>
            <a:ext cx="3601500" cy="5208600"/>
          </a:xfrm>
          <a:prstGeom prst="rect">
            <a:avLst/>
          </a:prstGeom>
          <a:solidFill>
            <a:srgbClr val="512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5788" y="46225"/>
            <a:ext cx="615001" cy="6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76550" y="4808575"/>
            <a:ext cx="235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9D9D9"/>
                </a:solidFill>
              </a:rPr>
              <a:t>PULUMI CONFIDENTIAL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None/>
              <a:defRPr sz="3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52050" y="1665950"/>
            <a:ext cx="28164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0288" y="30724"/>
            <a:ext cx="645999" cy="6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3413900" y="1665950"/>
            <a:ext cx="28164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3" type="body"/>
          </p:nvPr>
        </p:nvSpPr>
        <p:spPr>
          <a:xfrm>
            <a:off x="6230300" y="1665950"/>
            <a:ext cx="28164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>
                <a:solidFill>
                  <a:schemeClr val="accen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/>
        </p:nvSpPr>
        <p:spPr>
          <a:xfrm>
            <a:off x="352100" y="1071900"/>
            <a:ext cx="2816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97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TITLE ONE</a:t>
            </a:r>
            <a:endParaRPr sz="2100">
              <a:solidFill>
                <a:srgbClr val="EE975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3413900" y="1071900"/>
            <a:ext cx="2816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97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TITLE TWO</a:t>
            </a:r>
            <a:endParaRPr sz="2100">
              <a:solidFill>
                <a:srgbClr val="EE975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6230300" y="1071900"/>
            <a:ext cx="2816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97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TITLE THREE</a:t>
            </a:r>
            <a:endParaRPr sz="2100">
              <a:solidFill>
                <a:srgbClr val="EE975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9" name="Google Shape;69;p11"/>
          <p:cNvSpPr txBox="1"/>
          <p:nvPr>
            <p:ph idx="4" type="subTitle"/>
          </p:nvPr>
        </p:nvSpPr>
        <p:spPr>
          <a:xfrm>
            <a:off x="1662525" y="1596925"/>
            <a:ext cx="18735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97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/>
        </p:nvSpPr>
        <p:spPr>
          <a:xfrm>
            <a:off x="76550" y="4808575"/>
            <a:ext cx="235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9D9D9"/>
                </a:solidFill>
              </a:rPr>
              <a:t>PULUMI CONFIDENTIAL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Char char="●"/>
              <a:defRPr sz="2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Char char="○"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Char char="●"/>
              <a:defRPr sz="2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Char char="○"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image" Target="../media/image27.png"/><Relationship Id="rId22" Type="http://schemas.openxmlformats.org/officeDocument/2006/relationships/image" Target="../media/image13.png"/><Relationship Id="rId10" Type="http://schemas.openxmlformats.org/officeDocument/2006/relationships/image" Target="../media/image7.png"/><Relationship Id="rId21" Type="http://schemas.openxmlformats.org/officeDocument/2006/relationships/image" Target="../media/image18.png"/><Relationship Id="rId13" Type="http://schemas.openxmlformats.org/officeDocument/2006/relationships/image" Target="../media/image1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5" Type="http://schemas.openxmlformats.org/officeDocument/2006/relationships/image" Target="../media/image5.png"/><Relationship Id="rId14" Type="http://schemas.openxmlformats.org/officeDocument/2006/relationships/image" Target="../media/image15.png"/><Relationship Id="rId17" Type="http://schemas.openxmlformats.org/officeDocument/2006/relationships/image" Target="../media/image17.png"/><Relationship Id="rId16" Type="http://schemas.openxmlformats.org/officeDocument/2006/relationships/image" Target="../media/image6.png"/><Relationship Id="rId5" Type="http://schemas.openxmlformats.org/officeDocument/2006/relationships/image" Target="../media/image9.png"/><Relationship Id="rId19" Type="http://schemas.openxmlformats.org/officeDocument/2006/relationships/image" Target="../media/image16.png"/><Relationship Id="rId6" Type="http://schemas.openxmlformats.org/officeDocument/2006/relationships/image" Target="../media/image4.png"/><Relationship Id="rId18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485875" y="1636075"/>
            <a:ext cx="85839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Cloud Native Development Platform</a:t>
            </a:r>
            <a:endParaRPr sz="380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85875" y="31096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Accelerating Cloud Software Delivery and Unifying DevOps </a:t>
            </a:r>
            <a:endParaRPr sz="2000">
              <a:solidFill>
                <a:srgbClr val="EE975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Pulumi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12900" y="2482600"/>
            <a:ext cx="2931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CODE</a:t>
            </a:r>
            <a:endParaRPr b="1" sz="1100">
              <a:solidFill>
                <a:srgbClr val="EE975C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 as Code</a:t>
            </a:r>
            <a:endParaRPr b="1">
              <a:solidFill>
                <a:srgbClr val="EE975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is the most expressive way to create applications and infrastructure, sharing and reusing real components. 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developers have become cloud developers, and need a programming model for the cloud.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231950" y="2482600"/>
            <a:ext cx="2751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CLOUD</a:t>
            </a:r>
            <a:endParaRPr b="1" sz="1100">
              <a:solidFill>
                <a:srgbClr val="EE975C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 Native Architecture</a:t>
            </a:r>
            <a:endParaRPr b="1">
              <a:solidFill>
                <a:srgbClr val="EE975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Emerging cloud architectures combine containers, serverless functions, and data services &amp; infrastructure.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Multi-cloud development is a reality that developers must integrate into their architectures, tools, and processes.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171125" y="2482600"/>
            <a:ext cx="2777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COLLABORATION</a:t>
            </a:r>
            <a:endParaRPr b="1" sz="1100">
              <a:solidFill>
                <a:srgbClr val="EE975C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Unified Dev and DevOps</a:t>
            </a:r>
            <a:endParaRPr b="1">
              <a:solidFill>
                <a:srgbClr val="EE975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Teams can collaborate better, breaking down silos, when they share common languages and tools. 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Productivity is enhanced when teams can leverage existing cloud-agnostic skill sets to get the job done. 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-100" y="949400"/>
            <a:ext cx="9144000" cy="1086900"/>
          </a:xfrm>
          <a:prstGeom prst="rect">
            <a:avLst/>
          </a:prstGeom>
          <a:solidFill>
            <a:srgbClr val="51266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92100" y="965950"/>
            <a:ext cx="83598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Delivering </a:t>
            </a:r>
            <a:r>
              <a:rPr b="1"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="1"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loud Native Infrastructure as Code</a:t>
            </a:r>
            <a:endParaRPr b="1" sz="2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Accelerating Cloud Migration and DevOps</a:t>
            </a:r>
            <a:endParaRPr sz="2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Evolution Challenges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835500" y="1264750"/>
            <a:ext cx="32112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evolution produces new solutions which means more tools, DSLs, and workflows to support.</a:t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12668"/>
                </a:solidFill>
                <a:latin typeface="Ubuntu"/>
                <a:ea typeface="Ubuntu"/>
                <a:cs typeface="Ubuntu"/>
                <a:sym typeface="Ubuntu"/>
              </a:rPr>
              <a:t>CONFIGURATION DSL SPRAWL</a:t>
            </a:r>
            <a:endParaRPr b="1" sz="1100">
              <a:solidFill>
                <a:srgbClr val="51266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 many c</a:t>
            </a:r>
            <a:r>
              <a:rPr lang="en"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loud vendor-specific, or technology specific templating languages.</a:t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12668"/>
                </a:solidFill>
                <a:latin typeface="Ubuntu"/>
                <a:ea typeface="Ubuntu"/>
                <a:cs typeface="Ubuntu"/>
                <a:sym typeface="Ubuntu"/>
              </a:rPr>
              <a:t>INCREASING </a:t>
            </a:r>
            <a:r>
              <a:rPr b="1" lang="en" sz="1100">
                <a:solidFill>
                  <a:srgbClr val="512668"/>
                </a:solidFill>
                <a:latin typeface="Ubuntu"/>
                <a:ea typeface="Ubuntu"/>
                <a:cs typeface="Ubuntu"/>
                <a:sym typeface="Ubuntu"/>
              </a:rPr>
              <a:t>TEAM SILOS</a:t>
            </a:r>
            <a:endParaRPr b="1" sz="1100">
              <a:solidFill>
                <a:srgbClr val="51266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Lack of a common approach means Dev and DevOps struggle to collaborate.</a:t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12668"/>
                </a:solidFill>
                <a:latin typeface="Ubuntu"/>
                <a:ea typeface="Ubuntu"/>
                <a:cs typeface="Ubuntu"/>
                <a:sym typeface="Ubuntu"/>
              </a:rPr>
              <a:t>CNI ‘IN MOTION’ vs ‘AT REST’</a:t>
            </a:r>
            <a:endParaRPr b="1" sz="1100">
              <a:solidFill>
                <a:srgbClr val="51266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Ephemerality means CD matters more than CI, provisioning matters more than configuration. </a:t>
            </a:r>
            <a:endParaRPr b="1"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12668"/>
                </a:solidFill>
                <a:latin typeface="Ubuntu"/>
                <a:ea typeface="Ubuntu"/>
                <a:cs typeface="Ubuntu"/>
                <a:sym typeface="Ubuntu"/>
              </a:rPr>
              <a:t>THE RISK OF</a:t>
            </a:r>
            <a:r>
              <a:rPr b="1" lang="en" sz="1100">
                <a:solidFill>
                  <a:srgbClr val="512668"/>
                </a:solidFill>
                <a:latin typeface="Ubuntu"/>
                <a:ea typeface="Ubuntu"/>
                <a:cs typeface="Ubuntu"/>
                <a:sym typeface="Ubuntu"/>
              </a:rPr>
              <a:t> LOCK IN</a:t>
            </a:r>
            <a:endParaRPr b="1" sz="1100">
              <a:solidFill>
                <a:srgbClr val="51266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innovative cloud services means lock-in to a specific cloud. </a:t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445150" y="1264738"/>
            <a:ext cx="4469700" cy="1299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AC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/>
          <p:nvPr/>
        </p:nvSpPr>
        <p:spPr>
          <a:xfrm>
            <a:off x="850291" y="3415700"/>
            <a:ext cx="4278600" cy="455100"/>
          </a:xfrm>
          <a:prstGeom prst="homePlate">
            <a:avLst>
              <a:gd fmla="val 50000" name="adj"/>
            </a:avLst>
          </a:prstGeom>
          <a:solidFill>
            <a:srgbClr val="512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414396" y="3312650"/>
            <a:ext cx="661200" cy="661200"/>
          </a:xfrm>
          <a:prstGeom prst="ellipse">
            <a:avLst/>
          </a:prstGeom>
          <a:solidFill>
            <a:srgbClr val="EE975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-24654" y="3467150"/>
            <a:ext cx="1539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v1</a:t>
            </a:r>
            <a:endParaRPr sz="13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243196" y="3312650"/>
            <a:ext cx="661200" cy="661200"/>
          </a:xfrm>
          <a:prstGeom prst="ellipse">
            <a:avLst/>
          </a:prstGeom>
          <a:solidFill>
            <a:srgbClr val="EE975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804146" y="3467150"/>
            <a:ext cx="1539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v2</a:t>
            </a:r>
            <a:endParaRPr sz="13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151558" y="3312650"/>
            <a:ext cx="661200" cy="661200"/>
          </a:xfrm>
          <a:prstGeom prst="ellipse">
            <a:avLst/>
          </a:prstGeom>
          <a:solidFill>
            <a:srgbClr val="EE975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712508" y="3467150"/>
            <a:ext cx="1539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v3</a:t>
            </a:r>
            <a:endParaRPr sz="13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48425" y="1354938"/>
            <a:ext cx="163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CF2"/>
                </a:solidFill>
                <a:latin typeface="Ubuntu"/>
                <a:ea typeface="Ubuntu"/>
                <a:cs typeface="Ubuntu"/>
                <a:sym typeface="Ubuntu"/>
              </a:rPr>
              <a:t>MARKET</a:t>
            </a:r>
            <a:endParaRPr b="1" sz="1200">
              <a:solidFill>
                <a:srgbClr val="00ACF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CF2"/>
                </a:solidFill>
                <a:latin typeface="Ubuntu"/>
                <a:ea typeface="Ubuntu"/>
                <a:cs typeface="Ubuntu"/>
                <a:sym typeface="Ubuntu"/>
              </a:rPr>
              <a:t>ADOPTION</a:t>
            </a:r>
            <a:endParaRPr b="1" sz="1200">
              <a:solidFill>
                <a:srgbClr val="00ACF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40171" y="3973850"/>
            <a:ext cx="15393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Infrastructure</a:t>
            </a:r>
            <a:endParaRPr b="1"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VMs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214021" y="3973850"/>
            <a:ext cx="1539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 Native</a:t>
            </a:r>
            <a:endParaRPr b="1"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Containers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Kubernetes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017746" y="3976475"/>
            <a:ext cx="1434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</a:t>
            </a:r>
            <a:endParaRPr b="1"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Serverless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Managed Services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276900" y="543500"/>
            <a:ext cx="8866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cloud is pushing towards increasing </a:t>
            </a:r>
            <a:r>
              <a:rPr b="1" lang="en" sz="2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statelessness</a:t>
            </a:r>
            <a:r>
              <a:rPr lang="en" sz="2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ephemerality</a:t>
            </a:r>
            <a:r>
              <a:rPr lang="en" sz="2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 rot="10800000">
            <a:off x="383400" y="2870884"/>
            <a:ext cx="4685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6" name="Google Shape;136;p16"/>
          <p:cNvSpPr txBox="1"/>
          <p:nvPr/>
        </p:nvSpPr>
        <p:spPr>
          <a:xfrm>
            <a:off x="544088" y="2597271"/>
            <a:ext cx="1473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STATEFUL</a:t>
            </a:r>
            <a:endParaRPr sz="9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445913" y="2602521"/>
            <a:ext cx="1473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STATELESS</a:t>
            </a:r>
            <a:endParaRPr sz="9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547104" y="2790225"/>
            <a:ext cx="1473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PERSISTENT</a:t>
            </a:r>
            <a:endParaRPr sz="9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455871" y="2791971"/>
            <a:ext cx="1473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EPHEMERAL</a:t>
            </a:r>
            <a:endParaRPr sz="9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792013" y="2592563"/>
            <a:ext cx="1473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E975C"/>
                </a:solidFill>
                <a:latin typeface="Ubuntu"/>
                <a:ea typeface="Ubuntu"/>
                <a:cs typeface="Ubuntu"/>
                <a:sym typeface="Ubuntu"/>
              </a:rPr>
              <a:t>Applications</a:t>
            </a:r>
            <a:endParaRPr b="1" sz="1000">
              <a:solidFill>
                <a:srgbClr val="EE975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792013" y="2821613"/>
            <a:ext cx="1473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E975C"/>
                </a:solidFill>
                <a:latin typeface="Ubuntu"/>
                <a:ea typeface="Ubuntu"/>
                <a:cs typeface="Ubuntu"/>
                <a:sym typeface="Ubuntu"/>
              </a:rPr>
              <a:t>Infrastructure</a:t>
            </a:r>
            <a:endParaRPr b="1" sz="1000">
              <a:solidFill>
                <a:srgbClr val="EE975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Pulumi?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656750" y="2420000"/>
            <a:ext cx="39402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CLOUD NATIVE SDK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Source Tools and Framework</a:t>
            </a:r>
            <a:endParaRPr b="1" i="1" sz="13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multi-language, multi-cloud open source SDK for modern cloud native software with containers, serverless, and hosted infrastructure.</a:t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power of infrastructure as code, the flexibility of real languages you know and love, with reusable packages.</a:t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760625" y="2420000"/>
            <a:ext cx="38601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CLOUD DELIVERY PLATFORM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and Enterprise SaaS</a:t>
            </a:r>
            <a:endParaRPr b="1" i="1" sz="1300">
              <a:solidFill>
                <a:srgbClr val="EE975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platform for engineers to collaborate and promote infrastructure changes safely and predictably.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Finally, Dev and DevOps meet on common ground with flexible workflows and policies for teams of all sizes.</a:t>
            </a:r>
            <a:endParaRPr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-100" y="949400"/>
            <a:ext cx="9144000" cy="1086900"/>
          </a:xfrm>
          <a:prstGeom prst="rect">
            <a:avLst/>
          </a:prstGeom>
          <a:solidFill>
            <a:srgbClr val="51266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392100" y="965950"/>
            <a:ext cx="83598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b="1"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loud Native Infrastructure as Code</a:t>
            </a:r>
            <a:endParaRPr b="1" sz="2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 language to deliver any app, on any cloud</a:t>
            </a:r>
            <a:endParaRPr sz="2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1242688" y="1328438"/>
            <a:ext cx="7196400" cy="455100"/>
          </a:xfrm>
          <a:prstGeom prst="homePlate">
            <a:avLst>
              <a:gd fmla="val 50000" name="adj"/>
            </a:avLst>
          </a:prstGeom>
          <a:solidFill>
            <a:srgbClr val="512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36700" y="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code to the cloud. Faster. </a:t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2634948" y="1055211"/>
            <a:ext cx="3524100" cy="904825"/>
            <a:chOff x="2487400" y="2001150"/>
            <a:chExt cx="3524100" cy="904825"/>
          </a:xfrm>
        </p:grpSpPr>
        <p:sp>
          <p:nvSpPr>
            <p:cNvPr id="159" name="Google Shape;159;p18"/>
            <p:cNvSpPr/>
            <p:nvPr/>
          </p:nvSpPr>
          <p:spPr>
            <a:xfrm>
              <a:off x="2487400" y="2154775"/>
              <a:ext cx="3524100" cy="75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5126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528525" y="2001150"/>
              <a:ext cx="932700" cy="260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559525" y="2342425"/>
              <a:ext cx="1068600" cy="494700"/>
            </a:xfrm>
            <a:prstGeom prst="rect">
              <a:avLst/>
            </a:prstGeom>
            <a:solidFill>
              <a:srgbClr val="512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EE975C"/>
                  </a:solidFill>
                  <a:latin typeface="Ubuntu"/>
                  <a:ea typeface="Ubuntu"/>
                  <a:cs typeface="Ubuntu"/>
                  <a:sym typeface="Ubuntu"/>
                </a:rPr>
                <a:t>CODE</a:t>
              </a:r>
              <a:endParaRPr b="1" sz="800">
                <a:solidFill>
                  <a:srgbClr val="EE975C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CLOUD SDK</a:t>
              </a:r>
              <a:endParaRPr b="1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718775" y="2342425"/>
              <a:ext cx="1068600" cy="494700"/>
            </a:xfrm>
            <a:prstGeom prst="rect">
              <a:avLst/>
            </a:prstGeom>
            <a:solidFill>
              <a:srgbClr val="512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EE975C"/>
                  </a:solidFill>
                  <a:latin typeface="Ubuntu"/>
                  <a:ea typeface="Ubuntu"/>
                  <a:cs typeface="Ubuntu"/>
                  <a:sym typeface="Ubuntu"/>
                </a:rPr>
                <a:t>DEPLOY</a:t>
              </a:r>
              <a:endParaRPr b="1" sz="800">
                <a:solidFill>
                  <a:srgbClr val="EE975C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PROVIDERS</a:t>
              </a:r>
              <a:endParaRPr b="1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878025" y="2342425"/>
              <a:ext cx="1068600" cy="494700"/>
            </a:xfrm>
            <a:prstGeom prst="rect">
              <a:avLst/>
            </a:prstGeom>
            <a:solidFill>
              <a:srgbClr val="512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EE975C"/>
                  </a:solidFill>
                  <a:latin typeface="Ubuntu"/>
                  <a:ea typeface="Ubuntu"/>
                  <a:cs typeface="Ubuntu"/>
                  <a:sym typeface="Ubuntu"/>
                </a:rPr>
                <a:t>MANAGE</a:t>
              </a:r>
              <a:endParaRPr b="1" sz="800">
                <a:solidFill>
                  <a:srgbClr val="EE975C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SERVICE</a:t>
              </a:r>
              <a:endParaRPr b="1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pic>
          <p:nvPicPr>
            <p:cNvPr id="164" name="Google Shape;16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8073" y="2015800"/>
              <a:ext cx="827423" cy="260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18"/>
          <p:cNvGrpSpPr/>
          <p:nvPr/>
        </p:nvGrpSpPr>
        <p:grpSpPr>
          <a:xfrm>
            <a:off x="367750" y="1225400"/>
            <a:ext cx="1539300" cy="661200"/>
            <a:chOff x="367750" y="1073000"/>
            <a:chExt cx="1539300" cy="661200"/>
          </a:xfrm>
        </p:grpSpPr>
        <p:sp>
          <p:nvSpPr>
            <p:cNvPr id="166" name="Google Shape;166;p18"/>
            <p:cNvSpPr/>
            <p:nvPr/>
          </p:nvSpPr>
          <p:spPr>
            <a:xfrm>
              <a:off x="806800" y="1073000"/>
              <a:ext cx="661200" cy="661200"/>
            </a:xfrm>
            <a:prstGeom prst="ellipse">
              <a:avLst/>
            </a:prstGeom>
            <a:solidFill>
              <a:srgbClr val="EE975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367750" y="1227500"/>
              <a:ext cx="1539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CODE</a:t>
              </a:r>
              <a:endParaRPr sz="13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025" y="3739649"/>
            <a:ext cx="574518" cy="35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187" y="3110434"/>
            <a:ext cx="458299" cy="40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8127" y="3726623"/>
            <a:ext cx="829975" cy="2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7350" y="3071647"/>
            <a:ext cx="747875" cy="44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71226" y="3100218"/>
            <a:ext cx="757799" cy="22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4404" y="3142450"/>
            <a:ext cx="458286" cy="2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09450" y="3564025"/>
            <a:ext cx="805875" cy="51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12105" y="3589263"/>
            <a:ext cx="930001" cy="57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4450" y="3107692"/>
            <a:ext cx="805875" cy="33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12174" y="3147824"/>
            <a:ext cx="331511" cy="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38938" y="3813423"/>
            <a:ext cx="747866" cy="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786878" y="3232185"/>
            <a:ext cx="661325" cy="161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8"/>
          <p:cNvGrpSpPr/>
          <p:nvPr/>
        </p:nvGrpSpPr>
        <p:grpSpPr>
          <a:xfrm>
            <a:off x="6948000" y="1225400"/>
            <a:ext cx="1539300" cy="661200"/>
            <a:chOff x="367750" y="1073000"/>
            <a:chExt cx="1539300" cy="661200"/>
          </a:xfrm>
        </p:grpSpPr>
        <p:sp>
          <p:nvSpPr>
            <p:cNvPr id="181" name="Google Shape;181;p18"/>
            <p:cNvSpPr/>
            <p:nvPr/>
          </p:nvSpPr>
          <p:spPr>
            <a:xfrm>
              <a:off x="806800" y="1073000"/>
              <a:ext cx="661200" cy="661200"/>
            </a:xfrm>
            <a:prstGeom prst="ellipse">
              <a:avLst/>
            </a:prstGeom>
            <a:solidFill>
              <a:srgbClr val="EE975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367750" y="1227500"/>
              <a:ext cx="1539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CLOUD</a:t>
              </a:r>
              <a:endParaRPr sz="13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83" name="Google Shape;183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0778" y="3906040"/>
            <a:ext cx="693199" cy="26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719351" y="3594225"/>
            <a:ext cx="574525" cy="5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 txBox="1"/>
          <p:nvPr/>
        </p:nvSpPr>
        <p:spPr>
          <a:xfrm>
            <a:off x="367750" y="2324163"/>
            <a:ext cx="1539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CODE</a:t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561167" y="2324175"/>
            <a:ext cx="1539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LANGUAGES</a:t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4754583" y="2324175"/>
            <a:ext cx="1539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TOOLS</a:t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6948000" y="2324175"/>
            <a:ext cx="1539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ENVIRONMENTS</a:t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Google Shape;189;p18"/>
          <p:cNvCxnSpPr/>
          <p:nvPr/>
        </p:nvCxnSpPr>
        <p:spPr>
          <a:xfrm>
            <a:off x="758500" y="2777125"/>
            <a:ext cx="757800" cy="0"/>
          </a:xfrm>
          <a:prstGeom prst="straightConnector1">
            <a:avLst/>
          </a:prstGeom>
          <a:noFill/>
          <a:ln cap="flat" cmpd="sng" w="19050">
            <a:solidFill>
              <a:srgbClr val="EE97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8"/>
          <p:cNvCxnSpPr/>
          <p:nvPr/>
        </p:nvCxnSpPr>
        <p:spPr>
          <a:xfrm>
            <a:off x="2951925" y="2777125"/>
            <a:ext cx="757800" cy="0"/>
          </a:xfrm>
          <a:prstGeom prst="straightConnector1">
            <a:avLst/>
          </a:prstGeom>
          <a:noFill/>
          <a:ln cap="flat" cmpd="sng" w="19050">
            <a:solidFill>
              <a:srgbClr val="EE97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5145325" y="2777125"/>
            <a:ext cx="757800" cy="0"/>
          </a:xfrm>
          <a:prstGeom prst="straightConnector1">
            <a:avLst/>
          </a:prstGeom>
          <a:noFill/>
          <a:ln cap="flat" cmpd="sng" w="19050">
            <a:solidFill>
              <a:srgbClr val="EE97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7338750" y="2777125"/>
            <a:ext cx="757800" cy="0"/>
          </a:xfrm>
          <a:prstGeom prst="straightConnector1">
            <a:avLst/>
          </a:prstGeom>
          <a:noFill/>
          <a:ln cap="flat" cmpd="sng" w="19050">
            <a:solidFill>
              <a:srgbClr val="EE975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58063" y="4190825"/>
            <a:ext cx="623100" cy="6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979451" y="4335650"/>
            <a:ext cx="930000" cy="2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16412" y="3607820"/>
            <a:ext cx="1041975" cy="128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54004" y="4277850"/>
            <a:ext cx="661325" cy="319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95163" y="4338174"/>
            <a:ext cx="1084426" cy="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ctrTitle"/>
          </p:nvPr>
        </p:nvSpPr>
        <p:spPr>
          <a:xfrm>
            <a:off x="480150" y="153810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485875" y="3049225"/>
            <a:ext cx="3260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https://www.pulumi.com/</a:t>
            </a:r>
            <a:endParaRPr b="1" sz="1800">
              <a:solidFill>
                <a:srgbClr val="EE975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E975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</a:t>
            </a:r>
            <a:r>
              <a:rPr lang="en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@pulumi.com</a:t>
            </a:r>
            <a:endParaRPr>
              <a:solidFill>
                <a:srgbClr val="EE975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975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EE975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@PulumiCorp</a:t>
            </a:r>
            <a:endParaRPr>
              <a:solidFill>
                <a:srgbClr val="EE975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25" y="3898412"/>
            <a:ext cx="221499" cy="22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00" y="3588188"/>
            <a:ext cx="147750" cy="1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