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74" r:id="rId6"/>
    <p:sldId id="261" r:id="rId7"/>
    <p:sldId id="260" r:id="rId8"/>
    <p:sldId id="262" r:id="rId9"/>
    <p:sldId id="276" r:id="rId10"/>
    <p:sldId id="263" r:id="rId11"/>
    <p:sldId id="291" r:id="rId12"/>
    <p:sldId id="264" r:id="rId13"/>
    <p:sldId id="281" r:id="rId14"/>
    <p:sldId id="265" r:id="rId15"/>
    <p:sldId id="266" r:id="rId16"/>
    <p:sldId id="282" r:id="rId17"/>
    <p:sldId id="267" r:id="rId18"/>
    <p:sldId id="268" r:id="rId19"/>
    <p:sldId id="269" r:id="rId20"/>
    <p:sldId id="270" r:id="rId21"/>
    <p:sldId id="271" r:id="rId22"/>
    <p:sldId id="292" r:id="rId23"/>
    <p:sldId id="275" r:id="rId24"/>
    <p:sldId id="273" r:id="rId25"/>
    <p:sldId id="272" r:id="rId26"/>
    <p:sldId id="293" r:id="rId27"/>
    <p:sldId id="290" r:id="rId28"/>
    <p:sldId id="285" r:id="rId29"/>
    <p:sldId id="284" r:id="rId30"/>
    <p:sldId id="283" r:id="rId31"/>
    <p:sldId id="294" r:id="rId32"/>
    <p:sldId id="304" r:id="rId33"/>
    <p:sldId id="295" r:id="rId34"/>
    <p:sldId id="301" r:id="rId35"/>
    <p:sldId id="296" r:id="rId36"/>
    <p:sldId id="302" r:id="rId37"/>
    <p:sldId id="303" r:id="rId38"/>
    <p:sldId id="288" r:id="rId39"/>
    <p:sldId id="297" r:id="rId40"/>
    <p:sldId id="298" r:id="rId41"/>
    <p:sldId id="299" r:id="rId4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3036" y="-117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8AED664-85E7-4999-B1BF-D3BEB73A1C90}" type="slidenum">
              <a:t>‹#›</a:t>
            </a:fld>
            <a:endParaRPr lang="en-I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79508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5842CAB0-B375-4B32-B4A7-7165FA0BCC80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258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E" sz="2000" b="0" i="0" u="none" strike="noStrike" kern="1200">
        <a:ln>
          <a:noFill/>
        </a:ln>
        <a:latin typeface="Arial" pitchFamily="18"/>
        <a:ea typeface="Arial Unicode MS" pitchFamily="2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4920" cy="40082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4920" cy="40082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4920" cy="40082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4920" cy="40082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75FB87-0D8E-4D0D-836C-1934427742F9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79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F321C2-46CE-4000-A491-584A50878DB9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3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90628E-B978-4EA7-B744-CF5BC78EAAD2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96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F61442-C79C-42DF-A47F-18B3EB66DAB1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19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B0C2A5-72C3-4219-A720-A62E8F4AF838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71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A9F0DE-998C-41D9-88F8-EEA2CCD25A7E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417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8F2DD7-D081-43B4-96D2-E4176EC2138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0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D7854-F42C-46AE-B891-09B83C1377BC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619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0A5C1F-3931-47AE-AF0B-6461AABD621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687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72C59A-5DEE-4651-8D2E-2B09CC43DF29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62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53C2BA-D1F1-46E0-B844-66BF53B1280A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9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1281792-1F7B-4B04-AB79-C7299CB608FA}" type="slidenum"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E" sz="4400" b="0" i="0" u="none" strike="noStrike" kern="1200">
          <a:ln>
            <a:noFill/>
          </a:ln>
          <a:latin typeface="Arial" pitchFamily="18"/>
          <a:ea typeface="Arial Unicode MS" pitchFamily="2"/>
          <a:cs typeface="Arial Unicode M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IE" sz="3200" b="0" i="0" u="none" strike="noStrike" kern="1200">
          <a:ln>
            <a:noFill/>
          </a:ln>
          <a:latin typeface="Arial" pitchFamily="18"/>
          <a:ea typeface="Arial Unicode MS" pitchFamily="2"/>
          <a:cs typeface="Arial Unicode M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61784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b="1"/>
              <a:t>Design for Testability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32359" y="2880000"/>
            <a:ext cx="9071640" cy="1236236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marL="0" lvl="0" indent="0" algn="ctr">
              <a:buNone/>
            </a:pPr>
            <a:r>
              <a:rPr lang="en-IE" sz="2000" dirty="0"/>
              <a:t>Doing the right things </a:t>
            </a:r>
            <a:r>
              <a:rPr lang="en-IE" sz="2000" dirty="0" smtClean="0"/>
              <a:t>vs. </a:t>
            </a:r>
            <a:r>
              <a:rPr lang="en-IE" sz="2000" dirty="0"/>
              <a:t>doing things right</a:t>
            </a:r>
          </a:p>
          <a:p>
            <a:pPr marL="0" lvl="0" indent="0" algn="ctr">
              <a:buNone/>
            </a:pPr>
            <a:endParaRPr lang="en-IE" sz="2200" dirty="0"/>
          </a:p>
          <a:p>
            <a:pPr marL="0" lvl="0" indent="0" algn="ctr">
              <a:buNone/>
            </a:pPr>
            <a:r>
              <a:rPr lang="en-IE" sz="1500" dirty="0"/>
              <a:t>@4calibr4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7784" y="6492897"/>
            <a:ext cx="9071640" cy="748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marL="0" indent="0" algn="ctr">
              <a:buFont typeface="StarSymbol"/>
              <a:buNone/>
            </a:pPr>
            <a:endParaRPr lang="en-IE" sz="2200" dirty="0" smtClean="0"/>
          </a:p>
          <a:p>
            <a:pPr marL="0" indent="0" algn="r">
              <a:buFont typeface="StarSymbol"/>
              <a:buNone/>
            </a:pPr>
            <a:r>
              <a:rPr lang="en-IE" sz="1500" dirty="0" smtClean="0"/>
              <a:t>Pawel Kalbrun, 23 July 2014</a:t>
            </a:r>
            <a:endParaRPr lang="en-IE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dirty="0"/>
              <a:t>O</a:t>
            </a:r>
            <a:r>
              <a:rPr lang="en-IE" dirty="0" smtClean="0"/>
              <a:t>bject Instantiation/Collaborators</a:t>
            </a:r>
            <a:endParaRPr lang="en-IE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89560" y="1768320"/>
            <a:ext cx="6499080" cy="49892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280" cy="12618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n-US" sz="4400">
                <a:latin typeface="Arial" pitchFamily="18"/>
              </a:rPr>
              <a:t>Object Instantiation/Collaborators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35919" y="1592280"/>
            <a:ext cx="4908960" cy="5423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5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dirty="0"/>
              <a:t>Recognizing the </a:t>
            </a:r>
            <a:r>
              <a:rPr lang="en-IE" dirty="0" smtClean="0"/>
              <a:t>flaw…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7999" y="1655999"/>
            <a:ext cx="8352000" cy="56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61786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sz="6000" b="1" dirty="0" smtClean="0"/>
              <a:t>SOLUTION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5637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/>
              <a:t>IoC aka Hollywood Principle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0680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IE"/>
              <a:t>Minimize coupling</a:t>
            </a:r>
          </a:p>
          <a:p>
            <a:pPr lvl="0"/>
            <a:r>
              <a:rPr lang="en-IE"/>
              <a:t>Increase modularity</a:t>
            </a:r>
          </a:p>
          <a:p>
            <a:pPr lvl="0"/>
            <a:r>
              <a:rPr lang="en-IE"/>
              <a:t>Promotes extensibility</a:t>
            </a:r>
          </a:p>
          <a:p>
            <a:pPr lvl="0"/>
            <a:r>
              <a:rPr lang="en-IE"/>
              <a:t>IoC containers, ie. Spring, Google Guice</a:t>
            </a:r>
          </a:p>
          <a:p>
            <a:pPr lvl="0"/>
            <a:r>
              <a:rPr lang="en-IE"/>
              <a:t>Object coupling is bound at runtime by an assembler object (dependency injection)	</a:t>
            </a:r>
          </a:p>
          <a:p>
            <a:pPr lvl="0"/>
            <a:endParaRPr lang="en-I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/>
              <a:t>Law Of Demeter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027021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IE" dirty="0"/>
              <a:t>Only talk to your immediate friends</a:t>
            </a:r>
          </a:p>
          <a:p>
            <a:pPr lvl="0"/>
            <a:r>
              <a:rPr lang="en-IE" dirty="0"/>
              <a:t>Minimize coupling</a:t>
            </a:r>
          </a:p>
          <a:p>
            <a:pPr lvl="0"/>
            <a:r>
              <a:rPr lang="en-IE" dirty="0"/>
              <a:t>Prevent you from reaching into an object to gain access to a third object's </a:t>
            </a:r>
            <a:r>
              <a:rPr lang="en-IE" dirty="0" smtClean="0"/>
              <a:t>methods</a:t>
            </a:r>
            <a:endParaRPr lang="en-IE" dirty="0"/>
          </a:p>
          <a:p>
            <a:pPr lvl="0"/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1800" y="899517"/>
            <a:ext cx="9071640" cy="115212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IE" dirty="0"/>
              <a:t>Law Of </a:t>
            </a:r>
            <a:r>
              <a:rPr lang="en-IE" dirty="0" smtClean="0"/>
              <a:t>Demeter vs. </a:t>
            </a:r>
            <a:r>
              <a:rPr lang="en-IE" dirty="0" err="1" smtClean="0"/>
              <a:t>Mockito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79772" y="5796061"/>
            <a:ext cx="9721079" cy="93610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marL="108000" lvl="0" indent="0">
              <a:buNone/>
            </a:pPr>
            <a:r>
              <a:rPr lang="en-IE" dirty="0" smtClean="0"/>
              <a:t>		</a:t>
            </a:r>
          </a:p>
          <a:p>
            <a:pPr marL="108000" lvl="0" indent="0">
              <a:buNone/>
            </a:pPr>
            <a:r>
              <a:rPr lang="en-IE" dirty="0" smtClean="0"/>
              <a:t>when(</a:t>
            </a:r>
            <a:r>
              <a:rPr lang="en-IE" dirty="0" err="1" smtClean="0"/>
              <a:t>mock.getBar</a:t>
            </a:r>
            <a:r>
              <a:rPr lang="en-IE" dirty="0" smtClean="0"/>
              <a:t>().</a:t>
            </a:r>
            <a:r>
              <a:rPr lang="en-IE" dirty="0" err="1" smtClean="0"/>
              <a:t>getName</a:t>
            </a:r>
            <a:r>
              <a:rPr lang="en-IE" dirty="0" smtClean="0"/>
              <a:t>()).</a:t>
            </a:r>
            <a:r>
              <a:rPr lang="en-IE" dirty="0" err="1" smtClean="0"/>
              <a:t>thenReturn</a:t>
            </a:r>
            <a:r>
              <a:rPr lang="en-IE" dirty="0" smtClean="0"/>
              <a:t>("deep");</a:t>
            </a:r>
          </a:p>
          <a:p>
            <a:pPr marL="108000" lvl="0" indent="0">
              <a:buNone/>
            </a:pPr>
            <a:endParaRPr lang="en-IE" dirty="0"/>
          </a:p>
          <a:p>
            <a:pPr lvl="0"/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46313"/>
            <a:ext cx="54959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01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sz="4200" dirty="0" smtClean="0"/>
              <a:t>Conditionals?</a:t>
            </a:r>
            <a:endParaRPr lang="en-IE" sz="4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89920" y="2276999"/>
            <a:ext cx="4953240" cy="299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180" y="46742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sz="4200" dirty="0" err="1" smtClean="0"/>
              <a:t>Favor</a:t>
            </a:r>
            <a:r>
              <a:rPr lang="en-IE" sz="4200" dirty="0" smtClean="0"/>
              <a:t> </a:t>
            </a:r>
            <a:r>
              <a:rPr lang="en-IE" sz="4200" dirty="0"/>
              <a:t>polymorphism over conditionals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0" y="1296000"/>
            <a:ext cx="3435120" cy="175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16000" y="3437279"/>
            <a:ext cx="4752000" cy="253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40000" y="1440000"/>
            <a:ext cx="4968000" cy="497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sz="4200" dirty="0" smtClean="0"/>
              <a:t>Conditionals…Again?</a:t>
            </a:r>
            <a:endParaRPr lang="en-IE" sz="4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83560" y="2423520"/>
            <a:ext cx="4855680" cy="319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/>
              <a:t>Design Goal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237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IE" dirty="0"/>
              <a:t>High Cohesion</a:t>
            </a:r>
          </a:p>
          <a:p>
            <a:pPr lvl="0"/>
            <a:r>
              <a:rPr lang="en-IE" dirty="0"/>
              <a:t>Low coupling</a:t>
            </a:r>
          </a:p>
          <a:p>
            <a:pPr lvl="0"/>
            <a:r>
              <a:rPr lang="en-IE" dirty="0"/>
              <a:t>Good encapsulation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200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sz="4200"/>
              <a:t>Favor polymorphism over conditionals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70480" y="1289160"/>
            <a:ext cx="4349520" cy="144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00" y="3888000"/>
            <a:ext cx="5040000" cy="174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256000" y="3816000"/>
            <a:ext cx="4752000" cy="174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304000" y="5760000"/>
            <a:ext cx="5237640" cy="174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32000" y="1224000"/>
            <a:ext cx="4216680" cy="138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dirty="0" smtClean="0"/>
              <a:t>Conditionals, why not?</a:t>
            </a:r>
            <a:endParaRPr lang="en-I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5776" y="1769040"/>
            <a:ext cx="9721079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IE" dirty="0" smtClean="0"/>
              <a:t>Polymorphic system easier to maintain</a:t>
            </a:r>
            <a:endParaRPr lang="en-IE" dirty="0"/>
          </a:p>
          <a:p>
            <a:pPr lvl="0"/>
            <a:r>
              <a:rPr lang="en-IE" dirty="0" smtClean="0"/>
              <a:t>Methods easier to read and test</a:t>
            </a:r>
          </a:p>
          <a:p>
            <a:r>
              <a:rPr lang="en-IE" dirty="0" smtClean="0"/>
              <a:t>Most conditionals can be replaced by polymorphism</a:t>
            </a:r>
          </a:p>
          <a:p>
            <a:pPr lvl="0"/>
            <a:r>
              <a:rPr lang="en-IE" dirty="0" smtClean="0"/>
              <a:t>Refactoring patterns your best friends </a:t>
            </a:r>
          </a:p>
          <a:p>
            <a:pPr lvl="0"/>
            <a:r>
              <a:rPr lang="en-IE" dirty="0"/>
              <a:t>n</a:t>
            </a:r>
            <a:r>
              <a:rPr lang="en-IE" dirty="0" smtClean="0"/>
              <a:t>ull vs. NullObject , etc…</a:t>
            </a:r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44000"/>
            <a:ext cx="9071280" cy="12618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n-US" sz="4400" dirty="0">
                <a:latin typeface="Arial" pitchFamily="18"/>
              </a:rPr>
              <a:t> </a:t>
            </a:r>
            <a:r>
              <a:rPr lang="en-US" sz="4400" dirty="0" smtClean="0">
                <a:latin typeface="Arial" pitchFamily="18"/>
              </a:rPr>
              <a:t>Inheritance vs</a:t>
            </a:r>
            <a:r>
              <a:rPr lang="en-US" sz="4400" dirty="0">
                <a:latin typeface="Arial" pitchFamily="18"/>
              </a:rPr>
              <a:t>. </a:t>
            </a:r>
            <a:r>
              <a:rPr lang="en-US" sz="4400" dirty="0" smtClean="0">
                <a:latin typeface="Arial" pitchFamily="18"/>
              </a:rPr>
              <a:t>Composition</a:t>
            </a:r>
            <a:endParaRPr lang="en-US" sz="4400" dirty="0">
              <a:latin typeface="Arial" pitchFamily="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2600" y="1152000"/>
            <a:ext cx="3209400" cy="277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88000" y="1145880"/>
            <a:ext cx="6120000" cy="5406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7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dirty="0" err="1"/>
              <a:t>Favor</a:t>
            </a:r>
            <a:r>
              <a:rPr lang="en-IE" dirty="0"/>
              <a:t> composition over inheritance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r>
              <a:rPr lang="en-IE" dirty="0" smtClean="0"/>
              <a:t>Achieve categorization and facilitate polymorphism</a:t>
            </a:r>
          </a:p>
          <a:p>
            <a:pPr lvl="0"/>
            <a:r>
              <a:rPr lang="en-IE" dirty="0" smtClean="0"/>
              <a:t>Inheritance </a:t>
            </a:r>
            <a:r>
              <a:rPr lang="en-IE" dirty="0"/>
              <a:t>can not be changed at runtime</a:t>
            </a:r>
          </a:p>
          <a:p>
            <a:pPr lvl="0"/>
            <a:r>
              <a:rPr lang="en-IE" dirty="0"/>
              <a:t>Can not use Test Doubles</a:t>
            </a:r>
          </a:p>
          <a:p>
            <a:pPr lvl="0"/>
            <a:r>
              <a:rPr lang="en-IE" dirty="0"/>
              <a:t>Using inheritance for code reuse is </a:t>
            </a:r>
            <a:r>
              <a:rPr lang="en-IE" dirty="0" smtClean="0"/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272436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/>
              <a:t>Global state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r>
              <a:rPr lang="en-IE" dirty="0" err="1" smtClean="0"/>
              <a:t>Acessibility</a:t>
            </a:r>
            <a:endParaRPr lang="en-IE" dirty="0" smtClean="0"/>
          </a:p>
          <a:p>
            <a:r>
              <a:rPr lang="en-IE" dirty="0" smtClean="0"/>
              <a:t>Ideally object should interact only with other objects which were directly passed into it</a:t>
            </a:r>
          </a:p>
          <a:p>
            <a:r>
              <a:rPr lang="en-IE" dirty="0" smtClean="0"/>
              <a:t>Introduces a certain amount of coupling into a system</a:t>
            </a:r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dirty="0"/>
              <a:t>Static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r>
              <a:rPr lang="en-IE" dirty="0" smtClean="0"/>
              <a:t>Procedural code</a:t>
            </a:r>
          </a:p>
          <a:p>
            <a:r>
              <a:rPr lang="en-IE" dirty="0" smtClean="0"/>
              <a:t>Where is </a:t>
            </a:r>
            <a:r>
              <a:rPr lang="en-IE" b="1" i="1" dirty="0" smtClean="0"/>
              <a:t>this</a:t>
            </a:r>
            <a:r>
              <a:rPr lang="en-IE" dirty="0" smtClean="0"/>
              <a:t>?</a:t>
            </a:r>
          </a:p>
          <a:p>
            <a:r>
              <a:rPr lang="en-IE" dirty="0" smtClean="0"/>
              <a:t>Death to testability</a:t>
            </a:r>
          </a:p>
          <a:p>
            <a:r>
              <a:rPr lang="en-IE" dirty="0" smtClean="0"/>
              <a:t>Test Doubles</a:t>
            </a:r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78200"/>
            <a:ext cx="9071280" cy="12618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</a:pPr>
            <a:r>
              <a:rPr lang="en-US" sz="4400">
                <a:latin typeface="Arial" pitchFamily="18"/>
              </a:rPr>
              <a:t>Static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280" cy="4988880"/>
          </a:xfrm>
        </p:spPr>
        <p:txBody>
          <a:bodyPr wrap="square" lIns="90000" tIns="45000" rIns="90000" bIns="45000" anchor="t"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6"/>
                <a:ea typeface="Arial Unicode MS"/>
                <a:cs typeface="Arial Unicode MS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6"/>
                <a:ea typeface="Arial Unicode MS"/>
                <a:cs typeface="Arial Unicode MS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9pPr>
          </a:lstStyle>
          <a:p>
            <a:pPr marL="0" lvl="1" indent="0">
              <a:buNone/>
            </a:pPr>
            <a:endParaRPr lang="en-IE" sz="3200">
              <a:latin typeface="Arial" pitchFamily="18"/>
              <a:ea typeface="Arial Unicode MS" pitchFamily="2"/>
              <a:cs typeface="Arial Unicode MS" pitchFamily="2"/>
            </a:endParaRPr>
          </a:p>
          <a:p>
            <a:pPr marL="0" lvl="0" indent="0">
              <a:buNone/>
            </a:pPr>
            <a:endParaRPr lang="en-IE">
              <a:latin typeface="Arial" pitchFamily="18"/>
              <a:ea typeface="Arial Unicode MS" pitchFamily="2"/>
              <a:cs typeface="Arial Unicode MS" pitchFamily="2"/>
            </a:endParaRPr>
          </a:p>
          <a:p>
            <a:pPr marL="0" lvl="0" indent="0">
              <a:buNone/>
            </a:pPr>
            <a:endParaRPr lang="en-IE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960" y="970559"/>
            <a:ext cx="4190039" cy="313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0" y="1007999"/>
            <a:ext cx="3976919" cy="421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0" y="5760000"/>
            <a:ext cx="10080360" cy="1534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4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dirty="0" smtClean="0"/>
              <a:t>Warning signs – Wrap up</a:t>
            </a:r>
            <a:endParaRPr lang="en-I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r>
              <a:rPr lang="en-IE" dirty="0" smtClean="0"/>
              <a:t>DI is your friend, new is NOT</a:t>
            </a:r>
          </a:p>
          <a:p>
            <a:pPr lvl="0"/>
            <a:r>
              <a:rPr lang="en-IE" dirty="0"/>
              <a:t>Conditionals all over your codebase</a:t>
            </a:r>
          </a:p>
          <a:p>
            <a:r>
              <a:rPr lang="en-IE" dirty="0" smtClean="0"/>
              <a:t>Global state</a:t>
            </a:r>
          </a:p>
          <a:p>
            <a:r>
              <a:rPr lang="en-IE" dirty="0" smtClean="0"/>
              <a:t>Mixing object graph construction with app logic</a:t>
            </a:r>
          </a:p>
          <a:p>
            <a:r>
              <a:rPr lang="en-IE" dirty="0" smtClean="0"/>
              <a:t>Static methods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51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19"/>
            <a:ext cx="9071640" cy="671887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endParaRPr lang="en-IE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798513"/>
            <a:ext cx="459105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1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81553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dirty="0" smtClean="0"/>
              <a:t>Test Driven Development </a:t>
            </a:r>
            <a:r>
              <a:rPr lang="en-IE" b="1" dirty="0" smtClean="0"/>
              <a:t>TDD</a:t>
            </a:r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1116851"/>
            <a:ext cx="38576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60" y="4232755"/>
            <a:ext cx="5314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44" y="1243752"/>
            <a:ext cx="26574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08" y="4160838"/>
            <a:ext cx="17240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1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/>
              <a:t>Design Goal : How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2982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IE" b="1"/>
              <a:t>S</a:t>
            </a:r>
            <a:r>
              <a:rPr lang="en-IE"/>
              <a:t>ingle responsibility principle</a:t>
            </a:r>
          </a:p>
          <a:p>
            <a:pPr lvl="0"/>
            <a:r>
              <a:rPr lang="en-IE" b="1"/>
              <a:t>O</a:t>
            </a:r>
            <a:r>
              <a:rPr lang="en-IE"/>
              <a:t>pen/closed principle</a:t>
            </a:r>
          </a:p>
          <a:p>
            <a:pPr lvl="0"/>
            <a:r>
              <a:rPr lang="en-IE" b="1"/>
              <a:t>L</a:t>
            </a:r>
            <a:r>
              <a:rPr lang="en-IE"/>
              <a:t>iskov substitution principle</a:t>
            </a:r>
          </a:p>
          <a:p>
            <a:pPr lvl="0"/>
            <a:r>
              <a:rPr lang="en-IE" b="1"/>
              <a:t>I</a:t>
            </a:r>
            <a:r>
              <a:rPr lang="en-IE"/>
              <a:t>nterface segregation principle</a:t>
            </a:r>
          </a:p>
          <a:p>
            <a:pPr lvl="0"/>
            <a:r>
              <a:rPr lang="en-IE" b="1"/>
              <a:t>D</a:t>
            </a:r>
            <a:r>
              <a:rPr lang="en-IE"/>
              <a:t>ependency inversion principle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61786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sz="6000" b="1" dirty="0" smtClean="0"/>
              <a:t>TESTING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Best Practices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05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280" cy="12618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400" dirty="0" smtClean="0"/>
              <a:t>#0 TESTS ARE MUST HAVE</a:t>
            </a:r>
            <a:endParaRPr lang="en-US" sz="4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r>
              <a:rPr lang="en-IE" dirty="0" smtClean="0"/>
              <a:t>SDLC and Testing</a:t>
            </a:r>
          </a:p>
          <a:p>
            <a:r>
              <a:rPr lang="en-IE" dirty="0" smtClean="0"/>
              <a:t>The definition of DONE</a:t>
            </a:r>
            <a:endParaRPr lang="en-IE" dirty="0"/>
          </a:p>
          <a:p>
            <a:r>
              <a:rPr lang="en-IE" dirty="0" smtClean="0"/>
              <a:t>Developer </a:t>
            </a:r>
            <a:r>
              <a:rPr lang="en-IE" dirty="0" err="1" smtClean="0"/>
              <a:t>mindset</a:t>
            </a:r>
            <a:endParaRPr lang="en-IE" dirty="0" smtClean="0"/>
          </a:p>
          <a:p>
            <a:r>
              <a:rPr lang="en-IE" dirty="0" smtClean="0"/>
              <a:t>Time against value</a:t>
            </a:r>
            <a:endParaRPr lang="en-IE" dirty="0"/>
          </a:p>
          <a:p>
            <a:pPr marL="10800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08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280" cy="12618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400" dirty="0"/>
              <a:t>#1 ASK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r>
              <a:rPr lang="en-IE" dirty="0"/>
              <a:t>Finding bugs </a:t>
            </a:r>
            <a:r>
              <a:rPr lang="en-IE" dirty="0" smtClean="0"/>
              <a:t>?</a:t>
            </a:r>
          </a:p>
          <a:p>
            <a:r>
              <a:rPr lang="en-IE" dirty="0"/>
              <a:t>Detecting regression </a:t>
            </a:r>
            <a:r>
              <a:rPr lang="en-IE" dirty="0" smtClean="0"/>
              <a:t>?</a:t>
            </a:r>
          </a:p>
          <a:p>
            <a:r>
              <a:rPr lang="en-IE" dirty="0"/>
              <a:t>Designing software components robustly ?</a:t>
            </a:r>
          </a:p>
          <a:p>
            <a:r>
              <a:rPr lang="en-IE" dirty="0"/>
              <a:t>Document your design?</a:t>
            </a:r>
          </a:p>
          <a:p>
            <a:r>
              <a:rPr lang="en-IE" dirty="0"/>
              <a:t>Refactoring confidence ?</a:t>
            </a:r>
          </a:p>
          <a:p>
            <a:pPr marL="10800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27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280" cy="12618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400" dirty="0"/>
              <a:t>#2 Learn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r>
              <a:rPr lang="en-IE" dirty="0"/>
              <a:t>Explore available libraries</a:t>
            </a:r>
          </a:p>
          <a:p>
            <a:r>
              <a:rPr lang="en-IE" dirty="0"/>
              <a:t>Understand the scope</a:t>
            </a:r>
          </a:p>
          <a:p>
            <a:r>
              <a:rPr lang="en-IE" dirty="0"/>
              <a:t>Identify critical modules and focus on them</a:t>
            </a:r>
          </a:p>
          <a:p>
            <a:r>
              <a:rPr lang="en-IE" dirty="0" smtClean="0"/>
              <a:t>Learn </a:t>
            </a:r>
            <a:r>
              <a:rPr lang="en-IE" dirty="0"/>
              <a:t>from </a:t>
            </a:r>
            <a:r>
              <a:rPr lang="en-IE" dirty="0" smtClean="0"/>
              <a:t>mistakes</a:t>
            </a:r>
          </a:p>
          <a:p>
            <a:pPr marL="10800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222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490" y="73130"/>
            <a:ext cx="9071640" cy="104241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#2 Learn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49" y="1322388"/>
            <a:ext cx="74009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8" y="4067869"/>
            <a:ext cx="83534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2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1800" y="196609"/>
            <a:ext cx="9071280" cy="846924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400" dirty="0"/>
              <a:t>#3 Design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92" y="991787"/>
            <a:ext cx="566737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5776" y="6909"/>
            <a:ext cx="9071280" cy="846924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400" dirty="0"/>
              <a:t>#3 Design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" y="1259557"/>
            <a:ext cx="541900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018" y="1043533"/>
            <a:ext cx="41052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66" y="3766531"/>
            <a:ext cx="46196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1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76" y="755501"/>
            <a:ext cx="5595952" cy="659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3768" y="-41853"/>
            <a:ext cx="9721080" cy="7455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IE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IE" sz="4200" dirty="0" smtClean="0"/>
              <a:t>#3 Design</a:t>
            </a:r>
            <a:endParaRPr lang="en-IE" sz="4200" dirty="0"/>
          </a:p>
        </p:txBody>
      </p:sp>
    </p:spTree>
    <p:extLst>
      <p:ext uri="{BB962C8B-B14F-4D97-AF65-F5344CB8AC3E}">
        <p14:creationId xmlns:p14="http://schemas.microsoft.com/office/powerpoint/2010/main" val="218795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3768" y="9905"/>
            <a:ext cx="9721080" cy="74559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sz="4200" dirty="0" smtClean="0"/>
              <a:t>#3 Design</a:t>
            </a:r>
            <a:endParaRPr lang="en-IE" sz="4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1084045"/>
            <a:ext cx="9227319" cy="636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2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280" cy="12618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400"/>
              <a:t>#4 @Categorize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2440" y="1659960"/>
            <a:ext cx="3985560" cy="417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84000" y="1765440"/>
            <a:ext cx="3861359" cy="205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35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61786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sz="6000" b="1"/>
              <a:t>TESTABILITY</a:t>
            </a:r>
            <a:r>
              <a:rPr lang="en-IE"/>
              <a:t/>
            </a:r>
            <a:br>
              <a:rPr lang="en-IE"/>
            </a:br>
            <a:r>
              <a:rPr lang="en-IE"/>
              <a:t>KPI of your DESIGN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2986200"/>
            <a:ext cx="9071280" cy="12618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6000"/>
              <a:t>#5 Forget @Ignore</a:t>
            </a:r>
            <a:br>
              <a:rPr lang="en-US" sz="6000"/>
            </a:br>
            <a:r>
              <a:rPr lang="en-US" sz="6000"/>
              <a:t/>
            </a:r>
            <a:br>
              <a:rPr lang="en-US" sz="6000"/>
            </a:b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6125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280" cy="12618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400"/>
              <a:t>#6 Continuous integration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280" cy="4988880"/>
          </a:xfrm>
        </p:spPr>
        <p:txBody>
          <a:bodyPr wrap="square" lIns="90000" tIns="45000" rIns="90000" bIns="45000" anchor="t"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6"/>
                <a:ea typeface="Arial Unicode MS"/>
                <a:cs typeface="Arial Unicode MS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6"/>
                <a:ea typeface="Arial Unicode MS"/>
                <a:cs typeface="Arial Unicode MS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6"/>
                <a:ea typeface="Arial Unicode MS"/>
                <a:cs typeface="Arial Unicode MS"/>
              </a:defRPr>
            </a:lvl9pPr>
          </a:lstStyle>
          <a:p>
            <a:pPr lvl="0">
              <a:buNone/>
            </a:pPr>
            <a:r>
              <a:rPr lang="en-IE" dirty="0" smtClean="0">
                <a:latin typeface="" pitchFamily="2"/>
              </a:rPr>
              <a:t>Chuck is just waiting for -</a:t>
            </a:r>
            <a:r>
              <a:rPr lang="en-IE" dirty="0" err="1" smtClean="0">
                <a:latin typeface="" pitchFamily="2"/>
              </a:rPr>
              <a:t>DskipTests</a:t>
            </a:r>
            <a:endParaRPr lang="en-IE" dirty="0">
              <a:latin typeface="" pitchFamily="2"/>
            </a:endParaRPr>
          </a:p>
          <a:p>
            <a:pPr lvl="0">
              <a:buNone/>
            </a:pPr>
            <a:endParaRPr lang="en-IE" dirty="0">
              <a:latin typeface="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55960" y="2492280"/>
            <a:ext cx="6152039" cy="4491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83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dirty="0" smtClean="0"/>
              <a:t>Testability Actors</a:t>
            </a:r>
            <a:endParaRPr lang="en-I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237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IE" dirty="0" smtClean="0"/>
              <a:t>System Under Test (SUT)</a:t>
            </a:r>
            <a:endParaRPr lang="en-IE" dirty="0"/>
          </a:p>
          <a:p>
            <a:pPr lvl="0"/>
            <a:r>
              <a:rPr lang="en-IE" dirty="0" smtClean="0"/>
              <a:t>Depended On Component (DOC)</a:t>
            </a:r>
          </a:p>
          <a:p>
            <a:pPr lvl="0"/>
            <a:r>
              <a:rPr lang="en-IE" dirty="0" smtClean="0"/>
              <a:t>Test Doubles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173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4400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/>
              <a:t>Test Double aka Imposter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4000" y="1152000"/>
            <a:ext cx="5446440" cy="18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76000" y="3236400"/>
            <a:ext cx="9071640" cy="32590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IE"/>
              <a:t>Replace a component on which the SUT depends with a test-specific equivalent</a:t>
            </a:r>
          </a:p>
          <a:p>
            <a:pPr lvl="0"/>
            <a:r>
              <a:rPr lang="en-IE"/>
              <a:t>Does not need to implement whole interface of DOC</a:t>
            </a:r>
          </a:p>
          <a:p>
            <a:pPr lvl="0"/>
            <a:r>
              <a:rPr lang="en-IE"/>
              <a:t>SUT unaware it isn't talking to real collaborator</a:t>
            </a:r>
          </a:p>
          <a:p>
            <a:pPr lvl="0"/>
            <a:r>
              <a:rPr lang="en-IE"/>
              <a:t>EasyMock, PowerMock, Mockito, JMock, etc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/>
              <a:t>Four-Phase Test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2379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IE"/>
              <a:t>Fixture Setup</a:t>
            </a:r>
          </a:p>
          <a:p>
            <a:pPr lvl="0"/>
            <a:r>
              <a:rPr lang="en-IE"/>
              <a:t>Exercise SUT</a:t>
            </a:r>
          </a:p>
          <a:p>
            <a:pPr lvl="0"/>
            <a:r>
              <a:rPr lang="en-IE"/>
              <a:t>Results verification</a:t>
            </a:r>
          </a:p>
          <a:p>
            <a:pPr lvl="0"/>
            <a:r>
              <a:rPr lang="en-IE"/>
              <a:t>Fixture teardown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/>
              <a:t>JUnit :Four-Phase Test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3240" y="1563480"/>
            <a:ext cx="6728760" cy="53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61786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E" sz="6000" b="1" dirty="0" smtClean="0"/>
              <a:t>WHAT TO </a:t>
            </a:r>
            <a:r>
              <a:rPr lang="en-IE" b="1" dirty="0"/>
              <a:t/>
            </a:r>
            <a:br>
              <a:rPr lang="en-IE" b="1" dirty="0"/>
            </a:br>
            <a:r>
              <a:rPr lang="en-IE" b="1" dirty="0" smtClean="0"/>
              <a:t>KEEP AN EYE ON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5751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443</Words>
  <Application>Microsoft Office PowerPoint</Application>
  <PresentationFormat>Custom</PresentationFormat>
  <Paragraphs>110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</vt:lpstr>
      <vt:lpstr>Design for Testability</vt:lpstr>
      <vt:lpstr>Design Goal</vt:lpstr>
      <vt:lpstr>Design Goal : How</vt:lpstr>
      <vt:lpstr>TESTABILITY KPI of your DESIGN</vt:lpstr>
      <vt:lpstr>Testability Actors</vt:lpstr>
      <vt:lpstr>Test Double aka Imposter</vt:lpstr>
      <vt:lpstr>Four-Phase Test</vt:lpstr>
      <vt:lpstr>JUnit :Four-Phase Test</vt:lpstr>
      <vt:lpstr>WHAT TO  KEEP AN EYE ON</vt:lpstr>
      <vt:lpstr>Object Instantiation/Collaborators</vt:lpstr>
      <vt:lpstr>Object Instantiation/Collaborators</vt:lpstr>
      <vt:lpstr>Recognizing the flaw…</vt:lpstr>
      <vt:lpstr>SOLUTION</vt:lpstr>
      <vt:lpstr>IoC aka Hollywood Principle</vt:lpstr>
      <vt:lpstr>Law Of Demeter</vt:lpstr>
      <vt:lpstr>Law Of Demeter vs. Mockito </vt:lpstr>
      <vt:lpstr>Conditionals?</vt:lpstr>
      <vt:lpstr>Favor polymorphism over conditionals</vt:lpstr>
      <vt:lpstr>Conditionals…Again?</vt:lpstr>
      <vt:lpstr>Favor polymorphism over conditionals</vt:lpstr>
      <vt:lpstr>Conditionals, why not?</vt:lpstr>
      <vt:lpstr> Inheritance vs. Composition</vt:lpstr>
      <vt:lpstr>Favor composition over inheritance</vt:lpstr>
      <vt:lpstr>Global state</vt:lpstr>
      <vt:lpstr>Static methods</vt:lpstr>
      <vt:lpstr>Static methods</vt:lpstr>
      <vt:lpstr>Warning signs – Wrap up</vt:lpstr>
      <vt:lpstr>PowerPoint Presentation</vt:lpstr>
      <vt:lpstr>Test Driven Development TDD </vt:lpstr>
      <vt:lpstr>TESTING Best Practices</vt:lpstr>
      <vt:lpstr>#0 TESTS ARE MUST HAVE</vt:lpstr>
      <vt:lpstr>#1 ASK</vt:lpstr>
      <vt:lpstr>#2 Learn</vt:lpstr>
      <vt:lpstr>#2 Learn</vt:lpstr>
      <vt:lpstr>#3 Design</vt:lpstr>
      <vt:lpstr>#3 Design</vt:lpstr>
      <vt:lpstr>PowerPoint Presentation</vt:lpstr>
      <vt:lpstr>#3 Design</vt:lpstr>
      <vt:lpstr>#4 @Categorize</vt:lpstr>
      <vt:lpstr>#5 Forget @Ignore  </vt:lpstr>
      <vt:lpstr>#6 Continuous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Testability</dc:title>
  <dc:creator>Pawel Kalbrun</dc:creator>
  <cp:lastModifiedBy>Pawel Kalbrun</cp:lastModifiedBy>
  <cp:revision>194</cp:revision>
  <dcterms:created xsi:type="dcterms:W3CDTF">2014-07-21T18:31:42Z</dcterms:created>
  <dcterms:modified xsi:type="dcterms:W3CDTF">2014-07-23T10:22:12Z</dcterms:modified>
</cp:coreProperties>
</file>