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12192000"/>
  <p:notesSz cx="6858000" cy="9144000"/>
  <p:embeddedFontLst>
    <p:embeddedFont>
      <p:font typeface="Roboto Mono Light"/>
      <p:regular r:id="rId60"/>
      <p:bold r:id="rId61"/>
      <p:italic r:id="rId62"/>
      <p:boldItalic r:id="rId63"/>
    </p:embeddedFont>
    <p:embeddedFont>
      <p:font typeface="Roboto Mon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4B9B50D-F3B5-4435-91E2-865A28BF3C4D}">
  <a:tblStyle styleId="{34B9B50D-F3B5-4435-91E2-865A28BF3C4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MonoLight-italic.fntdata"/><Relationship Id="rId61" Type="http://schemas.openxmlformats.org/officeDocument/2006/relationships/font" Target="fonts/RobotoMonoLight-bold.fntdata"/><Relationship Id="rId20" Type="http://schemas.openxmlformats.org/officeDocument/2006/relationships/slide" Target="slides/slide15.xml"/><Relationship Id="rId64" Type="http://schemas.openxmlformats.org/officeDocument/2006/relationships/font" Target="fonts/RobotoMono-regular.fntdata"/><Relationship Id="rId63" Type="http://schemas.openxmlformats.org/officeDocument/2006/relationships/font" Target="fonts/RobotoMonoLight-boldItalic.fntdata"/><Relationship Id="rId22" Type="http://schemas.openxmlformats.org/officeDocument/2006/relationships/slide" Target="slides/slide17.xml"/><Relationship Id="rId66" Type="http://schemas.openxmlformats.org/officeDocument/2006/relationships/font" Target="fonts/RobotoMono-italic.fntdata"/><Relationship Id="rId21" Type="http://schemas.openxmlformats.org/officeDocument/2006/relationships/slide" Target="slides/slide16.xml"/><Relationship Id="rId65"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RobotoMono-boldItalic.fntdata"/><Relationship Id="rId60" Type="http://schemas.openxmlformats.org/officeDocument/2006/relationships/font" Target="fonts/RobotoMonoLight-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aultproject.io/docs/concepts/seal#seal-migra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hashicorp.com/tutorials/vault/rekeying-and-rotating"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hashicorp.com/tutorials/vault/rekeying-and-rotating#rekeying-vault" TargetMode="External"/><Relationship Id="rId3" Type="http://schemas.openxmlformats.org/officeDocument/2006/relationships/hyperlink" Target="https://en.wikipedia.org/wiki/Shamir%27s_Secret_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hashicorp.com/tutorials/vault/rekeying-and-rotating#rotating-the-encryption-key" TargetMode="External"/><Relationship Id="rId3" Type="http://schemas.openxmlformats.org/officeDocument/2006/relationships/hyperlink" Target="https://learn.hashicorp.com/tutorials/vault/rekeying-and-rotating#adjusting-the-automatic-key-rotation" TargetMode="External"/><Relationship Id="rId4" Type="http://schemas.openxmlformats.org/officeDocument/2006/relationships/hyperlink" Target="https://www.vaultproject.io/docs/internals/rotation#nist-rotation-guidanc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hashicorp.com/vault/docs/configuration/seal/azurekeyvault#key-rotation" TargetMode="External"/><Relationship Id="rId3" Type="http://schemas.openxmlformats.org/officeDocument/2006/relationships/hyperlink" Target="https://learn.microsoft.com/en-us/azure/key-vault/secrets/tutorial-rotation-dual"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aultproject.io/docs/concepts/seal#seal-migration"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hashicorp.com/tutorials/vault/generate-root" TargetMode="External"/><Relationship Id="rId3" Type="http://schemas.openxmlformats.org/officeDocument/2006/relationships/hyperlink" Target="https://learn.hashicorp.com/tutorials/vault/disaster-recover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vaultproject.io/docs/commands/operator/rekey"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b9bb272c8_1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b9bb272c8_1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ab9bb272c8_1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b9bb272c8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b9bb272c8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ab9bb272c8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b9bb272c8_1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b9bb272c8_1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u="sng">
                <a:solidFill>
                  <a:schemeClr val="hlink"/>
                </a:solidFill>
                <a:hlinkClick r:id="rId2"/>
              </a:rPr>
              <a:t>https://www.vaultproject.io/docs/concepts/seal#seal-migration</a:t>
            </a:r>
            <a:endParaRPr/>
          </a:p>
          <a:p>
            <a:pPr indent="0" lvl="0" marL="0" rtl="0" algn="l">
              <a:spcBef>
                <a:spcPts val="0"/>
              </a:spcBef>
              <a:spcAft>
                <a:spcPts val="0"/>
              </a:spcAft>
              <a:buNone/>
            </a:pPr>
            <a:r>
              <a:t/>
            </a:r>
            <a:endParaRPr/>
          </a:p>
        </p:txBody>
      </p:sp>
      <p:sp>
        <p:nvSpPr>
          <p:cNvPr id="150" name="Google Shape;150;g2ab9bb272c8_1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b9bb272c8_1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ab9bb272c8_1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2ab9bb272c8_1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b9bb272c8_1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b9bb272c8_1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ab9bb272c8_1_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9bb272c8_1_2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b9bb272c8_1_2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u="sng">
                <a:solidFill>
                  <a:schemeClr val="hlink"/>
                </a:solidFill>
                <a:hlinkClick r:id="rId2"/>
              </a:rPr>
              <a:t>https://learn.hashicorp.com/tutorials/vault/rekeying-and-rotating</a:t>
            </a:r>
            <a:endParaRPr/>
          </a:p>
          <a:p>
            <a:pPr indent="0" lvl="0" marL="0" rtl="0" algn="l">
              <a:spcBef>
                <a:spcPts val="0"/>
              </a:spcBef>
              <a:spcAft>
                <a:spcPts val="0"/>
              </a:spcAft>
              <a:buNone/>
            </a:pPr>
            <a:r>
              <a:t/>
            </a:r>
            <a:endParaRPr/>
          </a:p>
        </p:txBody>
      </p:sp>
      <p:sp>
        <p:nvSpPr>
          <p:cNvPr id="174" name="Google Shape;174;g2ab9bb272c8_1_2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b9bb272c8_1_3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b9bb272c8_1_3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ab9bb272c8_1_3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b9bb272c8_1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b9bb272c8_1_3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ab9bb272c8_1_3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b9bb272c8_1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b9bb272c8_1_3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ab9bb272c8_1_3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b9bb272c8_1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b9bb272c8_1_3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de-DE" u="sng">
                <a:solidFill>
                  <a:schemeClr val="hlink"/>
                </a:solidFill>
                <a:hlinkClick r:id="rId2"/>
              </a:rPr>
              <a:t>https://learn.hashicorp.com/tutorials/vault/rekeying-and-rotating#rekeying-vault</a:t>
            </a:r>
            <a:endParaRPr/>
          </a:p>
          <a:p>
            <a:pPr indent="-317500" lvl="0" marL="457200" rtl="0" algn="l">
              <a:spcBef>
                <a:spcPts val="0"/>
              </a:spcBef>
              <a:spcAft>
                <a:spcPts val="0"/>
              </a:spcAft>
              <a:buSzPts val="1400"/>
              <a:buChar char="●"/>
            </a:pPr>
            <a:r>
              <a:rPr lang="de-DE" u="sng">
                <a:solidFill>
                  <a:schemeClr val="hlink"/>
                </a:solidFill>
                <a:hlinkClick r:id="rId3"/>
              </a:rPr>
              <a:t>https://en.wikipedia.org/wiki/Shamir%27s_Secret_Sharing</a:t>
            </a:r>
            <a:endParaRPr/>
          </a:p>
          <a:p>
            <a:pPr indent="0" lvl="0" marL="0" rtl="0" algn="l">
              <a:spcBef>
                <a:spcPts val="0"/>
              </a:spcBef>
              <a:spcAft>
                <a:spcPts val="0"/>
              </a:spcAft>
              <a:buNone/>
            </a:pPr>
            <a:r>
              <a:t/>
            </a:r>
            <a:endParaRPr/>
          </a:p>
        </p:txBody>
      </p:sp>
      <p:sp>
        <p:nvSpPr>
          <p:cNvPr id="207" name="Google Shape;207;g2ab9bb272c8_1_3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0d149d9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0d149d90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120d149d90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b9bb272c8_1_3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b9bb272c8_1_3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ab9bb272c8_1_3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b9bb272c8_1_3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b9bb272c8_1_3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ab9bb272c8_1_3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b9bb272c8_1_3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b9bb272c8_1_3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ab9bb272c8_1_3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b9bb272c8_1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ab9bb272c8_1_3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de-DE" u="sng">
                <a:solidFill>
                  <a:schemeClr val="hlink"/>
                </a:solidFill>
                <a:hlinkClick r:id="rId2"/>
              </a:rPr>
              <a:t>https://learn.hashicorp.com/tutorials/vault/rekeying-and-rotating#rotating-the-encryption-key</a:t>
            </a:r>
            <a:endParaRPr/>
          </a:p>
          <a:p>
            <a:pPr indent="-317500" lvl="0" marL="457200" rtl="0" algn="l">
              <a:spcBef>
                <a:spcPts val="0"/>
              </a:spcBef>
              <a:spcAft>
                <a:spcPts val="0"/>
              </a:spcAft>
              <a:buSzPts val="1400"/>
              <a:buChar char="●"/>
            </a:pPr>
            <a:r>
              <a:rPr lang="de-DE" u="sng">
                <a:solidFill>
                  <a:schemeClr val="hlink"/>
                </a:solidFill>
                <a:hlinkClick r:id="rId3"/>
              </a:rPr>
              <a:t>https://learn.hashicorp.com/tutorials/vault/rekeying-and-rotating#adjusting-the-automatic-key-rotation</a:t>
            </a:r>
            <a:endParaRPr/>
          </a:p>
          <a:p>
            <a:pPr indent="-317500" lvl="0" marL="457200" rtl="0" algn="l">
              <a:spcBef>
                <a:spcPts val="0"/>
              </a:spcBef>
              <a:spcAft>
                <a:spcPts val="0"/>
              </a:spcAft>
              <a:buSzPts val="1400"/>
              <a:buChar char="●"/>
            </a:pPr>
            <a:r>
              <a:rPr lang="de-DE" u="sng">
                <a:solidFill>
                  <a:schemeClr val="hlink"/>
                </a:solidFill>
                <a:hlinkClick r:id="rId4"/>
              </a:rPr>
              <a:t>https://www.vaultproject.io/docs/internals/rotation#nist-rotation-guidance</a:t>
            </a:r>
            <a:endParaRPr/>
          </a:p>
          <a:p>
            <a:pPr indent="0" lvl="0" marL="0" rtl="0" algn="l">
              <a:spcBef>
                <a:spcPts val="0"/>
              </a:spcBef>
              <a:spcAft>
                <a:spcPts val="0"/>
              </a:spcAft>
              <a:buNone/>
            </a:pPr>
            <a:r>
              <a:t/>
            </a:r>
            <a:endParaRPr/>
          </a:p>
        </p:txBody>
      </p:sp>
      <p:sp>
        <p:nvSpPr>
          <p:cNvPr id="239" name="Google Shape;239;g2ab9bb272c8_1_3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b9bb272c8_1_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b9bb272c8_1_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de-DE" u="sng">
                <a:solidFill>
                  <a:schemeClr val="hlink"/>
                </a:solidFill>
                <a:hlinkClick r:id="rId2"/>
              </a:rPr>
              <a:t>https://developer.hashicorp.com/vault/docs/configuration/seal/azurekeyvault#key-rotation</a:t>
            </a:r>
            <a:endParaRPr/>
          </a:p>
          <a:p>
            <a:pPr indent="-317500" lvl="0" marL="457200" rtl="0" algn="l">
              <a:spcBef>
                <a:spcPts val="0"/>
              </a:spcBef>
              <a:spcAft>
                <a:spcPts val="0"/>
              </a:spcAft>
              <a:buSzPts val="1400"/>
              <a:buChar char="●"/>
            </a:pPr>
            <a:r>
              <a:rPr lang="de-DE" u="sng">
                <a:solidFill>
                  <a:schemeClr val="hlink"/>
                </a:solidFill>
                <a:hlinkClick r:id="rId3"/>
              </a:rPr>
              <a:t>https://learn.microsoft.com/en-us/azure/key-vault/secrets/tutorial-rotation-dual</a:t>
            </a:r>
            <a:endParaRPr/>
          </a:p>
        </p:txBody>
      </p:sp>
      <p:sp>
        <p:nvSpPr>
          <p:cNvPr id="249" name="Google Shape;249;g2ab9bb272c8_1_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b9bb272c8_1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ab9bb272c8_1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u="sng">
                <a:solidFill>
                  <a:schemeClr val="hlink"/>
                </a:solidFill>
                <a:hlinkClick r:id="rId2"/>
              </a:rPr>
              <a:t>https://www.vaultproject.io/docs/concepts/seal#seal-migration</a:t>
            </a:r>
            <a:endParaRPr/>
          </a:p>
          <a:p>
            <a:pPr indent="0" lvl="0" marL="0" rtl="0" algn="l">
              <a:spcBef>
                <a:spcPts val="0"/>
              </a:spcBef>
              <a:spcAft>
                <a:spcPts val="0"/>
              </a:spcAft>
              <a:buNone/>
            </a:pPr>
            <a:r>
              <a:t/>
            </a:r>
            <a:endParaRPr/>
          </a:p>
        </p:txBody>
      </p:sp>
      <p:sp>
        <p:nvSpPr>
          <p:cNvPr id="258" name="Google Shape;258;g2ab9bb272c8_1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b9bb272c8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b9bb272c8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2ab9bb272c8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ab9bb272c8_1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ab9bb272c8_1_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2ab9bb272c8_1_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b9bb272c8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ab9bb272c8_1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2ab9bb272c8_1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ab9bb272c8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ab9bb272c8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g2ab9bb272c8_1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417a8920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417a8920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b417a8920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acded089cd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acded089cd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2acded089cd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cded089cd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acded089cd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2acded089cd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b9bb272c8_1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b9bb272c8_1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2ab9bb272c8_1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b9bb272c8_1_5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ab9bb272c8_1_5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g2ab9bb272c8_1_5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b9bb272c8_1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b9bb272c8_1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2ab9bb272c8_1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b9bb272c8_1_5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b9bb272c8_1_5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2ab9bb272c8_1_5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cded089cd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cded089cd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acded089cd_0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ab9bb272c8_1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ab9bb272c8_1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2ab9bb272c8_1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b9bb272c8_1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b9bb272c8_1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2ab9bb272c8_1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b9bb272c8_1_3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b9bb272c8_1_3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de-DE" u="sng">
                <a:solidFill>
                  <a:schemeClr val="hlink"/>
                </a:solidFill>
                <a:hlinkClick r:id="rId2"/>
              </a:rPr>
              <a:t>https://learn.hashicorp.com/tutorials/vault/generate-root</a:t>
            </a:r>
            <a:endParaRPr/>
          </a:p>
          <a:p>
            <a:pPr indent="-317500" lvl="0" marL="457200" rtl="0" algn="l">
              <a:spcBef>
                <a:spcPts val="0"/>
              </a:spcBef>
              <a:spcAft>
                <a:spcPts val="0"/>
              </a:spcAft>
              <a:buSzPts val="1400"/>
              <a:buChar char="●"/>
            </a:pPr>
            <a:r>
              <a:rPr lang="de-DE" u="sng">
                <a:solidFill>
                  <a:schemeClr val="hlink"/>
                </a:solidFill>
                <a:hlinkClick r:id="rId3"/>
              </a:rPr>
              <a:t>https://learn.hashicorp.com/tutorials/vault/disaster-recovery</a:t>
            </a:r>
            <a:endParaRPr/>
          </a:p>
          <a:p>
            <a:pPr indent="0" lvl="0" marL="0" rtl="0" algn="l">
              <a:spcBef>
                <a:spcPts val="0"/>
              </a:spcBef>
              <a:spcAft>
                <a:spcPts val="0"/>
              </a:spcAft>
              <a:buNone/>
            </a:pPr>
            <a:r>
              <a:t/>
            </a:r>
            <a:endParaRPr/>
          </a:p>
        </p:txBody>
      </p:sp>
      <p:sp>
        <p:nvSpPr>
          <p:cNvPr id="396" name="Google Shape;396;g2ab9bb272c8_1_3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b9bb272c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b9bb272c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2ab9bb272c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ab9bb272c8_1_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ab9bb272c8_1_3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u="sng">
                <a:solidFill>
                  <a:schemeClr val="hlink"/>
                </a:solidFill>
                <a:hlinkClick r:id="rId2"/>
              </a:rPr>
              <a:t>https://www.vaultproject.io/docs/commands/operator/rekey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5" name="Google Shape;405;g2ab9bb272c8_1_3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ab9bb272c8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ab9bb272c8_1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2ab9bb272c8_1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ab9bb272c8_1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ab9bb272c8_1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g2ab9bb272c8_1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ab9bb272c8_1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ab9bb272c8_1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g2ab9bb272c8_1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ab9bb272c8_1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ab9bb272c8_1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2ab9bb272c8_1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b9bb272c8_1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ab9bb272c8_1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2ab9bb272c8_1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ab9bb272c8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ab9bb272c8_1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g2ab9bb272c8_1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ab9bb272c8_1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ab9bb272c8_1_1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g2ab9bb272c8_1_1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ab9bb272c8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ab9bb272c8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2ab9bb272c8_1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ab9bb272c8_1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ab9bb272c8_1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2ab9bb272c8_1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1cb16dde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1cb16dde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21cb16dde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ab9bb272c8_1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ab9bb272c8_1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g2ab9bb272c8_1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b417a8920e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b417a8920e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2b417a8920e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afc1f5ea8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afc1f5ea8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g2afc1f5ea8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afc1f5ea8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afc1f5ea8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g2afc1f5ea8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b9bb272c8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b9bb272c8_1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ab9bb272c8_1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b9bb272c8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b9bb272c8_1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ab9bb272c8_1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b9bb272c8_1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b9bb272c8_1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ab9bb272c8_1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b9bb272c8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b9bb272c8_1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ab9bb272c8_1_1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de-D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lue">
  <p:cSld name="Titelfolie">
    <p:bg>
      <p:bgPr>
        <a:solidFill>
          <a:srgbClr val="2E4B98"/>
        </a:solidFill>
      </p:bgPr>
    </p:bg>
    <p:spTree>
      <p:nvGrpSpPr>
        <p:cNvPr id="13" name="Shape 13"/>
        <p:cNvGrpSpPr/>
        <p:nvPr/>
      </p:nvGrpSpPr>
      <p:grpSpPr>
        <a:xfrm>
          <a:off x="0" y="0"/>
          <a:ext cx="0" cy="0"/>
          <a:chOff x="0" y="0"/>
          <a:chExt cx="0" cy="0"/>
        </a:xfrm>
      </p:grpSpPr>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15" name="Google Shape;15;p2"/>
          <p:cNvSpPr txBox="1"/>
          <p:nvPr>
            <p:ph idx="1" type="subTitle"/>
          </p:nvPr>
        </p:nvSpPr>
        <p:spPr>
          <a:xfrm>
            <a:off x="1524000" y="4034886"/>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600"/>
              <a:buNone/>
              <a:defRPr b="0" i="0" sz="3600">
                <a:solidFill>
                  <a:schemeClr val="lt1"/>
                </a:solidFill>
                <a:latin typeface="Source Sans Pro"/>
                <a:ea typeface="Source Sans Pro"/>
                <a:cs typeface="Source Sans Pro"/>
                <a:sym typeface="Source Sans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Ein Bild, das Zeichnung enthält.&#10;&#10;Automatisch generierte Beschreibung" id="16" name="Google Shape;16;p2"/>
          <p:cNvPicPr preferRelativeResize="0"/>
          <p:nvPr/>
        </p:nvPicPr>
        <p:blipFill rotWithShape="1">
          <a:blip r:embed="rId2">
            <a:alphaModFix/>
          </a:blip>
          <a:srcRect b="0" l="0" r="0" t="0"/>
          <a:stretch/>
        </p:blipFill>
        <p:spPr>
          <a:xfrm>
            <a:off x="2209800" y="2070641"/>
            <a:ext cx="7143407" cy="196424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lank">
  <p:cSld name="Abschnitts-&#10;überschrift">
    <p:spTree>
      <p:nvGrpSpPr>
        <p:cNvPr id="48" name="Shape 48"/>
        <p:cNvGrpSpPr/>
        <p:nvPr/>
      </p:nvGrpSpPr>
      <p:grpSpPr>
        <a:xfrm>
          <a:off x="0" y="0"/>
          <a:ext cx="0" cy="0"/>
          <a:chOff x="0" y="0"/>
          <a:chExt cx="0" cy="0"/>
        </a:xfrm>
      </p:grpSpPr>
      <p:sp>
        <p:nvSpPr>
          <p:cNvPr id="49" name="Google Shape;49;p11"/>
          <p:cNvSpPr txBox="1"/>
          <p:nvPr>
            <p:ph type="ctrTitle"/>
          </p:nvPr>
        </p:nvSpPr>
        <p:spPr>
          <a:xfrm>
            <a:off x="1524000" y="2732575"/>
            <a:ext cx="9144000" cy="696425"/>
          </a:xfrm>
          <a:prstGeom prst="rect">
            <a:avLst/>
          </a:prstGeom>
          <a:noFill/>
          <a:ln>
            <a:noFill/>
          </a:ln>
        </p:spPr>
        <p:txBody>
          <a:bodyPr anchorCtr="0" anchor="ctr" bIns="45700" lIns="91425" spcFirstLastPara="1" rIns="91425" wrap="square" tIns="45700">
            <a:noAutofit/>
          </a:bodyPr>
          <a:lstStyle>
            <a:lvl1pPr lvl="0" algn="l">
              <a:lnSpc>
                <a:spcPct val="115000"/>
              </a:lnSpc>
              <a:spcBef>
                <a:spcPts val="0"/>
              </a:spcBef>
              <a:spcAft>
                <a:spcPts val="0"/>
              </a:spcAft>
              <a:buClr>
                <a:srgbClr val="898989"/>
              </a:buClr>
              <a:buSzPts val="6000"/>
              <a:buFont typeface="Source Sans Pro"/>
              <a:buNone/>
              <a:defRPr b="1" i="0" sz="6000">
                <a:solidFill>
                  <a:srgbClr val="898989"/>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898989"/>
              </a:buClr>
              <a:buSzPts val="2400"/>
              <a:buNone/>
              <a:defRPr sz="2400">
                <a:solidFill>
                  <a:srgbClr val="898989"/>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pic>
        <p:nvPicPr>
          <p:cNvPr descr="Ein Bild, das dunkel enthält.&#10;&#10;Automatisch generierte Beschreibung" id="51" name="Google Shape;51;p11"/>
          <p:cNvPicPr preferRelativeResize="0"/>
          <p:nvPr/>
        </p:nvPicPr>
        <p:blipFill rotWithShape="1">
          <a:blip r:embed="rId2">
            <a:alphaModFix/>
          </a:blip>
          <a:srcRect b="0" l="0" r="0" t="0"/>
          <a:stretch/>
        </p:blipFill>
        <p:spPr>
          <a:xfrm>
            <a:off x="10785383" y="6029560"/>
            <a:ext cx="872647" cy="8726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wo Columns" type="twoObj">
  <p:cSld name="TWO_OBJECTS">
    <p:spTree>
      <p:nvGrpSpPr>
        <p:cNvPr id="52" name="Shape 52"/>
        <p:cNvGrpSpPr/>
        <p:nvPr/>
      </p:nvGrpSpPr>
      <p:grpSpPr>
        <a:xfrm>
          <a:off x="0" y="0"/>
          <a:ext cx="0" cy="0"/>
          <a:chOff x="0" y="0"/>
          <a:chExt cx="0" cy="0"/>
        </a:xfrm>
      </p:grpSpPr>
      <p:sp>
        <p:nvSpPr>
          <p:cNvPr id="53" name="Google Shape;5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1000"/>
              </a:spcBef>
              <a:spcAft>
                <a:spcPts val="0"/>
              </a:spcAft>
              <a:buSzPts val="1800"/>
              <a:buChar char="〉"/>
              <a:defRPr/>
            </a:lvl1pPr>
            <a:lvl2pPr indent="-342900" lvl="1" marL="914400" algn="l">
              <a:lnSpc>
                <a:spcPct val="115000"/>
              </a:lnSpc>
              <a:spcBef>
                <a:spcPts val="500"/>
              </a:spcBef>
              <a:spcAft>
                <a:spcPts val="0"/>
              </a:spcAft>
              <a:buSzPts val="1800"/>
              <a:buChar char="〉"/>
              <a:defRPr/>
            </a:lvl2pPr>
            <a:lvl3pPr indent="-342900" lvl="2" marL="1371600" algn="l">
              <a:lnSpc>
                <a:spcPct val="115000"/>
              </a:lnSpc>
              <a:spcBef>
                <a:spcPts val="500"/>
              </a:spcBef>
              <a:spcAft>
                <a:spcPts val="0"/>
              </a:spcAft>
              <a:buSzPts val="1800"/>
              <a:buChar char="〉"/>
              <a:defRPr/>
            </a:lvl3pPr>
            <a:lvl4pPr indent="-342900" lvl="3" marL="1828800" algn="l">
              <a:lnSpc>
                <a:spcPct val="115000"/>
              </a:lnSpc>
              <a:spcBef>
                <a:spcPts val="500"/>
              </a:spcBef>
              <a:spcAft>
                <a:spcPts val="0"/>
              </a:spcAft>
              <a:buClr>
                <a:schemeClr val="dk1"/>
              </a:buClr>
              <a:buSzPts val="1800"/>
              <a:buChar char="•"/>
              <a:defRPr/>
            </a:lvl4pPr>
            <a:lvl5pPr indent="-342900" lvl="4" marL="2286000" algn="l">
              <a:lnSpc>
                <a:spcPct val="115000"/>
              </a:lnSpc>
              <a:spcBef>
                <a:spcPts val="500"/>
              </a:spcBef>
              <a:spcAft>
                <a:spcPts val="0"/>
              </a:spcAft>
              <a:buClr>
                <a:schemeClr val="dk1"/>
              </a:buClr>
              <a:buSzPts val="1800"/>
              <a:buChar char="•"/>
              <a:defRPr/>
            </a:lvl5pPr>
            <a:lvl6pPr indent="-342900" lvl="5" marL="2743200" algn="l">
              <a:lnSpc>
                <a:spcPct val="115000"/>
              </a:lnSpc>
              <a:spcBef>
                <a:spcPts val="500"/>
              </a:spcBef>
              <a:spcAft>
                <a:spcPts val="0"/>
              </a:spcAft>
              <a:buClr>
                <a:schemeClr val="dk1"/>
              </a:buClr>
              <a:buSzPts val="1800"/>
              <a:buChar char="•"/>
              <a:defRPr/>
            </a:lvl6pPr>
            <a:lvl7pPr indent="-342900" lvl="6" marL="3200400" algn="l">
              <a:lnSpc>
                <a:spcPct val="115000"/>
              </a:lnSpc>
              <a:spcBef>
                <a:spcPts val="500"/>
              </a:spcBef>
              <a:spcAft>
                <a:spcPts val="0"/>
              </a:spcAft>
              <a:buClr>
                <a:schemeClr val="dk1"/>
              </a:buClr>
              <a:buSzPts val="1800"/>
              <a:buChar char="•"/>
              <a:defRPr/>
            </a:lvl7pPr>
            <a:lvl8pPr indent="-342900" lvl="7" marL="3657600" algn="l">
              <a:lnSpc>
                <a:spcPct val="115000"/>
              </a:lnSpc>
              <a:spcBef>
                <a:spcPts val="500"/>
              </a:spcBef>
              <a:spcAft>
                <a:spcPts val="0"/>
              </a:spcAft>
              <a:buClr>
                <a:schemeClr val="dk1"/>
              </a:buClr>
              <a:buSzPts val="1800"/>
              <a:buChar char="•"/>
              <a:defRPr/>
            </a:lvl8pPr>
            <a:lvl9pPr indent="-342900" lvl="8" marL="4114800" algn="l">
              <a:lnSpc>
                <a:spcPct val="115000"/>
              </a:lnSpc>
              <a:spcBef>
                <a:spcPts val="500"/>
              </a:spcBef>
              <a:spcAft>
                <a:spcPts val="0"/>
              </a:spcAft>
              <a:buClr>
                <a:schemeClr val="dk1"/>
              </a:buClr>
              <a:buSzPts val="1800"/>
              <a:buChar char="•"/>
              <a:defRPr/>
            </a:lvl9pPr>
          </a:lstStyle>
          <a:p/>
        </p:txBody>
      </p:sp>
      <p:sp>
        <p:nvSpPr>
          <p:cNvPr id="55" name="Google Shape;55;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115000"/>
              </a:lnSpc>
              <a:spcBef>
                <a:spcPts val="1000"/>
              </a:spcBef>
              <a:spcAft>
                <a:spcPts val="0"/>
              </a:spcAft>
              <a:buSzPts val="1800"/>
              <a:buChar char="〉"/>
              <a:defRPr/>
            </a:lvl1pPr>
            <a:lvl2pPr indent="-342900" lvl="1" marL="914400" algn="l">
              <a:lnSpc>
                <a:spcPct val="115000"/>
              </a:lnSpc>
              <a:spcBef>
                <a:spcPts val="500"/>
              </a:spcBef>
              <a:spcAft>
                <a:spcPts val="0"/>
              </a:spcAft>
              <a:buSzPts val="1800"/>
              <a:buChar char="〉"/>
              <a:defRPr/>
            </a:lvl2pPr>
            <a:lvl3pPr indent="-342900" lvl="2" marL="1371600" algn="l">
              <a:lnSpc>
                <a:spcPct val="115000"/>
              </a:lnSpc>
              <a:spcBef>
                <a:spcPts val="500"/>
              </a:spcBef>
              <a:spcAft>
                <a:spcPts val="0"/>
              </a:spcAft>
              <a:buSzPts val="1800"/>
              <a:buChar char="〉"/>
              <a:defRPr/>
            </a:lvl3pPr>
            <a:lvl4pPr indent="-342900" lvl="3" marL="1828800" algn="l">
              <a:lnSpc>
                <a:spcPct val="115000"/>
              </a:lnSpc>
              <a:spcBef>
                <a:spcPts val="500"/>
              </a:spcBef>
              <a:spcAft>
                <a:spcPts val="0"/>
              </a:spcAft>
              <a:buClr>
                <a:schemeClr val="dk1"/>
              </a:buClr>
              <a:buSzPts val="1800"/>
              <a:buChar char="•"/>
              <a:defRPr/>
            </a:lvl4pPr>
            <a:lvl5pPr indent="-342900" lvl="4" marL="2286000" algn="l">
              <a:lnSpc>
                <a:spcPct val="115000"/>
              </a:lnSpc>
              <a:spcBef>
                <a:spcPts val="500"/>
              </a:spcBef>
              <a:spcAft>
                <a:spcPts val="0"/>
              </a:spcAft>
              <a:buClr>
                <a:schemeClr val="dk1"/>
              </a:buClr>
              <a:buSzPts val="1800"/>
              <a:buChar char="•"/>
              <a:defRPr/>
            </a:lvl5pPr>
            <a:lvl6pPr indent="-342900" lvl="5" marL="2743200" algn="l">
              <a:lnSpc>
                <a:spcPct val="115000"/>
              </a:lnSpc>
              <a:spcBef>
                <a:spcPts val="500"/>
              </a:spcBef>
              <a:spcAft>
                <a:spcPts val="0"/>
              </a:spcAft>
              <a:buClr>
                <a:schemeClr val="dk1"/>
              </a:buClr>
              <a:buSzPts val="1800"/>
              <a:buChar char="•"/>
              <a:defRPr/>
            </a:lvl6pPr>
            <a:lvl7pPr indent="-342900" lvl="6" marL="3200400" algn="l">
              <a:lnSpc>
                <a:spcPct val="115000"/>
              </a:lnSpc>
              <a:spcBef>
                <a:spcPts val="500"/>
              </a:spcBef>
              <a:spcAft>
                <a:spcPts val="0"/>
              </a:spcAft>
              <a:buClr>
                <a:schemeClr val="dk1"/>
              </a:buClr>
              <a:buSzPts val="1800"/>
              <a:buChar char="•"/>
              <a:defRPr/>
            </a:lvl7pPr>
            <a:lvl8pPr indent="-342900" lvl="7" marL="3657600" algn="l">
              <a:lnSpc>
                <a:spcPct val="115000"/>
              </a:lnSpc>
              <a:spcBef>
                <a:spcPts val="500"/>
              </a:spcBef>
              <a:spcAft>
                <a:spcPts val="0"/>
              </a:spcAft>
              <a:buClr>
                <a:schemeClr val="dk1"/>
              </a:buClr>
              <a:buSzPts val="1800"/>
              <a:buChar char="•"/>
              <a:defRPr/>
            </a:lvl8pPr>
            <a:lvl9pPr indent="-342900" lvl="8" marL="4114800" algn="l">
              <a:lnSpc>
                <a:spcPct val="115000"/>
              </a:lnSpc>
              <a:spcBef>
                <a:spcPts val="500"/>
              </a:spcBef>
              <a:spcAft>
                <a:spcPts val="0"/>
              </a:spcAft>
              <a:buClr>
                <a:schemeClr val="dk1"/>
              </a:buClr>
              <a:buSzPts val="1800"/>
              <a:buChar char="•"/>
              <a:defRPr/>
            </a:lvl9pPr>
          </a:lstStyle>
          <a:p/>
        </p:txBody>
      </p:sp>
      <p:pic>
        <p:nvPicPr>
          <p:cNvPr descr="Ein Bild, das Brücke, Uhr enthält.&#10;&#10;Automatisch generierte Beschreibung" id="56" name="Google Shape;56;p12"/>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Green">
  <p:cSld name="1_Zwischentitel">
    <p:bg>
      <p:bgPr>
        <a:solidFill>
          <a:srgbClr val="2E987B"/>
        </a:solidFill>
      </p:bgPr>
    </p:bg>
    <p:spTree>
      <p:nvGrpSpPr>
        <p:cNvPr id="57" name="Shape 57"/>
        <p:cNvGrpSpPr/>
        <p:nvPr/>
      </p:nvGrpSpPr>
      <p:grpSpPr>
        <a:xfrm>
          <a:off x="0" y="0"/>
          <a:ext cx="0" cy="0"/>
          <a:chOff x="0" y="0"/>
          <a:chExt cx="0" cy="0"/>
        </a:xfrm>
      </p:grpSpPr>
      <p:sp>
        <p:nvSpPr>
          <p:cNvPr id="58" name="Google Shape;58;p13"/>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Licht, Uhr enthält.&#10;&#10;Automatisch generierte Beschreibung" id="59" name="Google Shape;59;p13"/>
          <p:cNvPicPr preferRelativeResize="0"/>
          <p:nvPr/>
        </p:nvPicPr>
        <p:blipFill rotWithShape="1">
          <a:blip r:embed="rId2">
            <a:alphaModFix/>
          </a:blip>
          <a:srcRect b="0" l="0" r="0" t="0"/>
          <a:stretch/>
        </p:blipFill>
        <p:spPr>
          <a:xfrm>
            <a:off x="10800676" y="6059601"/>
            <a:ext cx="842046" cy="84207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munity" type="secHead">
  <p:cSld name="SECTION_HEADER">
    <p:spTree>
      <p:nvGrpSpPr>
        <p:cNvPr id="60" name="Shape 60"/>
        <p:cNvGrpSpPr/>
        <p:nvPr/>
      </p:nvGrpSpPr>
      <p:grpSpPr>
        <a:xfrm>
          <a:off x="0" y="0"/>
          <a:ext cx="0" cy="0"/>
          <a:chOff x="0" y="0"/>
          <a:chExt cx="0" cy="0"/>
        </a:xfrm>
      </p:grpSpPr>
      <p:sp>
        <p:nvSpPr>
          <p:cNvPr id="61" name="Google Shape;61;p1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8B8B8C"/>
              </a:buClr>
              <a:buSzPts val="6000"/>
              <a:buFont typeface="Source Sans Pro"/>
              <a:buNone/>
              <a:defRPr b="0" i="0" sz="6000">
                <a:solidFill>
                  <a:srgbClr val="8B8B8C"/>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15000"/>
              </a:lnSpc>
              <a:spcBef>
                <a:spcPts val="1000"/>
              </a:spcBef>
              <a:spcAft>
                <a:spcPts val="0"/>
              </a:spcAft>
              <a:buClr>
                <a:srgbClr val="898989"/>
              </a:buClr>
              <a:buSzPts val="2400"/>
              <a:buNone/>
              <a:defRPr sz="2400">
                <a:solidFill>
                  <a:srgbClr val="898989"/>
                </a:solidFill>
              </a:defRPr>
            </a:lvl1pPr>
            <a:lvl2pPr indent="-228600" lvl="1" marL="914400" algn="l">
              <a:lnSpc>
                <a:spcPct val="115000"/>
              </a:lnSpc>
              <a:spcBef>
                <a:spcPts val="500"/>
              </a:spcBef>
              <a:spcAft>
                <a:spcPts val="0"/>
              </a:spcAft>
              <a:buClr>
                <a:srgbClr val="888888"/>
              </a:buClr>
              <a:buSzPts val="2000"/>
              <a:buNone/>
              <a:defRPr sz="2000">
                <a:solidFill>
                  <a:srgbClr val="888888"/>
                </a:solidFill>
              </a:defRPr>
            </a:lvl2pPr>
            <a:lvl3pPr indent="-228600" lvl="2" marL="1371600" algn="l">
              <a:lnSpc>
                <a:spcPct val="115000"/>
              </a:lnSpc>
              <a:spcBef>
                <a:spcPts val="500"/>
              </a:spcBef>
              <a:spcAft>
                <a:spcPts val="0"/>
              </a:spcAft>
              <a:buClr>
                <a:srgbClr val="888888"/>
              </a:buClr>
              <a:buSzPts val="1800"/>
              <a:buNone/>
              <a:defRPr sz="1800">
                <a:solidFill>
                  <a:srgbClr val="888888"/>
                </a:solidFill>
              </a:defRPr>
            </a:lvl3pPr>
            <a:lvl4pPr indent="-228600" lvl="3" marL="1828800" algn="l">
              <a:lnSpc>
                <a:spcPct val="115000"/>
              </a:lnSpc>
              <a:spcBef>
                <a:spcPts val="500"/>
              </a:spcBef>
              <a:spcAft>
                <a:spcPts val="0"/>
              </a:spcAft>
              <a:buClr>
                <a:srgbClr val="888888"/>
              </a:buClr>
              <a:buSzPts val="1600"/>
              <a:buNone/>
              <a:defRPr sz="1600">
                <a:solidFill>
                  <a:srgbClr val="888888"/>
                </a:solidFill>
              </a:defRPr>
            </a:lvl4pPr>
            <a:lvl5pPr indent="-228600" lvl="4" marL="2286000" algn="l">
              <a:lnSpc>
                <a:spcPct val="115000"/>
              </a:lnSpc>
              <a:spcBef>
                <a:spcPts val="500"/>
              </a:spcBef>
              <a:spcAft>
                <a:spcPts val="0"/>
              </a:spcAft>
              <a:buClr>
                <a:srgbClr val="888888"/>
              </a:buClr>
              <a:buSzPts val="1600"/>
              <a:buNone/>
              <a:defRPr sz="1600">
                <a:solidFill>
                  <a:srgbClr val="888888"/>
                </a:solidFill>
              </a:defRPr>
            </a:lvl5pPr>
            <a:lvl6pPr indent="-228600" lvl="5" marL="2743200" algn="l">
              <a:lnSpc>
                <a:spcPct val="115000"/>
              </a:lnSpc>
              <a:spcBef>
                <a:spcPts val="500"/>
              </a:spcBef>
              <a:spcAft>
                <a:spcPts val="0"/>
              </a:spcAft>
              <a:buClr>
                <a:srgbClr val="888888"/>
              </a:buClr>
              <a:buSzPts val="1600"/>
              <a:buNone/>
              <a:defRPr sz="1600">
                <a:solidFill>
                  <a:srgbClr val="888888"/>
                </a:solidFill>
              </a:defRPr>
            </a:lvl6pPr>
            <a:lvl7pPr indent="-228600" lvl="6" marL="3200400" algn="l">
              <a:lnSpc>
                <a:spcPct val="115000"/>
              </a:lnSpc>
              <a:spcBef>
                <a:spcPts val="500"/>
              </a:spcBef>
              <a:spcAft>
                <a:spcPts val="0"/>
              </a:spcAft>
              <a:buClr>
                <a:srgbClr val="888888"/>
              </a:buClr>
              <a:buSzPts val="1600"/>
              <a:buNone/>
              <a:defRPr sz="1600">
                <a:solidFill>
                  <a:srgbClr val="888888"/>
                </a:solidFill>
              </a:defRPr>
            </a:lvl7pPr>
            <a:lvl8pPr indent="-228600" lvl="7" marL="3657600" algn="l">
              <a:lnSpc>
                <a:spcPct val="115000"/>
              </a:lnSpc>
              <a:spcBef>
                <a:spcPts val="500"/>
              </a:spcBef>
              <a:spcAft>
                <a:spcPts val="0"/>
              </a:spcAft>
              <a:buClr>
                <a:srgbClr val="888888"/>
              </a:buClr>
              <a:buSzPts val="1600"/>
              <a:buNone/>
              <a:defRPr sz="1600">
                <a:solidFill>
                  <a:srgbClr val="888888"/>
                </a:solidFill>
              </a:defRPr>
            </a:lvl8pPr>
            <a:lvl9pPr indent="-228600" lvl="8" marL="4114800" algn="l">
              <a:lnSpc>
                <a:spcPct val="115000"/>
              </a:lnSpc>
              <a:spcBef>
                <a:spcPts val="500"/>
              </a:spcBef>
              <a:spcAft>
                <a:spcPts val="0"/>
              </a:spcAft>
              <a:buClr>
                <a:srgbClr val="888888"/>
              </a:buClr>
              <a:buSzPts val="1600"/>
              <a:buNone/>
              <a:defRPr sz="1600">
                <a:solidFill>
                  <a:srgbClr val="888888"/>
                </a:solidFill>
              </a:defRPr>
            </a:lvl9pPr>
          </a:lstStyle>
          <a:p/>
        </p:txBody>
      </p:sp>
      <p:sp>
        <p:nvSpPr>
          <p:cNvPr id="63" name="Google Shape;6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pic>
        <p:nvPicPr>
          <p:cNvPr descr="Ein Bild, das dunkel enthält.&#10;&#10;Automatisch generierte Beschreibung" id="64" name="Google Shape;64;p14"/>
          <p:cNvPicPr preferRelativeResize="0"/>
          <p:nvPr/>
        </p:nvPicPr>
        <p:blipFill rotWithShape="1">
          <a:blip r:embed="rId2">
            <a:alphaModFix/>
          </a:blip>
          <a:srcRect b="0" l="0" r="0" t="0"/>
          <a:stretch/>
        </p:blipFill>
        <p:spPr>
          <a:xfrm>
            <a:off x="515815" y="6058142"/>
            <a:ext cx="844063" cy="844063"/>
          </a:xfrm>
          <a:prstGeom prst="rect">
            <a:avLst/>
          </a:prstGeom>
          <a:noFill/>
          <a:ln>
            <a:noFill/>
          </a:ln>
        </p:spPr>
      </p:pic>
      <p:pic>
        <p:nvPicPr>
          <p:cNvPr descr="Ein Bild, das Zeichnung enthält.&#10;&#10;Automatisch generierte Beschreibung" id="65" name="Google Shape;65;p14"/>
          <p:cNvPicPr preferRelativeResize="0"/>
          <p:nvPr/>
        </p:nvPicPr>
        <p:blipFill rotWithShape="1">
          <a:blip r:embed="rId3">
            <a:alphaModFix/>
          </a:blip>
          <a:srcRect b="0" l="0" r="0" t="0"/>
          <a:stretch/>
        </p:blipFill>
        <p:spPr>
          <a:xfrm>
            <a:off x="9267093" y="4023580"/>
            <a:ext cx="3251200" cy="43307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
    <p:spTree>
      <p:nvGrpSpPr>
        <p:cNvPr id="66" name="Shape 66"/>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67" name="Shape 67"/>
        <p:cNvGrpSpPr/>
        <p:nvPr/>
      </p:nvGrpSpPr>
      <p:grpSpPr>
        <a:xfrm>
          <a:off x="0" y="0"/>
          <a:ext cx="0" cy="0"/>
          <a:chOff x="0" y="0"/>
          <a:chExt cx="0" cy="0"/>
        </a:xfrm>
      </p:grpSpPr>
      <p:sp>
        <p:nvSpPr>
          <p:cNvPr id="68" name="Google Shape;68;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pic>
        <p:nvPicPr>
          <p:cNvPr descr="Ein Bild, das Brücke, Uhr enthält.&#10;&#10;Automatisch generierte Beschreibung" id="70" name="Google Shape;70;p16"/>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Blue" type="titleOnly">
  <p:cSld name="TITLE_ONLY">
    <p:bg>
      <p:bgPr>
        <a:solidFill>
          <a:schemeClr val="lt1"/>
        </a:solidFill>
      </p:bgPr>
    </p:bg>
    <p:spTree>
      <p:nvGrpSpPr>
        <p:cNvPr id="17" name="Shape 17"/>
        <p:cNvGrpSpPr/>
        <p:nvPr/>
      </p:nvGrpSpPr>
      <p:grpSpPr>
        <a:xfrm>
          <a:off x="0" y="0"/>
          <a:ext cx="0" cy="0"/>
          <a:chOff x="0" y="0"/>
          <a:chExt cx="0" cy="0"/>
        </a:xfrm>
      </p:grpSpPr>
      <p:sp>
        <p:nvSpPr>
          <p:cNvPr id="18" name="Google Shape;18;p3"/>
          <p:cNvSpPr/>
          <p:nvPr/>
        </p:nvSpPr>
        <p:spPr>
          <a:xfrm>
            <a:off x="-23446" y="3259015"/>
            <a:ext cx="6611815" cy="1817077"/>
          </a:xfrm>
          <a:prstGeom prst="rect">
            <a:avLst/>
          </a:prstGeom>
          <a:solidFill>
            <a:srgbClr val="2E4B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 name="Google Shape;19;p3"/>
          <p:cNvSpPr txBox="1"/>
          <p:nvPr>
            <p:ph type="title"/>
          </p:nvPr>
        </p:nvSpPr>
        <p:spPr>
          <a:xfrm>
            <a:off x="703386" y="3516495"/>
            <a:ext cx="5029201"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Brücke, Uhr enthält.&#10;&#10;Automatisch generierte Beschreibung" id="20" name="Google Shape;20;p3"/>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0000" wrap="square" tIns="45700">
            <a:noAutofit/>
          </a:bodyPr>
          <a:lstStyle>
            <a:lvl1pPr indent="-342900" lvl="0" marL="457200" algn="l">
              <a:lnSpc>
                <a:spcPct val="115000"/>
              </a:lnSpc>
              <a:spcBef>
                <a:spcPts val="1000"/>
              </a:spcBef>
              <a:spcAft>
                <a:spcPts val="0"/>
              </a:spcAft>
              <a:buSzPts val="1800"/>
              <a:buChar char="〉"/>
              <a:defRPr/>
            </a:lvl1pPr>
            <a:lvl2pPr indent="-342900" lvl="1" marL="914400" algn="l">
              <a:lnSpc>
                <a:spcPct val="115000"/>
              </a:lnSpc>
              <a:spcBef>
                <a:spcPts val="500"/>
              </a:spcBef>
              <a:spcAft>
                <a:spcPts val="0"/>
              </a:spcAft>
              <a:buSzPts val="1800"/>
              <a:buChar char="〉"/>
              <a:defRPr/>
            </a:lvl2pPr>
            <a:lvl3pPr indent="-342900" lvl="2" marL="1371600" algn="l">
              <a:lnSpc>
                <a:spcPct val="115000"/>
              </a:lnSpc>
              <a:spcBef>
                <a:spcPts val="500"/>
              </a:spcBef>
              <a:spcAft>
                <a:spcPts val="0"/>
              </a:spcAft>
              <a:buSzPts val="1800"/>
              <a:buChar char="〉"/>
              <a:defRPr/>
            </a:lvl3pPr>
            <a:lvl4pPr indent="-342900" lvl="3" marL="1828800" algn="l">
              <a:lnSpc>
                <a:spcPct val="115000"/>
              </a:lnSpc>
              <a:spcBef>
                <a:spcPts val="500"/>
              </a:spcBef>
              <a:spcAft>
                <a:spcPts val="0"/>
              </a:spcAft>
              <a:buClr>
                <a:schemeClr val="dk1"/>
              </a:buClr>
              <a:buSzPts val="1800"/>
              <a:buChar char="•"/>
              <a:defRPr/>
            </a:lvl4pPr>
            <a:lvl5pPr indent="-342900" lvl="4" marL="2286000" algn="l">
              <a:lnSpc>
                <a:spcPct val="115000"/>
              </a:lnSpc>
              <a:spcBef>
                <a:spcPts val="500"/>
              </a:spcBef>
              <a:spcAft>
                <a:spcPts val="0"/>
              </a:spcAft>
              <a:buClr>
                <a:schemeClr val="dk1"/>
              </a:buClr>
              <a:buSzPts val="1800"/>
              <a:buChar char="•"/>
              <a:defRPr/>
            </a:lvl5pPr>
            <a:lvl6pPr indent="-342900" lvl="5" marL="2743200" algn="l">
              <a:lnSpc>
                <a:spcPct val="115000"/>
              </a:lnSpc>
              <a:spcBef>
                <a:spcPts val="500"/>
              </a:spcBef>
              <a:spcAft>
                <a:spcPts val="0"/>
              </a:spcAft>
              <a:buClr>
                <a:schemeClr val="dk1"/>
              </a:buClr>
              <a:buSzPts val="1800"/>
              <a:buChar char="•"/>
              <a:defRPr/>
            </a:lvl6pPr>
            <a:lvl7pPr indent="-342900" lvl="6" marL="3200400" algn="l">
              <a:lnSpc>
                <a:spcPct val="115000"/>
              </a:lnSpc>
              <a:spcBef>
                <a:spcPts val="500"/>
              </a:spcBef>
              <a:spcAft>
                <a:spcPts val="0"/>
              </a:spcAft>
              <a:buClr>
                <a:schemeClr val="dk1"/>
              </a:buClr>
              <a:buSzPts val="1800"/>
              <a:buChar char="•"/>
              <a:defRPr/>
            </a:lvl7pPr>
            <a:lvl8pPr indent="-342900" lvl="7" marL="3657600" algn="l">
              <a:lnSpc>
                <a:spcPct val="115000"/>
              </a:lnSpc>
              <a:spcBef>
                <a:spcPts val="500"/>
              </a:spcBef>
              <a:spcAft>
                <a:spcPts val="0"/>
              </a:spcAft>
              <a:buClr>
                <a:schemeClr val="dk1"/>
              </a:buClr>
              <a:buSzPts val="1800"/>
              <a:buChar char="•"/>
              <a:defRPr/>
            </a:lvl8pPr>
            <a:lvl9pPr indent="-342900" lvl="8" marL="4114800" algn="l">
              <a:lnSpc>
                <a:spcPct val="115000"/>
              </a:lnSpc>
              <a:spcBef>
                <a:spcPts val="500"/>
              </a:spcBef>
              <a:spcAft>
                <a:spcPts val="0"/>
              </a:spcAft>
              <a:buClr>
                <a:schemeClr val="dk1"/>
              </a:buClr>
              <a:buSzPts val="1800"/>
              <a:buChar char="•"/>
              <a:defRPr/>
            </a:lvl9pPr>
          </a:lstStyle>
          <a:p/>
        </p:txBody>
      </p:sp>
      <p:pic>
        <p:nvPicPr>
          <p:cNvPr descr="Ein Bild, das Brücke, Uhr enthält.&#10;&#10;Automatisch generierte Beschreibung" id="24" name="Google Shape;24;p4"/>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Green">
  <p:cSld name="1_Untertitel">
    <p:bg>
      <p:bgPr>
        <a:solidFill>
          <a:schemeClr val="lt1"/>
        </a:solidFill>
      </p:bgPr>
    </p:bg>
    <p:spTree>
      <p:nvGrpSpPr>
        <p:cNvPr id="25" name="Shape 25"/>
        <p:cNvGrpSpPr/>
        <p:nvPr/>
      </p:nvGrpSpPr>
      <p:grpSpPr>
        <a:xfrm>
          <a:off x="0" y="0"/>
          <a:ext cx="0" cy="0"/>
          <a:chOff x="0" y="0"/>
          <a:chExt cx="0" cy="0"/>
        </a:xfrm>
      </p:grpSpPr>
      <p:sp>
        <p:nvSpPr>
          <p:cNvPr id="26" name="Google Shape;26;p5"/>
          <p:cNvSpPr/>
          <p:nvPr/>
        </p:nvSpPr>
        <p:spPr>
          <a:xfrm>
            <a:off x="-23446" y="3259015"/>
            <a:ext cx="6611815" cy="1817077"/>
          </a:xfrm>
          <a:prstGeom prst="rect">
            <a:avLst/>
          </a:prstGeom>
          <a:solidFill>
            <a:srgbClr val="2E987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 name="Google Shape;27;p5"/>
          <p:cNvSpPr txBox="1"/>
          <p:nvPr>
            <p:ph type="title"/>
          </p:nvPr>
        </p:nvSpPr>
        <p:spPr>
          <a:xfrm>
            <a:off x="703386" y="3516495"/>
            <a:ext cx="5029201"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Brücke, Uhr enthält.&#10;&#10;Automatisch generierte Beschreibung" id="28" name="Google Shape;28;p5"/>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Black">
  <p:cSld name="2_Untertitel">
    <p:bg>
      <p:bgPr>
        <a:solidFill>
          <a:schemeClr val="lt1"/>
        </a:solidFill>
      </p:bgPr>
    </p:bg>
    <p:spTree>
      <p:nvGrpSpPr>
        <p:cNvPr id="29" name="Shape 29"/>
        <p:cNvGrpSpPr/>
        <p:nvPr/>
      </p:nvGrpSpPr>
      <p:grpSpPr>
        <a:xfrm>
          <a:off x="0" y="0"/>
          <a:ext cx="0" cy="0"/>
          <a:chOff x="0" y="0"/>
          <a:chExt cx="0" cy="0"/>
        </a:xfrm>
      </p:grpSpPr>
      <p:sp>
        <p:nvSpPr>
          <p:cNvPr id="30" name="Google Shape;30;p6"/>
          <p:cNvSpPr/>
          <p:nvPr/>
        </p:nvSpPr>
        <p:spPr>
          <a:xfrm>
            <a:off x="-23446" y="3259015"/>
            <a:ext cx="6611815" cy="1817077"/>
          </a:xfrm>
          <a:prstGeom prst="rect">
            <a:avLst/>
          </a:prstGeom>
          <a:solidFill>
            <a:srgbClr val="1111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6"/>
          <p:cNvSpPr txBox="1"/>
          <p:nvPr>
            <p:ph type="title"/>
          </p:nvPr>
        </p:nvSpPr>
        <p:spPr>
          <a:xfrm>
            <a:off x="703386" y="3516495"/>
            <a:ext cx="5029201"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dunkel enthält.&#10;&#10;Automatisch generierte Beschreibung" id="32" name="Google Shape;32;p6"/>
          <p:cNvPicPr preferRelativeResize="0"/>
          <p:nvPr/>
        </p:nvPicPr>
        <p:blipFill rotWithShape="1">
          <a:blip r:embed="rId2">
            <a:alphaModFix/>
          </a:blip>
          <a:srcRect b="0" l="0" r="0" t="0"/>
          <a:stretch/>
        </p:blipFill>
        <p:spPr>
          <a:xfrm>
            <a:off x="10785383" y="6029560"/>
            <a:ext cx="872647" cy="87264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Top Black">
  <p:cSld name="2_Untertitel_1">
    <p:bg>
      <p:bgPr>
        <a:solidFill>
          <a:schemeClr val="lt1"/>
        </a:solidFill>
      </p:bgPr>
    </p:bg>
    <p:spTree>
      <p:nvGrpSpPr>
        <p:cNvPr id="33" name="Shape 33"/>
        <p:cNvGrpSpPr/>
        <p:nvPr/>
      </p:nvGrpSpPr>
      <p:grpSpPr>
        <a:xfrm>
          <a:off x="0" y="0"/>
          <a:ext cx="0" cy="0"/>
          <a:chOff x="0" y="0"/>
          <a:chExt cx="0" cy="0"/>
        </a:xfrm>
      </p:grpSpPr>
      <p:sp>
        <p:nvSpPr>
          <p:cNvPr id="34" name="Google Shape;34;p7"/>
          <p:cNvSpPr/>
          <p:nvPr/>
        </p:nvSpPr>
        <p:spPr>
          <a:xfrm>
            <a:off x="-23446" y="853265"/>
            <a:ext cx="6611700" cy="1817100"/>
          </a:xfrm>
          <a:prstGeom prst="rect">
            <a:avLst/>
          </a:prstGeom>
          <a:solidFill>
            <a:srgbClr val="1111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7"/>
          <p:cNvSpPr txBox="1"/>
          <p:nvPr>
            <p:ph type="title"/>
          </p:nvPr>
        </p:nvSpPr>
        <p:spPr>
          <a:xfrm>
            <a:off x="703386" y="1110745"/>
            <a:ext cx="5029200" cy="1325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dunkel enthält.&#10;&#10;Automatisch generierte Beschreibung" id="36" name="Google Shape;36;p7"/>
          <p:cNvPicPr preferRelativeResize="0"/>
          <p:nvPr/>
        </p:nvPicPr>
        <p:blipFill rotWithShape="1">
          <a:blip r:embed="rId2">
            <a:alphaModFix/>
          </a:blip>
          <a:srcRect b="0" l="0" r="0" t="0"/>
          <a:stretch/>
        </p:blipFill>
        <p:spPr>
          <a:xfrm>
            <a:off x="10785383" y="6029560"/>
            <a:ext cx="872647" cy="8726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lue">
  <p:cSld name="Zwischentitel">
    <p:bg>
      <p:bgPr>
        <a:solidFill>
          <a:srgbClr val="2E4B98"/>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Autofit/>
          </a:bodyPr>
          <a:lstStyle>
            <a:lvl1pPr lvl="0" algn="l">
              <a:lnSpc>
                <a:spcPct val="15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Licht, Uhr enthält.&#10;&#10;Automatisch generierte Beschreibung" id="39" name="Google Shape;39;p8"/>
          <p:cNvPicPr preferRelativeResize="0"/>
          <p:nvPr/>
        </p:nvPicPr>
        <p:blipFill rotWithShape="1">
          <a:blip r:embed="rId2">
            <a:alphaModFix/>
          </a:blip>
          <a:srcRect b="0" l="0" r="0" t="0"/>
          <a:stretch/>
        </p:blipFill>
        <p:spPr>
          <a:xfrm>
            <a:off x="10800676" y="6059601"/>
            <a:ext cx="842046" cy="84207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Top Blue">
  <p:cSld name="TITLE_ONLY_1">
    <p:bg>
      <p:bgPr>
        <a:solidFill>
          <a:schemeClr val="lt1"/>
        </a:solidFill>
      </p:bgPr>
    </p:bg>
    <p:spTree>
      <p:nvGrpSpPr>
        <p:cNvPr id="40" name="Shape 40"/>
        <p:cNvGrpSpPr/>
        <p:nvPr/>
      </p:nvGrpSpPr>
      <p:grpSpPr>
        <a:xfrm>
          <a:off x="0" y="0"/>
          <a:ext cx="0" cy="0"/>
          <a:chOff x="0" y="0"/>
          <a:chExt cx="0" cy="0"/>
        </a:xfrm>
      </p:grpSpPr>
      <p:sp>
        <p:nvSpPr>
          <p:cNvPr id="41" name="Google Shape;41;p9"/>
          <p:cNvSpPr/>
          <p:nvPr/>
        </p:nvSpPr>
        <p:spPr>
          <a:xfrm>
            <a:off x="-23452" y="1042300"/>
            <a:ext cx="10673400" cy="1817100"/>
          </a:xfrm>
          <a:prstGeom prst="rect">
            <a:avLst/>
          </a:prstGeom>
          <a:solidFill>
            <a:srgbClr val="2E4B9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 name="Google Shape;42;p9"/>
          <p:cNvSpPr txBox="1"/>
          <p:nvPr>
            <p:ph type="title"/>
          </p:nvPr>
        </p:nvSpPr>
        <p:spPr>
          <a:xfrm>
            <a:off x="703375" y="1288000"/>
            <a:ext cx="9199500" cy="13866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44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Ein Bild, das Brücke, Uhr enthält.&#10;&#10;Automatisch generierte Beschreibung" id="43" name="Google Shape;43;p9"/>
          <p:cNvPicPr preferRelativeResize="0"/>
          <p:nvPr/>
        </p:nvPicPr>
        <p:blipFill rotWithShape="1">
          <a:blip r:embed="rId2">
            <a:alphaModFix/>
          </a:blip>
          <a:srcRect b="0" l="0" r="0" t="0"/>
          <a:stretch/>
        </p:blipFill>
        <p:spPr>
          <a:xfrm>
            <a:off x="10812116" y="6059593"/>
            <a:ext cx="819167" cy="81916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elfolie_1">
    <p:bg>
      <p:bgPr>
        <a:solidFill>
          <a:srgbClr val="2E987B"/>
        </a:solidFill>
      </p:bgPr>
    </p:bg>
    <p:spTree>
      <p:nvGrpSpPr>
        <p:cNvPr id="44" name="Shape 44"/>
        <p:cNvGrpSpPr/>
        <p:nvPr/>
      </p:nvGrpSpPr>
      <p:grpSpPr>
        <a:xfrm>
          <a:off x="0" y="0"/>
          <a:ext cx="0" cy="0"/>
          <a:chOff x="0" y="0"/>
          <a:chExt cx="0" cy="0"/>
        </a:xfrm>
      </p:grpSpPr>
      <p:sp>
        <p:nvSpPr>
          <p:cNvPr id="45" name="Google Shape;4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
        <p:nvSpPr>
          <p:cNvPr id="46" name="Google Shape;46;p10"/>
          <p:cNvSpPr txBox="1"/>
          <p:nvPr>
            <p:ph idx="1" type="subTitle"/>
          </p:nvPr>
        </p:nvSpPr>
        <p:spPr>
          <a:xfrm>
            <a:off x="1524000" y="4034886"/>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600"/>
              <a:buNone/>
              <a:defRPr b="0" i="0" sz="3600">
                <a:solidFill>
                  <a:schemeClr val="lt1"/>
                </a:solidFill>
                <a:latin typeface="Source Sans Pro"/>
                <a:ea typeface="Source Sans Pro"/>
                <a:cs typeface="Source Sans Pro"/>
                <a:sym typeface="Source Sans Pr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Ein Bild, das Zeichnung enthält.&#10;&#10;Automatisch generierte Beschreibung" id="47" name="Google Shape;47;p10"/>
          <p:cNvPicPr preferRelativeResize="0"/>
          <p:nvPr/>
        </p:nvPicPr>
        <p:blipFill rotWithShape="1">
          <a:blip r:embed="rId2">
            <a:alphaModFix/>
          </a:blip>
          <a:srcRect b="0" l="0" r="0" t="0"/>
          <a:stretch/>
        </p:blipFill>
        <p:spPr>
          <a:xfrm>
            <a:off x="2209800" y="2070641"/>
            <a:ext cx="7143407" cy="196424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Source Sans Pro"/>
              <a:buNone/>
              <a:defRPr b="0" i="0" sz="4400" u="none" cap="none" strike="noStrike">
                <a:solidFill>
                  <a:schemeClr val="dk1"/>
                </a:solidFill>
                <a:latin typeface="Source Sans Pro"/>
                <a:ea typeface="Source Sans Pro"/>
                <a:cs typeface="Source Sans Pro"/>
                <a:sym typeface="Source Sans Pr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15000"/>
              </a:lnSpc>
              <a:spcBef>
                <a:spcPts val="1000"/>
              </a:spcBef>
              <a:spcAft>
                <a:spcPts val="0"/>
              </a:spcAft>
              <a:buClr>
                <a:srgbClr val="2E4A99"/>
              </a:buClr>
              <a:buSzPts val="1800"/>
              <a:buFont typeface="Source Sans Pro"/>
              <a:buChar char="〉"/>
              <a:defRPr i="0" sz="2800" u="none" cap="none" strike="noStrike">
                <a:solidFill>
                  <a:schemeClr val="dk1"/>
                </a:solidFill>
                <a:latin typeface="Source Sans Pro"/>
                <a:ea typeface="Source Sans Pro"/>
                <a:cs typeface="Source Sans Pro"/>
                <a:sym typeface="Source Sans Pro"/>
              </a:defRPr>
            </a:lvl1pPr>
            <a:lvl2pPr indent="-342900" lvl="1" marL="914400" marR="0" rtl="0" algn="l">
              <a:lnSpc>
                <a:spcPct val="115000"/>
              </a:lnSpc>
              <a:spcBef>
                <a:spcPts val="500"/>
              </a:spcBef>
              <a:spcAft>
                <a:spcPts val="0"/>
              </a:spcAft>
              <a:buClr>
                <a:srgbClr val="2E4A99"/>
              </a:buClr>
              <a:buSzPts val="1800"/>
              <a:buFont typeface="Source Sans Pro"/>
              <a:buChar char="〉"/>
              <a:defRPr i="0" sz="2400" u="none" cap="none" strike="noStrike">
                <a:solidFill>
                  <a:schemeClr val="dk1"/>
                </a:solidFill>
                <a:latin typeface="Source Sans Pro"/>
                <a:ea typeface="Source Sans Pro"/>
                <a:cs typeface="Source Sans Pro"/>
                <a:sym typeface="Source Sans Pro"/>
              </a:defRPr>
            </a:lvl2pPr>
            <a:lvl3pPr indent="-342900" lvl="2" marL="1371600" marR="0" rtl="0" algn="l">
              <a:lnSpc>
                <a:spcPct val="115000"/>
              </a:lnSpc>
              <a:spcBef>
                <a:spcPts val="500"/>
              </a:spcBef>
              <a:spcAft>
                <a:spcPts val="0"/>
              </a:spcAft>
              <a:buClr>
                <a:srgbClr val="2E4A99"/>
              </a:buClr>
              <a:buSzPts val="1800"/>
              <a:buFont typeface="Source Sans Pro"/>
              <a:buChar char="〉"/>
              <a:defRPr i="0" sz="2000" u="none" cap="none" strike="noStrike">
                <a:solidFill>
                  <a:schemeClr val="dk1"/>
                </a:solidFill>
                <a:latin typeface="Source Sans Pro"/>
                <a:ea typeface="Source Sans Pro"/>
                <a:cs typeface="Source Sans Pro"/>
                <a:sym typeface="Source Sans Pro"/>
              </a:defRPr>
            </a:lvl3pPr>
            <a:lvl4pPr indent="-342900" lvl="3" marL="18288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4pPr>
            <a:lvl5pPr indent="-342900" lvl="4" marL="22860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5pPr>
            <a:lvl6pPr indent="-342900" lvl="5" marL="27432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6pPr>
            <a:lvl7pPr indent="-342900" lvl="6" marL="32004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7pPr>
            <a:lvl8pPr indent="-342900" lvl="7" marL="36576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8pPr>
            <a:lvl9pPr indent="-342900" lvl="8" marL="4114800" marR="0" rtl="0" algn="l">
              <a:lnSpc>
                <a:spcPct val="115000"/>
              </a:lnSpc>
              <a:spcBef>
                <a:spcPts val="500"/>
              </a:spcBef>
              <a:spcAft>
                <a:spcPts val="0"/>
              </a:spcAft>
              <a:buClr>
                <a:schemeClr val="dk1"/>
              </a:buClr>
              <a:buSzPts val="1800"/>
              <a:buFont typeface="Source Sans Pro"/>
              <a:buChar char="•"/>
              <a:defRPr i="0" sz="1800" u="none" cap="none" strike="noStrike">
                <a:solidFill>
                  <a:schemeClr val="dk1"/>
                </a:solidFill>
                <a:latin typeface="Source Sans Pro"/>
                <a:ea typeface="Source Sans Pro"/>
                <a:cs typeface="Source Sans Pro"/>
                <a:sym typeface="Source Sans Pro"/>
              </a:defRPr>
            </a:lvl9pPr>
          </a:lstStyle>
          <a:p/>
        </p:txBody>
      </p:sp>
      <p:sp>
        <p:nvSpPr>
          <p:cNvPr id="12" name="Google Shape;12;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vaultproject.io/docs/concepts/seal#auto-unseal"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learn.hashicorp.com/tutorials/vault/rekeying-and-rotating" TargetMode="External"/><Relationship Id="rId4" Type="http://schemas.openxmlformats.org/officeDocument/2006/relationships/hyperlink" Target="https://learn.hashicorp.com/tutorials/vault/rekeying-and-rotating" TargetMode="External"/><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vaultproject.io/docs/internals/rotation#nist-rotation-guidance" TargetMode="External"/><Relationship Id="rId4" Type="http://schemas.openxmlformats.org/officeDocument/2006/relationships/hyperlink" Target="https://www.vaultproject.io/docs/internals/rotation#nist-rotation-guidance" TargetMode="External"/><Relationship Id="rId5" Type="http://schemas.openxmlformats.org/officeDocument/2006/relationships/hyperlink" Target="https://learn.hashicorp.com/tutorials/vault/rekeying-and-rotating#manual-key-rotation" TargetMode="External"/><Relationship Id="rId6" Type="http://schemas.openxmlformats.org/officeDocument/2006/relationships/hyperlink" Target="https://learn.hashicorp.com/tutorials/vault/rekeying-and-rotating#adjusting-the-automatic-key-rotation" TargetMode="External"/><Relationship Id="rId7"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eveloper.hashicorp.com/vault/docs/configuration/seal/azurekeyvault#key-rotation" TargetMode="External"/><Relationship Id="rId4" Type="http://schemas.openxmlformats.org/officeDocument/2006/relationships/hyperlink" Target="https://learn.microsoft.com/en-us/azure/key-vault/secrets/tutorial-rotation-dual?tabs=azure-cli"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vaultproject.io/docs/concepts/seal#seal-migr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hyperlink" Target="https://github.com/adfinis/helm-charts/tree/main/charts/security-apps" TargetMode="External"/><Relationship Id="rId4" Type="http://schemas.openxmlformats.org/officeDocument/2006/relationships/hyperlink" Target="https://www.vaultproject.io/docs/platform/k8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hyperlink" Target="https://github.com/ansible-community/ansible-vault" TargetMode="Externa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registry.terraform.io/providers/hashicorp/vault/latest" TargetMode="External"/><Relationship Id="rId4" Type="http://schemas.openxmlformats.org/officeDocument/2006/relationships/hyperlink" Target="https://developer.hashicorp.com/vault/tutorials/operations/codify-mgmt-vault-terraform" TargetMode="External"/><Relationship Id="rId5" Type="http://schemas.openxmlformats.org/officeDocument/2006/relationships/image" Target="../media/image13.png"/><Relationship Id="rId6" Type="http://schemas.openxmlformats.org/officeDocument/2006/relationships/image" Target="../media/image28.png"/><Relationship Id="rId7" Type="http://schemas.openxmlformats.org/officeDocument/2006/relationships/image" Target="../media/image17.png"/><Relationship Id="rId8"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35.png"/><Relationship Id="rId4" Type="http://schemas.openxmlformats.org/officeDocument/2006/relationships/image" Target="../media/image45.png"/><Relationship Id="rId5" Type="http://schemas.openxmlformats.org/officeDocument/2006/relationships/image" Target="../media/image20.png"/><Relationship Id="rId6"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1.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26.png"/><Relationship Id="rId5"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 Id="rId3" Type="http://schemas.openxmlformats.org/officeDocument/2006/relationships/image" Target="../media/image32.png"/><Relationship Id="rId4" Type="http://schemas.openxmlformats.org/officeDocument/2006/relationships/hyperlink" Target="https://developer.hashicorp.com/vault/docs/commands/login" TargetMode="External"/><Relationship Id="rId5"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37.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1" Type="http://schemas.openxmlformats.org/officeDocument/2006/relationships/hyperlink" Target="https://github.com/adfinis/helm-charts/blob/main/charts/vault-monitoring/values.yaml" TargetMode="External"/><Relationship Id="rId10" Type="http://schemas.openxmlformats.org/officeDocument/2006/relationships/hyperlink" Target="http://m" TargetMode="External"/><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eveloper.hashicorp.com/vault/api-docs/system/health" TargetMode="External"/><Relationship Id="rId4" Type="http://schemas.openxmlformats.org/officeDocument/2006/relationships/hyperlink" Target="https://developer.hashicorp.com/vault/docs/internals/telemetry" TargetMode="External"/><Relationship Id="rId9" Type="http://schemas.openxmlformats.org/officeDocument/2006/relationships/hyperlink" Target="https://developer.hashicorp.com/well-architected-framework/reliability/reliability-vault-monitoring-key-metrics" TargetMode="External"/><Relationship Id="rId5" Type="http://schemas.openxmlformats.org/officeDocument/2006/relationships/hyperlink" Target="https://developer.hashicorp.com/vault/api-docs/system/metrics" TargetMode="External"/><Relationship Id="rId6" Type="http://schemas.openxmlformats.org/officeDocument/2006/relationships/hyperlink" Target="https://developer.hashicorp.com/vault/docs/configuration/telemetry#prometheus" TargetMode="External"/><Relationship Id="rId7" Type="http://schemas.openxmlformats.org/officeDocument/2006/relationships/hyperlink" Target="https://github.com/adfinis/helm-charts/blob/main/charts/vault-monitoring/values.yaml" TargetMode="External"/><Relationship Id="rId8" Type="http://schemas.openxmlformats.org/officeDocument/2006/relationships/hyperlink" Target="https://developer.hashicorp.com/vault/api-docs/system/health"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developer.hashicorp.com/vault/docs/platform/k8s/helm/run#upgrading-vault-on-kubernetes" TargetMode="External"/><Relationship Id="rId4" Type="http://schemas.openxmlformats.org/officeDocument/2006/relationships/hyperlink" Target="https://developer.hashicorp.com/vault/docs/upgrading/vault-ha-upgrade#ha-installations" TargetMode="External"/><Relationship Id="rId5" Type="http://schemas.openxmlformats.org/officeDocument/2006/relationships/hyperlink" Target="https://developer.hashicorp.com/vault/docs/platform/k8s/helm/run#upgrading-vault-on-kubernetes" TargetMode="External"/><Relationship Id="rId6" Type="http://schemas.openxmlformats.org/officeDocument/2006/relationships/hyperlink" Target="https://developer.hashicorp.com/vault/docs/release-notes"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learn.hashicorp.com/tutorials/vault/generate-root" TargetMode="External"/><Relationship Id="rId4" Type="http://schemas.openxmlformats.org/officeDocument/2006/relationships/hyperlink" Target="https://learn.hashicorp.com/tutorials/vault/disaster-recover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hyperlink" Target="https://developer.hashicorp.com/vault/docs/commands/operator/raft#snapshot" TargetMode="External"/><Relationship Id="rId4" Type="http://schemas.openxmlformats.org/officeDocument/2006/relationships/hyperlink" Target="https://developer.hashicorp.com/vault/api-docs/system/storage/raftautosnapshots#read-automated-snapshots-status" TargetMode="External"/><Relationship Id="rId5" Type="http://schemas.openxmlformats.org/officeDocument/2006/relationships/hyperlink" Target="https://developer.hashicorp.com/vault/docs/commands/operator/raft#snapshot" TargetMode="External"/><Relationship Id="rId6" Type="http://schemas.openxmlformats.org/officeDocument/2006/relationships/hyperlink" Target="https://developer.hashicorp.com/vault/api-docs/system/storage/raftautosnapshots#read-automated-snapshots-status" TargetMode="External"/><Relationship Id="rId7" Type="http://schemas.openxmlformats.org/officeDocument/2006/relationships/hyperlink" Target="https://github.com/adfinis/vault-raft-backup-agent/tree/master/kubernete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 Id="rId3" Type="http://schemas.openxmlformats.org/officeDocument/2006/relationships/hyperlink" Target="https://developer.hashicorp.com/vault/docs/auth/approle" TargetMode="External"/><Relationship Id="rId4" Type="http://schemas.openxmlformats.org/officeDocument/2006/relationships/image" Target="../media/image33.png"/><Relationship Id="rId5" Type="http://schemas.openxmlformats.org/officeDocument/2006/relationships/image" Target="../media/image4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 Id="rId3" Type="http://schemas.openxmlformats.org/officeDocument/2006/relationships/hyperlink" Target="https://developer.hashicorp.com/vault/docs/auth/ldap" TargetMode="External"/><Relationship Id="rId4" Type="http://schemas.openxmlformats.org/officeDocument/2006/relationships/image" Target="../media/image40.png"/><Relationship Id="rId5" Type="http://schemas.openxmlformats.org/officeDocument/2006/relationships/image" Target="../media/image50.png"/><Relationship Id="rId6"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 Id="rId3" Type="http://schemas.openxmlformats.org/officeDocument/2006/relationships/hyperlink" Target="https://developer.hashicorp.com/vault/docs/auth/jwt" TargetMode="External"/><Relationship Id="rId4" Type="http://schemas.openxmlformats.org/officeDocument/2006/relationships/hyperlink" Target="https://developer.hashicorp.com/vault/docs/auth/jwt/oidc-providers" TargetMode="External"/><Relationship Id="rId5"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developer.hashicorp.com/vault/docs/secrets/kv/kv-v2" TargetMode="External"/><Relationship Id="rId4" Type="http://schemas.openxmlformats.org/officeDocument/2006/relationships/hyperlink" Target="https://developer.hashicorp.com/vault/docs/commands/kv" TargetMode="External"/><Relationship Id="rId5" Type="http://schemas.openxmlformats.org/officeDocument/2006/relationships/image" Target="../media/image53.png"/><Relationship Id="rId6"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learn.hashicorp.com/tutorials/vault/raft-reference-architecture" TargetMode="External"/><Relationship Id="rId4" Type="http://schemas.openxmlformats.org/officeDocument/2006/relationships/hyperlink" Target="https://learn.hashicorp.com/tutorials/vault/multi-cluster-architecture" TargetMode="External"/><Relationship Id="rId5" Type="http://schemas.openxmlformats.org/officeDocument/2006/relationships/hyperlink" Target="https://learn.hashicorp.com/tutorials/vault/kubernetes-reference-architecture" TargetMode="External"/><Relationship Id="rId6"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 Id="rId3" Type="http://schemas.openxmlformats.org/officeDocument/2006/relationships/hyperlink" Target="https://developer.hashicorp.com/vault/docs/secrets/pki" TargetMode="External"/><Relationship Id="rId4"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 Id="rId3" Type="http://schemas.openxmlformats.org/officeDocument/2006/relationships/hyperlink" Target="https://developer.hashicorp.com/vault/docs/secrets/databases" TargetMode="External"/><Relationship Id="rId4" Type="http://schemas.openxmlformats.org/officeDocument/2006/relationships/image" Target="../media/image41.png"/><Relationship Id="rId5"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Xelef2000/HC-Vault-Boos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image" Target="../media/image51.png"/><Relationship Id="rId4" Type="http://schemas.openxmlformats.org/officeDocument/2006/relationships/image" Target="../media/image52.png"/><Relationship Id="rId5" Type="http://schemas.openxmlformats.org/officeDocument/2006/relationships/image" Target="../media/image54.png"/><Relationship Id="rId6" Type="http://schemas.openxmlformats.org/officeDocument/2006/relationships/image" Target="../media/image43.png"/><Relationship Id="rId7"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HSM</a:t>
            </a:r>
            <a:endParaRPr/>
          </a:p>
        </p:txBody>
      </p:sp>
      <p:sp>
        <p:nvSpPr>
          <p:cNvPr id="139" name="Google Shape;139;p26"/>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Requires PKCS11 Diver</a:t>
            </a:r>
            <a:endParaRPr/>
          </a:p>
          <a:p>
            <a:pPr indent="-342900" lvl="0" marL="457200" rtl="0" algn="l">
              <a:spcBef>
                <a:spcPts val="0"/>
              </a:spcBef>
              <a:spcAft>
                <a:spcPts val="0"/>
              </a:spcAft>
              <a:buSzPts val="1800"/>
              <a:buChar char="-"/>
            </a:pPr>
            <a:r>
              <a:rPr lang="de-DE"/>
              <a:t>Backup your HSM (</a:t>
            </a:r>
            <a:r>
              <a:rPr lang="de-DE"/>
              <a:t>Contact</a:t>
            </a:r>
            <a:r>
              <a:rPr lang="de-DE"/>
              <a:t> HSM Vendor)</a:t>
            </a:r>
            <a:endParaRPr/>
          </a:p>
          <a:p>
            <a:pPr indent="-342900" lvl="0" marL="457200" rtl="0" algn="l">
              <a:spcBef>
                <a:spcPts val="0"/>
              </a:spcBef>
              <a:spcAft>
                <a:spcPts val="0"/>
              </a:spcAft>
              <a:buSzPts val="1800"/>
              <a:buChar char="-"/>
            </a:pPr>
            <a:r>
              <a:rPr lang="de-DE"/>
              <a:t>Key </a:t>
            </a:r>
            <a:r>
              <a:rPr lang="de-DE"/>
              <a:t>Rotation</a:t>
            </a:r>
            <a:endParaRPr/>
          </a:p>
          <a:p>
            <a:pPr indent="-355600" lvl="1" marL="914400" rtl="0" algn="l">
              <a:spcBef>
                <a:spcPts val="0"/>
              </a:spcBef>
              <a:spcAft>
                <a:spcPts val="0"/>
              </a:spcAft>
              <a:buSzPts val="2000"/>
              <a:buChar char="-"/>
            </a:pPr>
            <a:r>
              <a:rPr lang="de-DE" sz="2000"/>
              <a:t>generate a new key in a different key </a:t>
            </a:r>
            <a:br>
              <a:rPr lang="de-DE" sz="2000"/>
            </a:br>
            <a:r>
              <a:rPr lang="de-DE" sz="2000"/>
              <a:t>label in the HSM </a:t>
            </a:r>
            <a:endParaRPr sz="2000"/>
          </a:p>
          <a:p>
            <a:pPr indent="-355600" lvl="1" marL="914400" rtl="0" algn="l">
              <a:spcBef>
                <a:spcPts val="0"/>
              </a:spcBef>
              <a:spcAft>
                <a:spcPts val="0"/>
              </a:spcAft>
              <a:buSzPts val="2000"/>
              <a:buChar char="-"/>
            </a:pPr>
            <a:r>
              <a:rPr lang="de-DE" sz="2000"/>
              <a:t>update Vault's configuration</a:t>
            </a:r>
            <a:endParaRPr sz="2000"/>
          </a:p>
          <a:p>
            <a:pPr indent="-355600" lvl="1" marL="914400" rtl="0" algn="l">
              <a:spcBef>
                <a:spcPts val="0"/>
              </a:spcBef>
              <a:spcAft>
                <a:spcPts val="0"/>
              </a:spcAft>
              <a:buSzPts val="2000"/>
              <a:buFont typeface="Source Sans Pro"/>
              <a:buChar char="-"/>
            </a:pPr>
            <a:r>
              <a:rPr b="1" i="1" lang="de-DE" sz="2000">
                <a:latin typeface="Source Sans Pro"/>
                <a:ea typeface="Source Sans Pro"/>
                <a:cs typeface="Source Sans Pro"/>
                <a:sym typeface="Source Sans Pro"/>
              </a:rPr>
              <a:t>Old keys must not be disabled or </a:t>
            </a:r>
            <a:br>
              <a:rPr b="1" i="1" lang="de-DE" sz="2000">
                <a:latin typeface="Source Sans Pro"/>
                <a:ea typeface="Source Sans Pro"/>
                <a:cs typeface="Source Sans Pro"/>
                <a:sym typeface="Source Sans Pro"/>
              </a:rPr>
            </a:br>
            <a:r>
              <a:rPr b="1" i="1" lang="de-DE" sz="2000">
                <a:latin typeface="Source Sans Pro"/>
                <a:ea typeface="Source Sans Pro"/>
                <a:cs typeface="Source Sans Pro"/>
                <a:sym typeface="Source Sans Pro"/>
              </a:rPr>
              <a:t>deleted!</a:t>
            </a:r>
            <a:endParaRPr b="1" i="1" sz="2000">
              <a:latin typeface="Source Sans Pro"/>
              <a:ea typeface="Source Sans Pro"/>
              <a:cs typeface="Source Sans Pro"/>
              <a:sym typeface="Source Sans Pro"/>
            </a:endParaRPr>
          </a:p>
        </p:txBody>
      </p:sp>
      <p:pic>
        <p:nvPicPr>
          <p:cNvPr id="140" name="Google Shape;140;p26"/>
          <p:cNvPicPr preferRelativeResize="0"/>
          <p:nvPr/>
        </p:nvPicPr>
        <p:blipFill>
          <a:blip r:embed="rId3">
            <a:alphaModFix/>
          </a:blip>
          <a:stretch>
            <a:fillRect/>
          </a:stretch>
        </p:blipFill>
        <p:spPr>
          <a:xfrm>
            <a:off x="5810250" y="3015375"/>
            <a:ext cx="5543550" cy="1971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Keys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Auto-unsealing with Azure Key Vault</a:t>
            </a:r>
            <a:endParaRPr/>
          </a:p>
        </p:txBody>
      </p:sp>
      <p:sp>
        <p:nvSpPr>
          <p:cNvPr id="153" name="Google Shape;153;p28"/>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0" lvl="0" marL="0" rtl="0" algn="l">
              <a:spcBef>
                <a:spcPts val="1000"/>
              </a:spcBef>
              <a:spcAft>
                <a:spcPts val="0"/>
              </a:spcAft>
              <a:buNone/>
            </a:pPr>
            <a:r>
              <a:rPr lang="de-DE"/>
              <a:t>To perform </a:t>
            </a:r>
            <a:r>
              <a:rPr lang="de-DE" u="sng">
                <a:solidFill>
                  <a:schemeClr val="hlink"/>
                </a:solidFill>
                <a:hlinkClick r:id="rId3"/>
              </a:rPr>
              <a:t>automatic unsealing</a:t>
            </a:r>
            <a:r>
              <a:rPr lang="de-DE"/>
              <a:t>, the Shamir threshold scheme is simplified (1/1 scheme) so that 1 key is sufficient (the Azure Key Vault or cloud key) to automatically unseal the Vault cluster.</a:t>
            </a:r>
            <a:endParaRPr/>
          </a:p>
        </p:txBody>
      </p:sp>
      <p:pic>
        <p:nvPicPr>
          <p:cNvPr id="154" name="Google Shape;154;p28"/>
          <p:cNvPicPr preferRelativeResize="0"/>
          <p:nvPr/>
        </p:nvPicPr>
        <p:blipFill>
          <a:blip r:embed="rId4">
            <a:alphaModFix/>
          </a:blip>
          <a:stretch>
            <a:fillRect/>
          </a:stretch>
        </p:blipFill>
        <p:spPr>
          <a:xfrm>
            <a:off x="3119438" y="3797988"/>
            <a:ext cx="5953125" cy="2238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Difference between unseal/recovery key(s)​</a:t>
            </a:r>
            <a:endParaRPr/>
          </a:p>
        </p:txBody>
      </p:sp>
      <p:sp>
        <p:nvSpPr>
          <p:cNvPr id="161" name="Google Shape;161;p29"/>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0" lvl="0" marL="0" rtl="0" algn="l">
              <a:spcBef>
                <a:spcPts val="1000"/>
              </a:spcBef>
              <a:spcAft>
                <a:spcPts val="0"/>
              </a:spcAft>
              <a:buNone/>
            </a:pPr>
            <a:r>
              <a:t/>
            </a:r>
            <a:endParaRPr/>
          </a:p>
        </p:txBody>
      </p:sp>
      <p:pic>
        <p:nvPicPr>
          <p:cNvPr id="162" name="Google Shape;162;p29"/>
          <p:cNvPicPr preferRelativeResize="0"/>
          <p:nvPr/>
        </p:nvPicPr>
        <p:blipFill>
          <a:blip r:embed="rId3">
            <a:alphaModFix/>
          </a:blip>
          <a:stretch>
            <a:fillRect/>
          </a:stretch>
        </p:blipFill>
        <p:spPr>
          <a:xfrm>
            <a:off x="512975" y="1866037"/>
            <a:ext cx="9457775" cy="4270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Difference between unseal/recovery key(s)​</a:t>
            </a:r>
            <a:endParaRPr/>
          </a:p>
        </p:txBody>
      </p:sp>
      <p:sp>
        <p:nvSpPr>
          <p:cNvPr id="169" name="Google Shape;169;p30"/>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0" lvl="0" marL="0" rtl="0" algn="l">
              <a:spcBef>
                <a:spcPts val="0"/>
              </a:spcBef>
              <a:spcAft>
                <a:spcPts val="0"/>
              </a:spcAft>
              <a:buNone/>
            </a:pPr>
            <a:r>
              <a:rPr lang="de-DE"/>
              <a:t>Segregation of Duties:​</a:t>
            </a:r>
            <a:endParaRPr/>
          </a:p>
          <a:p>
            <a:pPr indent="-342900" lvl="0" marL="457200" rtl="0" algn="l">
              <a:spcBef>
                <a:spcPts val="1000"/>
              </a:spcBef>
              <a:spcAft>
                <a:spcPts val="0"/>
              </a:spcAft>
              <a:buClr>
                <a:srgbClr val="2E4B98"/>
              </a:buClr>
              <a:buSzPts val="1800"/>
              <a:buChar char="〉"/>
            </a:pPr>
            <a:r>
              <a:rPr lang="de-DE" u="sng"/>
              <a:t>Operations</a:t>
            </a:r>
            <a:r>
              <a:rPr lang="de-DE"/>
              <a:t> view: You cannot perform recovery operations with the Azure Key Vault auto unseal key​</a:t>
            </a:r>
            <a:endParaRPr/>
          </a:p>
          <a:p>
            <a:pPr indent="-342900" lvl="0" marL="457200" rtl="0" algn="l">
              <a:spcBef>
                <a:spcPts val="1000"/>
              </a:spcBef>
              <a:spcAft>
                <a:spcPts val="1000"/>
              </a:spcAft>
              <a:buClr>
                <a:srgbClr val="2E4B98"/>
              </a:buClr>
              <a:buSzPts val="1800"/>
              <a:buChar char="〉"/>
            </a:pPr>
            <a:r>
              <a:rPr lang="de-DE" u="sng"/>
              <a:t>Data based</a:t>
            </a:r>
            <a:r>
              <a:rPr lang="de-DE"/>
              <a:t> view: You cannot unseal Vault (decrypt data) with the recovery key (shards)​</a:t>
            </a:r>
            <a:endParaRPr/>
          </a:p>
        </p:txBody>
      </p:sp>
      <p:pic>
        <p:nvPicPr>
          <p:cNvPr id="170" name="Google Shape;170;p30"/>
          <p:cNvPicPr preferRelativeResize="0"/>
          <p:nvPr/>
        </p:nvPicPr>
        <p:blipFill>
          <a:blip r:embed="rId3">
            <a:alphaModFix/>
          </a:blip>
          <a:stretch>
            <a:fillRect/>
          </a:stretch>
        </p:blipFill>
        <p:spPr>
          <a:xfrm>
            <a:off x="4435100" y="4085775"/>
            <a:ext cx="601875" cy="601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Rotation and rekeying</a:t>
            </a:r>
            <a:endParaRPr/>
          </a:p>
        </p:txBody>
      </p:sp>
      <p:sp>
        <p:nvSpPr>
          <p:cNvPr id="177" name="Google Shape;177;p31"/>
          <p:cNvSpPr txBox="1"/>
          <p:nvPr>
            <p:ph idx="1" type="body"/>
          </p:nvPr>
        </p:nvSpPr>
        <p:spPr>
          <a:xfrm>
            <a:off x="838200" y="1520825"/>
            <a:ext cx="10515600" cy="5141400"/>
          </a:xfrm>
          <a:prstGeom prst="rect">
            <a:avLst/>
          </a:prstGeom>
        </p:spPr>
        <p:txBody>
          <a:bodyPr anchorCtr="0" anchor="t" bIns="45700" lIns="91425" spcFirstLastPara="1" rIns="90000" wrap="square" tIns="45700">
            <a:noAutofit/>
          </a:bodyPr>
          <a:lstStyle/>
          <a:p>
            <a:pPr indent="-330200" lvl="0" marL="457200" rtl="0" algn="l">
              <a:spcBef>
                <a:spcPts val="1000"/>
              </a:spcBef>
              <a:spcAft>
                <a:spcPts val="0"/>
              </a:spcAft>
              <a:buSzPts val="1600"/>
              <a:buChar char="〉"/>
            </a:pPr>
            <a:r>
              <a:rPr lang="de-DE" sz="2600" u="sng">
                <a:solidFill>
                  <a:schemeClr val="hlink"/>
                </a:solidFill>
                <a:hlinkClick r:id="rId3"/>
              </a:rPr>
              <a:t>“Key rotation”</a:t>
            </a:r>
            <a:r>
              <a:rPr lang="de-DE" sz="2600"/>
              <a:t> is the procedure used to rotate the Data Encryption Key</a:t>
            </a:r>
            <a:endParaRPr sz="2600"/>
          </a:p>
          <a:p>
            <a:pPr indent="-330200" lvl="0" marL="457200" rtl="0" algn="l">
              <a:spcBef>
                <a:spcPts val="0"/>
              </a:spcBef>
              <a:spcAft>
                <a:spcPts val="0"/>
              </a:spcAft>
              <a:buSzPts val="1600"/>
              <a:buChar char="〉"/>
            </a:pPr>
            <a:r>
              <a:rPr lang="de-DE" sz="2600" u="sng">
                <a:solidFill>
                  <a:schemeClr val="hlink"/>
                </a:solidFill>
                <a:hlinkClick r:id="rId4"/>
              </a:rPr>
              <a:t>“Rekeying”</a:t>
            </a:r>
            <a:r>
              <a:rPr lang="de-DE" sz="2600"/>
              <a:t> in the context of Vault refers to a change in the Shamir scheme (threshold/shares) for the unseal/recovery keys which build the “</a:t>
            </a:r>
            <a:r>
              <a:rPr lang="de-DE" sz="2600"/>
              <a:t>root key</a:t>
            </a:r>
            <a:r>
              <a:rPr lang="de-DE" sz="2600"/>
              <a:t>”.</a:t>
            </a:r>
            <a:endParaRPr sz="2600"/>
          </a:p>
          <a:p>
            <a:pPr indent="-330200" lvl="0" marL="457200" rtl="0" algn="l">
              <a:spcBef>
                <a:spcPts val="0"/>
              </a:spcBef>
              <a:spcAft>
                <a:spcPts val="0"/>
              </a:spcAft>
              <a:buSzPts val="1600"/>
              <a:buChar char="〉"/>
            </a:pPr>
            <a:r>
              <a:rPr lang="de-DE" sz="2600"/>
              <a:t>The Azure Key Vault key for the Vault Seal can be rotated as well</a:t>
            </a:r>
            <a:endParaRPr sz="2600"/>
          </a:p>
          <a:p>
            <a:pPr indent="-330200" lvl="0" marL="457200" rtl="0" algn="l">
              <a:spcBef>
                <a:spcPts val="0"/>
              </a:spcBef>
              <a:spcAft>
                <a:spcPts val="0"/>
              </a:spcAft>
              <a:buSzPts val="1600"/>
              <a:buChar char="〉"/>
            </a:pPr>
            <a:r>
              <a:rPr lang="de-DE" sz="2600"/>
              <a:t>Key Ceremony: Key holder assemble to agree on privileged Vault action</a:t>
            </a:r>
            <a:endParaRPr sz="2600"/>
          </a:p>
        </p:txBody>
      </p:sp>
      <p:pic>
        <p:nvPicPr>
          <p:cNvPr id="178" name="Google Shape;178;p31"/>
          <p:cNvPicPr preferRelativeResize="0"/>
          <p:nvPr/>
        </p:nvPicPr>
        <p:blipFill>
          <a:blip r:embed="rId5">
            <a:alphaModFix/>
          </a:blip>
          <a:stretch>
            <a:fillRect/>
          </a:stretch>
        </p:blipFill>
        <p:spPr>
          <a:xfrm>
            <a:off x="4395463" y="4097724"/>
            <a:ext cx="5725075" cy="2417999"/>
          </a:xfrm>
          <a:prstGeom prst="rect">
            <a:avLst/>
          </a:prstGeom>
          <a:noFill/>
          <a:ln>
            <a:noFill/>
          </a:ln>
        </p:spPr>
      </p:pic>
      <p:sp>
        <p:nvSpPr>
          <p:cNvPr id="179" name="Google Shape;179;p31"/>
          <p:cNvSpPr/>
          <p:nvPr/>
        </p:nvSpPr>
        <p:spPr>
          <a:xfrm>
            <a:off x="3584025" y="4097725"/>
            <a:ext cx="483600" cy="2058900"/>
          </a:xfrm>
          <a:prstGeom prst="leftBrace">
            <a:avLst>
              <a:gd fmla="val 50000" name="adj1"/>
              <a:gd fmla="val 50296" name="adj2"/>
            </a:avLst>
          </a:prstGeom>
          <a:noFill/>
          <a:ln cap="flat" cmpd="sng" w="28575">
            <a:solidFill>
              <a:srgbClr val="2E987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txBox="1"/>
          <p:nvPr/>
        </p:nvSpPr>
        <p:spPr>
          <a:xfrm>
            <a:off x="1550175" y="4711525"/>
            <a:ext cx="2034000" cy="831300"/>
          </a:xfrm>
          <a:prstGeom prst="rect">
            <a:avLst/>
          </a:prstGeom>
          <a:solidFill>
            <a:srgbClr val="2E987B"/>
          </a:solidFill>
          <a:ln cap="flat" cmpd="sng" w="28575">
            <a:solidFill>
              <a:srgbClr val="2E987B"/>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lt1"/>
                </a:solidFill>
                <a:latin typeface="Source Sans Pro"/>
                <a:ea typeface="Source Sans Pro"/>
                <a:cs typeface="Source Sans Pro"/>
                <a:sym typeface="Source Sans Pro"/>
              </a:rPr>
              <a:t>Recovery Keys in the case of auto-unsealing with Azure KeyVault</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Vault key ceremony – General process​</a:t>
            </a:r>
            <a:endParaRPr/>
          </a:p>
        </p:txBody>
      </p:sp>
      <p:sp>
        <p:nvSpPr>
          <p:cNvPr id="187" name="Google Shape;187;p32"/>
          <p:cNvSpPr txBox="1"/>
          <p:nvPr>
            <p:ph idx="1" type="body"/>
          </p:nvPr>
        </p:nvSpPr>
        <p:spPr>
          <a:xfrm>
            <a:off x="838200" y="1825625"/>
            <a:ext cx="6765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de-DE"/>
              <a:t>Prerequisite​</a:t>
            </a:r>
            <a:endParaRPr/>
          </a:p>
          <a:p>
            <a:pPr indent="-308610" lvl="0" marL="457200" rtl="0" algn="l">
              <a:spcBef>
                <a:spcPts val="1000"/>
              </a:spcBef>
              <a:spcAft>
                <a:spcPts val="0"/>
              </a:spcAft>
              <a:buClr>
                <a:srgbClr val="2E987B"/>
              </a:buClr>
              <a:buSzPct val="64285"/>
              <a:buChar char="•"/>
            </a:pPr>
            <a:r>
              <a:rPr lang="de-DE"/>
              <a:t>Key holders assemble in a (virtual) room​</a:t>
            </a:r>
            <a:endParaRPr/>
          </a:p>
          <a:p>
            <a:pPr indent="0" lvl="0" marL="0" rtl="0" algn="l">
              <a:spcBef>
                <a:spcPts val="1000"/>
              </a:spcBef>
              <a:spcAft>
                <a:spcPts val="0"/>
              </a:spcAft>
              <a:buNone/>
            </a:pPr>
            <a:r>
              <a:rPr lang="de-DE"/>
              <a:t>Input:​</a:t>
            </a:r>
            <a:endParaRPr/>
          </a:p>
          <a:p>
            <a:pPr indent="-308610" lvl="0" marL="457200" rtl="0" algn="l">
              <a:spcBef>
                <a:spcPts val="1000"/>
              </a:spcBef>
              <a:spcAft>
                <a:spcPts val="0"/>
              </a:spcAft>
              <a:buClr>
                <a:srgbClr val="2E987B"/>
              </a:buClr>
              <a:buSzPct val="64285"/>
              <a:buChar char="•"/>
            </a:pPr>
            <a:r>
              <a:rPr lang="de-DE"/>
              <a:t>Either Vault is initialized​</a:t>
            </a:r>
            <a:endParaRPr/>
          </a:p>
          <a:p>
            <a:pPr indent="-308610" lvl="0" marL="457200" rtl="0" algn="l">
              <a:spcBef>
                <a:spcPts val="0"/>
              </a:spcBef>
              <a:spcAft>
                <a:spcPts val="0"/>
              </a:spcAft>
              <a:buClr>
                <a:srgbClr val="2E987B"/>
              </a:buClr>
              <a:buSzPct val="64285"/>
              <a:buChar char="•"/>
            </a:pPr>
            <a:r>
              <a:rPr lang="de-DE"/>
              <a:t>Or each key holder (or team) submits their key shard to the Vault service</a:t>
            </a:r>
            <a:br>
              <a:rPr lang="de-DE"/>
            </a:br>
            <a:r>
              <a:rPr lang="de-DE"/>
              <a:t>until threshold is met​​</a:t>
            </a:r>
            <a:endParaRPr/>
          </a:p>
          <a:p>
            <a:pPr indent="0" lvl="0" marL="0" rtl="0" algn="l">
              <a:spcBef>
                <a:spcPts val="1000"/>
              </a:spcBef>
              <a:spcAft>
                <a:spcPts val="0"/>
              </a:spcAft>
              <a:buNone/>
            </a:pPr>
            <a:r>
              <a:rPr lang="de-DE"/>
              <a:t>Processing:​</a:t>
            </a:r>
            <a:endParaRPr/>
          </a:p>
          <a:p>
            <a:pPr indent="-308610" lvl="0" marL="457200" rtl="0" algn="l">
              <a:spcBef>
                <a:spcPts val="1000"/>
              </a:spcBef>
              <a:spcAft>
                <a:spcPts val="0"/>
              </a:spcAft>
              <a:buClr>
                <a:srgbClr val="2E987B"/>
              </a:buClr>
              <a:buSzPct val="64285"/>
              <a:buChar char="•"/>
            </a:pPr>
            <a:r>
              <a:rPr lang="de-DE"/>
              <a:t>The Vault service assembles the recovery key from the shards​</a:t>
            </a:r>
            <a:endParaRPr/>
          </a:p>
          <a:p>
            <a:pPr indent="0" lvl="0" marL="0" rtl="0" algn="l">
              <a:spcBef>
                <a:spcPts val="1000"/>
              </a:spcBef>
              <a:spcAft>
                <a:spcPts val="0"/>
              </a:spcAft>
              <a:buNone/>
            </a:pPr>
            <a:r>
              <a:rPr lang="de-DE"/>
              <a:t>Output:​</a:t>
            </a:r>
            <a:endParaRPr/>
          </a:p>
          <a:p>
            <a:pPr indent="-308610" lvl="0" marL="457200" rtl="0" algn="l">
              <a:spcBef>
                <a:spcPts val="1000"/>
              </a:spcBef>
              <a:spcAft>
                <a:spcPts val="0"/>
              </a:spcAft>
              <a:buClr>
                <a:srgbClr val="2E987B"/>
              </a:buClr>
              <a:buSzPct val="64285"/>
              <a:buChar char="•"/>
            </a:pPr>
            <a:r>
              <a:rPr lang="de-DE"/>
              <a:t>In case the ceremony took place for privileged operational tasks on the Vault service, this action will be performed (e.g. root token generation)​</a:t>
            </a:r>
            <a:endParaRPr/>
          </a:p>
          <a:p>
            <a:pPr indent="-308610" lvl="0" marL="457200" rtl="0" algn="l">
              <a:spcBef>
                <a:spcPts val="0"/>
              </a:spcBef>
              <a:spcAft>
                <a:spcPts val="0"/>
              </a:spcAft>
              <a:buClr>
                <a:srgbClr val="2E987B"/>
              </a:buClr>
              <a:buSzPct val="64285"/>
              <a:buChar char="•"/>
            </a:pPr>
            <a:r>
              <a:rPr lang="de-DE"/>
              <a:t>The new recovery key shards are returned (encrypted or plain text) in case of rekeying​	​</a:t>
            </a:r>
            <a:endParaRPr/>
          </a:p>
        </p:txBody>
      </p:sp>
      <p:pic>
        <p:nvPicPr>
          <p:cNvPr id="188" name="Google Shape;188;p32"/>
          <p:cNvPicPr preferRelativeResize="0"/>
          <p:nvPr/>
        </p:nvPicPr>
        <p:blipFill>
          <a:blip r:embed="rId3">
            <a:alphaModFix/>
          </a:blip>
          <a:stretch>
            <a:fillRect/>
          </a:stretch>
        </p:blipFill>
        <p:spPr>
          <a:xfrm>
            <a:off x="7692500" y="2292075"/>
            <a:ext cx="3961450" cy="2808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Key ceremony - Privileged Vault operations</a:t>
            </a:r>
            <a:endParaRPr/>
          </a:p>
        </p:txBody>
      </p:sp>
      <p:sp>
        <p:nvSpPr>
          <p:cNvPr id="195" name="Google Shape;195;p3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de-DE"/>
              <a:t>Recovery keys are leveraged for different privileged operations</a:t>
            </a:r>
            <a:endParaRPr/>
          </a:p>
        </p:txBody>
      </p:sp>
      <p:graphicFrame>
        <p:nvGraphicFramePr>
          <p:cNvPr id="196" name="Google Shape;196;p33"/>
          <p:cNvGraphicFramePr/>
          <p:nvPr/>
        </p:nvGraphicFramePr>
        <p:xfrm>
          <a:off x="1906725" y="2824025"/>
          <a:ext cx="3000000" cy="3000000"/>
        </p:xfrm>
        <a:graphic>
          <a:graphicData uri="http://schemas.openxmlformats.org/drawingml/2006/table">
            <a:tbl>
              <a:tblPr>
                <a:noFill/>
                <a:tableStyleId>{34B9B50D-F3B5-4435-91E2-865A28BF3C4D}</a:tableStyleId>
              </a:tblPr>
              <a:tblGrid>
                <a:gridCol w="5036500"/>
                <a:gridCol w="1493550"/>
                <a:gridCol w="1848500"/>
              </a:tblGrid>
              <a:tr h="380700">
                <a:tc>
                  <a:txBody>
                    <a:bodyPr/>
                    <a:lstStyle/>
                    <a:p>
                      <a:pPr indent="0" lvl="0" marL="0" rtl="0" algn="l">
                        <a:spcBef>
                          <a:spcPts val="0"/>
                        </a:spcBef>
                        <a:spcAft>
                          <a:spcPts val="0"/>
                        </a:spcAft>
                        <a:buNone/>
                      </a:pPr>
                      <a:r>
                        <a:rPr b="1" lang="de-DE">
                          <a:latin typeface="Source Sans Pro"/>
                          <a:ea typeface="Source Sans Pro"/>
                          <a:cs typeface="Source Sans Pro"/>
                          <a:sym typeface="Source Sans Pro"/>
                        </a:rPr>
                        <a:t>Operation​</a:t>
                      </a:r>
                      <a:endParaRPr b="1">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alpha val="0"/>
                        </a:schemeClr>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de-DE">
                          <a:latin typeface="Source Sans Pro"/>
                          <a:ea typeface="Source Sans Pro"/>
                          <a:cs typeface="Source Sans Pro"/>
                          <a:sym typeface="Source Sans Pro"/>
                        </a:rPr>
                        <a:t>Planned?​</a:t>
                      </a:r>
                      <a:endParaRPr b="1">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alpha val="0"/>
                        </a:schemeClr>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de-DE">
                          <a:latin typeface="Source Sans Pro"/>
                          <a:ea typeface="Source Sans Pro"/>
                          <a:cs typeface="Source Sans Pro"/>
                          <a:sym typeface="Source Sans Pro"/>
                        </a:rPr>
                        <a:t>Frequency?​</a:t>
                      </a:r>
                      <a:endParaRPr b="1">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alpha val="0"/>
                        </a:schemeClr>
                      </a:solidFill>
                      <a:prstDash val="solid"/>
                      <a:round/>
                      <a:headEnd len="sm" w="sm" type="none"/>
                      <a:tailEnd len="sm" w="sm" type="none"/>
                    </a:lnT>
                    <a:lnB cap="flat" cmpd="sng" w="15400">
                      <a:solidFill>
                        <a:schemeClr val="lt2"/>
                      </a:solidFill>
                      <a:prstDash val="solid"/>
                      <a:round/>
                      <a:headEnd len="sm" w="sm" type="none"/>
                      <a:tailEnd len="sm" w="sm" type="none"/>
                    </a:lnB>
                  </a:tcPr>
                </a:tc>
              </a:tr>
              <a:tr h="380700">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Initialization (once)​</a:t>
                      </a:r>
                      <a:endParaRPr>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rgbClr val="2E987B"/>
                          </a:solidFill>
                          <a:latin typeface="Source Sans Pro"/>
                          <a:ea typeface="Source Sans Pro"/>
                          <a:cs typeface="Source Sans Pro"/>
                          <a:sym typeface="Source Sans Pro"/>
                        </a:rPr>
                        <a:t>✔​</a:t>
                      </a:r>
                      <a:endParaRPr>
                        <a:solidFill>
                          <a:srgbClr val="2E987B"/>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latin typeface="Source Sans Pro"/>
                          <a:ea typeface="Source Sans Pro"/>
                          <a:cs typeface="Source Sans Pro"/>
                          <a:sym typeface="Source Sans Pro"/>
                        </a:rPr>
                        <a:t>★​</a:t>
                      </a:r>
                      <a:endParaRPr>
                        <a:solidFill>
                          <a:schemeClr val="dk1"/>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80700">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Seal migration (e.g. from Azure Key Vault to Shamir)​</a:t>
                      </a:r>
                      <a:endParaRPr>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rgbClr val="2E987B"/>
                          </a:solidFill>
                          <a:latin typeface="Source Sans Pro"/>
                          <a:ea typeface="Source Sans Pro"/>
                          <a:cs typeface="Source Sans Pro"/>
                          <a:sym typeface="Source Sans Pro"/>
                        </a:rPr>
                        <a:t>✔​</a:t>
                      </a:r>
                      <a:endParaRPr>
                        <a:solidFill>
                          <a:srgbClr val="2E987B"/>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latin typeface="Source Sans Pro"/>
                          <a:ea typeface="Source Sans Pro"/>
                          <a:cs typeface="Source Sans Pro"/>
                          <a:sym typeface="Source Sans Pro"/>
                        </a:rPr>
                        <a:t>★​</a:t>
                      </a:r>
                      <a:endParaRPr>
                        <a:solidFill>
                          <a:schemeClr val="dk1"/>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80700">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Root Token generation (if needed, rare)​</a:t>
                      </a:r>
                      <a:endParaRPr>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rgbClr val="FF0000"/>
                          </a:solidFill>
                          <a:latin typeface="Source Sans Pro"/>
                          <a:ea typeface="Source Sans Pro"/>
                          <a:cs typeface="Source Sans Pro"/>
                          <a:sym typeface="Source Sans Pro"/>
                        </a:rPr>
                        <a:t>✘​</a:t>
                      </a:r>
                      <a:endParaRPr>
                        <a:solidFill>
                          <a:srgbClr val="FF0000"/>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latin typeface="Source Sans Pro"/>
                          <a:ea typeface="Source Sans Pro"/>
                          <a:cs typeface="Source Sans Pro"/>
                          <a:sym typeface="Source Sans Pro"/>
                        </a:rPr>
                        <a:t>★★​</a:t>
                      </a:r>
                      <a:endParaRPr>
                        <a:solidFill>
                          <a:schemeClr val="dk1"/>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80700">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Rekeying (rotation) of recovery keys (after initialization)​</a:t>
                      </a:r>
                      <a:endParaRPr>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rgbClr val="2E987B"/>
                          </a:solidFill>
                          <a:latin typeface="Source Sans Pro"/>
                          <a:ea typeface="Source Sans Pro"/>
                          <a:cs typeface="Source Sans Pro"/>
                          <a:sym typeface="Source Sans Pro"/>
                        </a:rPr>
                        <a:t>✔​</a:t>
                      </a:r>
                      <a:endParaRPr>
                        <a:solidFill>
                          <a:srgbClr val="2E987B"/>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dk1"/>
                          </a:solidFill>
                          <a:latin typeface="Source Sans Pro"/>
                          <a:ea typeface="Source Sans Pro"/>
                          <a:cs typeface="Source Sans Pro"/>
                          <a:sym typeface="Source Sans Pro"/>
                        </a:rPr>
                        <a:t>★★★​</a:t>
                      </a:r>
                      <a:endParaRPr>
                        <a:solidFill>
                          <a:schemeClr val="dk1"/>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80700">
                <a:tc>
                  <a:txBody>
                    <a:bodyPr/>
                    <a:lstStyle/>
                    <a:p>
                      <a:pPr indent="0" lvl="0" marL="0" rtl="0" algn="l">
                        <a:spcBef>
                          <a:spcPts val="0"/>
                        </a:spcBef>
                        <a:spcAft>
                          <a:spcPts val="0"/>
                        </a:spcAft>
                        <a:buNone/>
                      </a:pPr>
                      <a:r>
                        <a:rPr lang="de-DE">
                          <a:solidFill>
                            <a:schemeClr val="accent3"/>
                          </a:solidFill>
                          <a:latin typeface="Source Sans Pro"/>
                          <a:ea typeface="Source Sans Pro"/>
                          <a:cs typeface="Source Sans Pro"/>
                          <a:sym typeface="Source Sans Pro"/>
                        </a:rPr>
                        <a:t>DR Token generation (for failover, rare)​</a:t>
                      </a:r>
                      <a:endParaRPr>
                        <a:solidFill>
                          <a:schemeClr val="accent3"/>
                        </a:solidFill>
                        <a:latin typeface="Source Sans Pro"/>
                        <a:ea typeface="Source Sans Pro"/>
                        <a:cs typeface="Source Sans Pro"/>
                        <a:sym typeface="Source Sans Pro"/>
                      </a:endParaRPr>
                    </a:p>
                  </a:txBody>
                  <a:tcPr marT="91425" marB="91425" marR="91425" marL="91425">
                    <a:lnL cap="flat" cmpd="sng" w="15400">
                      <a:solidFill>
                        <a:schemeClr val="lt2">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accent3"/>
                          </a:solidFill>
                          <a:latin typeface="Source Sans Pro"/>
                          <a:ea typeface="Source Sans Pro"/>
                          <a:cs typeface="Source Sans Pro"/>
                          <a:sym typeface="Source Sans Pro"/>
                        </a:rPr>
                        <a:t>✘​</a:t>
                      </a:r>
                      <a:endParaRPr>
                        <a:solidFill>
                          <a:schemeClr val="accent3"/>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de-DE">
                          <a:solidFill>
                            <a:schemeClr val="accent3"/>
                          </a:solidFill>
                          <a:latin typeface="Source Sans Pro"/>
                          <a:ea typeface="Source Sans Pro"/>
                          <a:cs typeface="Source Sans Pro"/>
                          <a:sym typeface="Source Sans Pro"/>
                        </a:rPr>
                        <a:t>★★★​</a:t>
                      </a:r>
                      <a:endParaRPr>
                        <a:solidFill>
                          <a:schemeClr val="accent3"/>
                        </a:solidFill>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lt2">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alpha val="0"/>
                        </a:schemeClr>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de-DE"/>
              <a:t>Key ceremony questions</a:t>
            </a:r>
            <a:endParaRPr/>
          </a:p>
        </p:txBody>
      </p:sp>
      <p:sp>
        <p:nvSpPr>
          <p:cNvPr id="203" name="Google Shape;203;p3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Clr>
                <a:srgbClr val="2E987B"/>
              </a:buClr>
              <a:buSzPts val="1800"/>
              <a:buChar char="•"/>
            </a:pPr>
            <a:r>
              <a:rPr lang="de-DE"/>
              <a:t>Prerequisites: What conditions must be met during the Vault initialization ceremony?​</a:t>
            </a:r>
            <a:endParaRPr/>
          </a:p>
          <a:p>
            <a:pPr indent="-342900" lvl="1" marL="914400" rtl="0" algn="l">
              <a:spcBef>
                <a:spcPts val="0"/>
              </a:spcBef>
              <a:spcAft>
                <a:spcPts val="0"/>
              </a:spcAft>
              <a:buSzPts val="1800"/>
              <a:buChar char="•"/>
            </a:pPr>
            <a:r>
              <a:rPr lang="de-DE"/>
              <a:t>E.g., all future key holder must be present​</a:t>
            </a:r>
            <a:endParaRPr/>
          </a:p>
          <a:p>
            <a:pPr indent="-342900" lvl="0" marL="457200" rtl="0" algn="l">
              <a:spcBef>
                <a:spcPts val="0"/>
              </a:spcBef>
              <a:spcAft>
                <a:spcPts val="0"/>
              </a:spcAft>
              <a:buClr>
                <a:srgbClr val="2E987B"/>
              </a:buClr>
              <a:buSzPts val="1800"/>
              <a:buChar char="•"/>
            </a:pPr>
            <a:r>
              <a:rPr lang="de-DE"/>
              <a:t>Threshold scheme: How many keys will be generated and how are they protected?</a:t>
            </a:r>
            <a:endParaRPr/>
          </a:p>
          <a:p>
            <a:pPr indent="-342900" lvl="1" marL="914400" rtl="0" algn="l">
              <a:spcBef>
                <a:spcPts val="0"/>
              </a:spcBef>
              <a:spcAft>
                <a:spcPts val="0"/>
              </a:spcAft>
              <a:buSzPts val="1800"/>
              <a:buChar char="•"/>
            </a:pPr>
            <a:r>
              <a:rPr lang="de-DE"/>
              <a:t>E.g., 6 shards, GPG encryption​</a:t>
            </a:r>
            <a:endParaRPr/>
          </a:p>
          <a:p>
            <a:pPr indent="-342900" lvl="0" marL="457200" rtl="0" algn="l">
              <a:spcBef>
                <a:spcPts val="0"/>
              </a:spcBef>
              <a:spcAft>
                <a:spcPts val="0"/>
              </a:spcAft>
              <a:buClr>
                <a:srgbClr val="2E987B"/>
              </a:buClr>
              <a:buSzPts val="1800"/>
              <a:buChar char="•"/>
            </a:pPr>
            <a:r>
              <a:rPr lang="de-DE"/>
              <a:t>Distribution: How are the keys distributed?​</a:t>
            </a:r>
            <a:endParaRPr/>
          </a:p>
          <a:p>
            <a:pPr indent="-342900" lvl="1" marL="914400" rtl="0" algn="l">
              <a:spcBef>
                <a:spcPts val="0"/>
              </a:spcBef>
              <a:spcAft>
                <a:spcPts val="0"/>
              </a:spcAft>
              <a:buSzPts val="1800"/>
              <a:buChar char="•"/>
            </a:pPr>
            <a:r>
              <a:rPr lang="de-DE"/>
              <a:t>E.g., keys encrypted with PGP keys and stored on separate USB flash drives​</a:t>
            </a:r>
            <a:endParaRPr/>
          </a:p>
          <a:p>
            <a:pPr indent="-342900" lvl="0" marL="457200" rtl="0" algn="l">
              <a:spcBef>
                <a:spcPts val="0"/>
              </a:spcBef>
              <a:spcAft>
                <a:spcPts val="0"/>
              </a:spcAft>
              <a:buClr>
                <a:srgbClr val="2E987B"/>
              </a:buClr>
              <a:buSzPts val="1800"/>
              <a:buChar char="•"/>
            </a:pPr>
            <a:r>
              <a:rPr lang="de-DE"/>
              <a:t>Responsibility: Who is key holder and finally responsible?​</a:t>
            </a:r>
            <a:endParaRPr/>
          </a:p>
          <a:p>
            <a:pPr indent="-342900" lvl="1" marL="914400" rtl="0" algn="l">
              <a:spcBef>
                <a:spcPts val="0"/>
              </a:spcBef>
              <a:spcAft>
                <a:spcPts val="0"/>
              </a:spcAft>
              <a:buSzPts val="1800"/>
              <a:buChar char="•"/>
            </a:pPr>
            <a:r>
              <a:rPr lang="de-DE"/>
              <a:t>E.g., 24x7 availability for teams or single persons​</a:t>
            </a:r>
            <a:endParaRPr/>
          </a:p>
          <a:p>
            <a:pPr indent="-342900" lvl="1" marL="914400" rtl="0" algn="l">
              <a:spcBef>
                <a:spcPts val="0"/>
              </a:spcBef>
              <a:spcAft>
                <a:spcPts val="0"/>
              </a:spcAft>
              <a:buSzPts val="1800"/>
              <a:buChar char="•"/>
            </a:pPr>
            <a:r>
              <a:rPr lang="de-DE"/>
              <a:t>One single team (e.g., operations team)? Teams instead of individuals as key owners?​</a:t>
            </a:r>
            <a:endParaRPr/>
          </a:p>
          <a:p>
            <a:pPr indent="-342900" lvl="0" marL="457200" rtl="0" algn="l">
              <a:spcBef>
                <a:spcPts val="0"/>
              </a:spcBef>
              <a:spcAft>
                <a:spcPts val="0"/>
              </a:spcAft>
              <a:buClr>
                <a:srgbClr val="2E987B"/>
              </a:buClr>
              <a:buSzPts val="1800"/>
              <a:buChar char="•"/>
            </a:pPr>
            <a:r>
              <a:rPr lang="de-DE"/>
              <a:t>How and where should the key be stored​</a:t>
            </a:r>
            <a:endParaRPr/>
          </a:p>
          <a:p>
            <a:pPr indent="-342900" lvl="1" marL="914400" rtl="0" algn="l">
              <a:spcBef>
                <a:spcPts val="0"/>
              </a:spcBef>
              <a:spcAft>
                <a:spcPts val="0"/>
              </a:spcAft>
              <a:buSzPts val="1800"/>
              <a:buChar char="•"/>
            </a:pPr>
            <a:r>
              <a:rPr lang="de-DE"/>
              <a:t>Organized storage location or up to individual key holders?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Rekeying the recovery key(s)</a:t>
            </a:r>
            <a:endParaRPr/>
          </a:p>
        </p:txBody>
      </p:sp>
      <p:sp>
        <p:nvSpPr>
          <p:cNvPr id="210" name="Google Shape;210;p35"/>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17500" lvl="0" marL="457200" rtl="0" algn="l">
              <a:spcBef>
                <a:spcPts val="1000"/>
              </a:spcBef>
              <a:spcAft>
                <a:spcPts val="0"/>
              </a:spcAft>
              <a:buSzPts val="1400"/>
              <a:buChar char="〉"/>
            </a:pPr>
            <a:r>
              <a:rPr lang="de-DE" sz="2400"/>
              <a:t>Assemble all current key holders to prepare the key ceremony</a:t>
            </a:r>
            <a:endParaRPr sz="2400"/>
          </a:p>
          <a:p>
            <a:pPr indent="-317500" lvl="0" marL="457200" rtl="0" algn="l">
              <a:spcBef>
                <a:spcPts val="0"/>
              </a:spcBef>
              <a:spcAft>
                <a:spcPts val="0"/>
              </a:spcAft>
              <a:buSzPts val="1400"/>
              <a:buChar char="〉"/>
            </a:pPr>
            <a:r>
              <a:rPr lang="de-DE" sz="2400"/>
              <a:t>Decide on the new distribution of the keys</a:t>
            </a:r>
            <a:endParaRPr sz="2400"/>
          </a:p>
          <a:p>
            <a:pPr indent="-317500" lvl="1" marL="914400" rtl="0" algn="l">
              <a:spcBef>
                <a:spcPts val="0"/>
              </a:spcBef>
              <a:spcAft>
                <a:spcPts val="0"/>
              </a:spcAft>
              <a:buSzPts val="1400"/>
              <a:buChar char="〉"/>
            </a:pPr>
            <a:r>
              <a:rPr lang="de-DE" sz="2000"/>
              <a:t>Who left the group of key holders?</a:t>
            </a:r>
            <a:endParaRPr sz="2000"/>
          </a:p>
          <a:p>
            <a:pPr indent="-317500" lvl="1" marL="914400" rtl="0" algn="l">
              <a:spcBef>
                <a:spcPts val="0"/>
              </a:spcBef>
              <a:spcAft>
                <a:spcPts val="0"/>
              </a:spcAft>
              <a:buSzPts val="1400"/>
              <a:buChar char="〉"/>
            </a:pPr>
            <a:r>
              <a:rPr lang="de-DE" sz="2000"/>
              <a:t>Any changes in the Shamir threshold scheme required (1/1, 2/3, 3/5, k/n)?</a:t>
            </a:r>
            <a:endParaRPr sz="2000">
              <a:latin typeface="Courier New"/>
              <a:ea typeface="Courier New"/>
              <a:cs typeface="Courier New"/>
              <a:sym typeface="Courier New"/>
            </a:endParaRPr>
          </a:p>
        </p:txBody>
      </p:sp>
      <p:pic>
        <p:nvPicPr>
          <p:cNvPr id="211" name="Google Shape;211;p35"/>
          <p:cNvPicPr preferRelativeResize="0"/>
          <p:nvPr/>
        </p:nvPicPr>
        <p:blipFill>
          <a:blip r:embed="rId3">
            <a:alphaModFix/>
          </a:blip>
          <a:stretch>
            <a:fillRect/>
          </a:stretch>
        </p:blipFill>
        <p:spPr>
          <a:xfrm>
            <a:off x="1414963" y="3775775"/>
            <a:ext cx="6683374" cy="2447775"/>
          </a:xfrm>
          <a:prstGeom prst="rect">
            <a:avLst/>
          </a:prstGeom>
          <a:noFill/>
          <a:ln>
            <a:noFill/>
          </a:ln>
        </p:spPr>
      </p:pic>
      <p:sp>
        <p:nvSpPr>
          <p:cNvPr id="212" name="Google Shape;212;p35"/>
          <p:cNvSpPr txBox="1"/>
          <p:nvPr/>
        </p:nvSpPr>
        <p:spPr>
          <a:xfrm>
            <a:off x="8559900" y="4239675"/>
            <a:ext cx="3632100" cy="14160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Clr>
                <a:schemeClr val="dk1"/>
              </a:buClr>
              <a:buSzPts val="1100"/>
              <a:buFont typeface="Arial"/>
              <a:buNone/>
            </a:pPr>
            <a:r>
              <a:rPr lang="de-DE" sz="1600">
                <a:solidFill>
                  <a:schemeClr val="lt1"/>
                </a:solidFill>
                <a:latin typeface="Roboto Mono Light"/>
                <a:ea typeface="Roboto Mono Light"/>
                <a:cs typeface="Roboto Mono Light"/>
                <a:sym typeface="Roboto Mono Light"/>
              </a:rPr>
              <a:t>vault operator rekey \</a:t>
            </a:r>
            <a:endParaRPr sz="1600">
              <a:solidFill>
                <a:schemeClr val="l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Clr>
                <a:schemeClr val="dk1"/>
              </a:buClr>
              <a:buSzPts val="1100"/>
              <a:buFont typeface="Arial"/>
              <a:buNone/>
            </a:pPr>
            <a:r>
              <a:rPr lang="de-DE" sz="1600">
                <a:solidFill>
                  <a:schemeClr val="lt1"/>
                </a:solidFill>
                <a:latin typeface="Roboto Mono Light"/>
                <a:ea typeface="Roboto Mono Light"/>
                <a:cs typeface="Roboto Mono Light"/>
                <a:sym typeface="Roboto Mono Light"/>
              </a:rPr>
              <a:t> -init \</a:t>
            </a:r>
            <a:endParaRPr sz="1600">
              <a:solidFill>
                <a:schemeClr val="l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Clr>
                <a:schemeClr val="dk1"/>
              </a:buClr>
              <a:buSzPts val="1100"/>
              <a:buFont typeface="Arial"/>
              <a:buNone/>
            </a:pPr>
            <a:r>
              <a:rPr lang="de-DE" sz="1600">
                <a:solidFill>
                  <a:schemeClr val="lt1"/>
                </a:solidFill>
                <a:latin typeface="Roboto Mono Light"/>
                <a:ea typeface="Roboto Mono Light"/>
                <a:cs typeface="Roboto Mono Light"/>
                <a:sym typeface="Roboto Mono Light"/>
              </a:rPr>
              <a:t> </a:t>
            </a:r>
            <a:r>
              <a:rPr b="1" lang="de-DE" sz="1600">
                <a:solidFill>
                  <a:schemeClr val="lt1"/>
                </a:solidFill>
                <a:latin typeface="Roboto Mono"/>
                <a:ea typeface="Roboto Mono"/>
                <a:cs typeface="Roboto Mono"/>
                <a:sym typeface="Roboto Mono"/>
              </a:rPr>
              <a:t>-target=recovery</a:t>
            </a:r>
            <a:r>
              <a:rPr lang="de-DE" sz="1600">
                <a:solidFill>
                  <a:schemeClr val="lt1"/>
                </a:solidFill>
                <a:latin typeface="Roboto Mono Light"/>
                <a:ea typeface="Roboto Mono Light"/>
                <a:cs typeface="Roboto Mono Light"/>
                <a:sym typeface="Roboto Mono Light"/>
              </a:rPr>
              <a:t> \</a:t>
            </a:r>
            <a:endParaRPr sz="1600">
              <a:solidFill>
                <a:schemeClr val="lt1"/>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Clr>
                <a:schemeClr val="dk1"/>
              </a:buClr>
              <a:buSzPts val="1100"/>
              <a:buFont typeface="Arial"/>
              <a:buNone/>
            </a:pPr>
            <a:r>
              <a:rPr lang="de-DE" sz="1600">
                <a:solidFill>
                  <a:schemeClr val="lt1"/>
                </a:solidFill>
                <a:latin typeface="Roboto Mono Light"/>
                <a:ea typeface="Roboto Mono Light"/>
                <a:cs typeface="Roboto Mono Light"/>
                <a:sym typeface="Roboto Mono Light"/>
              </a:rPr>
              <a:t> </a:t>
            </a:r>
            <a:r>
              <a:rPr lang="de-DE" sz="1600">
                <a:solidFill>
                  <a:schemeClr val="accent4"/>
                </a:solidFill>
                <a:latin typeface="Roboto Mono Light"/>
                <a:ea typeface="Roboto Mono Light"/>
                <a:cs typeface="Roboto Mono Light"/>
                <a:sym typeface="Roboto Mono Light"/>
              </a:rPr>
              <a:t>-key-shares=1 \</a:t>
            </a:r>
            <a:endParaRPr sz="1600">
              <a:solidFill>
                <a:schemeClr val="accent4"/>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Clr>
                <a:schemeClr val="dk1"/>
              </a:buClr>
              <a:buSzPts val="1100"/>
              <a:buFont typeface="Arial"/>
              <a:buNone/>
            </a:pPr>
            <a:r>
              <a:rPr lang="de-DE" sz="1600">
                <a:solidFill>
                  <a:schemeClr val="accent4"/>
                </a:solidFill>
                <a:latin typeface="Roboto Mono Light"/>
                <a:ea typeface="Roboto Mono Light"/>
                <a:cs typeface="Roboto Mono Light"/>
                <a:sym typeface="Roboto Mono Light"/>
              </a:rPr>
              <a:t> -key-threshold=1</a:t>
            </a:r>
            <a:endParaRPr sz="1000">
              <a:solidFill>
                <a:schemeClr val="accent4"/>
              </a:solidFill>
              <a:latin typeface="Roboto Mono Light"/>
              <a:ea typeface="Roboto Mono Light"/>
              <a:cs typeface="Roboto Mono Light"/>
              <a:sym typeface="Roboto Mono Light"/>
            </a:endParaRPr>
          </a:p>
        </p:txBody>
      </p:sp>
      <p:pic>
        <p:nvPicPr>
          <p:cNvPr id="213" name="Google Shape;213;p35"/>
          <p:cNvPicPr preferRelativeResize="0"/>
          <p:nvPr/>
        </p:nvPicPr>
        <p:blipFill>
          <a:blip r:embed="rId4">
            <a:alphaModFix/>
          </a:blip>
          <a:stretch>
            <a:fillRect/>
          </a:stretch>
        </p:blipFill>
        <p:spPr>
          <a:xfrm>
            <a:off x="10820900" y="4595800"/>
            <a:ext cx="601875" cy="60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de-DE">
                <a:latin typeface="Source Sans Pro"/>
                <a:ea typeface="Source Sans Pro"/>
                <a:cs typeface="Source Sans Pro"/>
                <a:sym typeface="Source Sans Pro"/>
              </a:rPr>
              <a:t>Vault Boost Course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Splitting the key in shards​</a:t>
            </a:r>
            <a:endParaRPr/>
          </a:p>
        </p:txBody>
      </p:sp>
      <p:sp>
        <p:nvSpPr>
          <p:cNvPr id="220" name="Google Shape;220;p36"/>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sz="2400"/>
              <a:t>The recovery key can be split into </a:t>
            </a:r>
            <a:r>
              <a:rPr i="1" lang="de-DE" sz="2400" u="sng"/>
              <a:t>n</a:t>
            </a:r>
            <a:r>
              <a:rPr lang="de-DE" sz="2400" u="sng"/>
              <a:t> shards</a:t>
            </a:r>
            <a:r>
              <a:rPr lang="de-DE" sz="2400"/>
              <a:t>​ according to Shamir's secret sharing algorithm​</a:t>
            </a:r>
            <a:endParaRPr sz="2400"/>
          </a:p>
          <a:p>
            <a:pPr indent="-342900" lvl="0" marL="457200" rtl="0" algn="l">
              <a:spcBef>
                <a:spcPts val="0"/>
              </a:spcBef>
              <a:spcAft>
                <a:spcPts val="0"/>
              </a:spcAft>
              <a:buSzPts val="1800"/>
              <a:buChar char="〉"/>
            </a:pPr>
            <a:r>
              <a:rPr lang="de-DE" sz="2400"/>
              <a:t>In scenario </a:t>
            </a:r>
            <a:r>
              <a:rPr i="1" lang="de-DE" sz="2400"/>
              <a:t>k = n</a:t>
            </a:r>
            <a:r>
              <a:rPr lang="de-DE" sz="2400"/>
              <a:t>, all keyholders need to be present to assemble the recovery key​</a:t>
            </a:r>
            <a:endParaRPr sz="2400"/>
          </a:p>
          <a:p>
            <a:pPr indent="-342900" lvl="0" marL="457200" rtl="0" algn="l">
              <a:spcBef>
                <a:spcPts val="0"/>
              </a:spcBef>
              <a:spcAft>
                <a:spcPts val="0"/>
              </a:spcAft>
              <a:buSzPts val="1800"/>
              <a:buChar char="〉"/>
            </a:pPr>
            <a:r>
              <a:rPr lang="de-DE" sz="2400"/>
              <a:t>Increasing the </a:t>
            </a:r>
            <a:r>
              <a:rPr lang="de-DE" sz="2400" u="sng"/>
              <a:t>threshold (</a:t>
            </a:r>
            <a:r>
              <a:rPr i="1" lang="de-DE" sz="2400" u="sng"/>
              <a:t>k</a:t>
            </a:r>
            <a:r>
              <a:rPr lang="de-DE" sz="2400" u="sng"/>
              <a:t>)</a:t>
            </a:r>
            <a:r>
              <a:rPr lang="de-DE" sz="2400"/>
              <a:t> enforces stricter availability requirements (24/7) for the key holders​</a:t>
            </a:r>
            <a:endParaRPr sz="2400"/>
          </a:p>
          <a:p>
            <a:pPr indent="-342900" lvl="0" marL="457200" rtl="0" algn="l">
              <a:spcBef>
                <a:spcPts val="0"/>
              </a:spcBef>
              <a:spcAft>
                <a:spcPts val="0"/>
              </a:spcAft>
              <a:buSzPts val="1800"/>
              <a:buChar char="〉"/>
            </a:pPr>
            <a:r>
              <a:rPr lang="de-DE" sz="2400"/>
              <a:t>Given a threshold (</a:t>
            </a:r>
            <a:r>
              <a:rPr i="1" lang="de-DE" sz="2400"/>
              <a:t>k</a:t>
            </a:r>
            <a:r>
              <a:rPr lang="de-DE" sz="2400"/>
              <a:t>), increasing the shards (</a:t>
            </a:r>
            <a:r>
              <a:rPr i="1" lang="de-DE" sz="2400"/>
              <a:t>n</a:t>
            </a:r>
            <a:r>
              <a:rPr lang="de-DE" sz="2400"/>
              <a:t>) increases the resiliency of the process, since the possibility that at least (</a:t>
            </a:r>
            <a:r>
              <a:rPr i="1" lang="de-DE" sz="2400"/>
              <a:t>k</a:t>
            </a:r>
            <a:r>
              <a:rPr lang="de-DE" sz="2400"/>
              <a:t>) key owners (the threshold) are available is higher​​</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Valid threshold schemes</a:t>
            </a:r>
            <a:endParaRPr/>
          </a:p>
        </p:txBody>
      </p:sp>
      <p:sp>
        <p:nvSpPr>
          <p:cNvPr id="227" name="Google Shape;227;p37"/>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0" lvl="0" marL="0" rtl="0" algn="l">
              <a:spcBef>
                <a:spcPts val="1000"/>
              </a:spcBef>
              <a:spcAft>
                <a:spcPts val="0"/>
              </a:spcAft>
              <a:buNone/>
            </a:pPr>
            <a:r>
              <a:rPr lang="de-DE"/>
              <a:t>Valid threshold (</a:t>
            </a:r>
            <a:r>
              <a:rPr i="1" lang="de-DE"/>
              <a:t>k</a:t>
            </a:r>
            <a:r>
              <a:rPr lang="de-DE"/>
              <a:t>) / shards (</a:t>
            </a:r>
            <a:r>
              <a:rPr i="1" lang="de-DE"/>
              <a:t>n</a:t>
            </a:r>
            <a:r>
              <a:rPr lang="de-DE"/>
              <a:t>) examples</a:t>
            </a:r>
            <a:endParaRPr/>
          </a:p>
        </p:txBody>
      </p:sp>
      <p:graphicFrame>
        <p:nvGraphicFramePr>
          <p:cNvPr id="228" name="Google Shape;228;p37"/>
          <p:cNvGraphicFramePr/>
          <p:nvPr/>
        </p:nvGraphicFramePr>
        <p:xfrm>
          <a:off x="2867025" y="2645225"/>
          <a:ext cx="3000000" cy="3000000"/>
        </p:xfrm>
        <a:graphic>
          <a:graphicData uri="http://schemas.openxmlformats.org/drawingml/2006/table">
            <a:tbl>
              <a:tblPr>
                <a:noFill/>
                <a:tableStyleId>{34B9B50D-F3B5-4435-91E2-865A28BF3C4D}</a:tableStyleId>
              </a:tblPr>
              <a:tblGrid>
                <a:gridCol w="1362950"/>
                <a:gridCol w="5095000"/>
              </a:tblGrid>
              <a:tr h="322275">
                <a:tc>
                  <a:txBody>
                    <a:bodyPr/>
                    <a:lstStyle/>
                    <a:p>
                      <a:pPr indent="0" lvl="0" marL="0" rtl="0" algn="l">
                        <a:spcBef>
                          <a:spcPts val="0"/>
                        </a:spcBef>
                        <a:spcAft>
                          <a:spcPts val="0"/>
                        </a:spcAft>
                        <a:buNone/>
                      </a:pPr>
                      <a:r>
                        <a:rPr b="1" lang="de-DE">
                          <a:latin typeface="Source Sans Pro"/>
                          <a:ea typeface="Source Sans Pro"/>
                          <a:cs typeface="Source Sans Pro"/>
                          <a:sym typeface="Source Sans Pro"/>
                        </a:rPr>
                        <a:t>Scheme​</a:t>
                      </a:r>
                      <a:r>
                        <a:rPr lang="de-DE">
                          <a:latin typeface="Source Sans Pro"/>
                          <a:ea typeface="Source Sans Pro"/>
                          <a:cs typeface="Source Sans Pro"/>
                          <a:sym typeface="Source Sans Pro"/>
                        </a:rPr>
                        <a:t> (k / n)</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dk1">
                          <a:alpha val="0"/>
                        </a:schemeClr>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b="1" lang="de-DE">
                          <a:latin typeface="Source Sans Pro"/>
                          <a:ea typeface="Source Sans Pro"/>
                          <a:cs typeface="Source Sans Pro"/>
                          <a:sym typeface="Source Sans Pro"/>
                        </a:rPr>
                        <a:t>Description​</a:t>
                      </a:r>
                      <a:endParaRPr b="1">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dk1">
                          <a:alpha val="0"/>
                        </a:schemeClr>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1  / 1​</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(auto-unsealing with single key), the single point​</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2  / 2​</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2 points (or more) define  a line (k – 1 = 1)​</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2  / 3​</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3 points can define  a line (k – 1 = 1)​</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2  / 4​</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4 points can define  a line (k – 1 = 1)​</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3  / 3​</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3 points (or more) define a  polynomial of degree k – 1 = 2 ​</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3  / 4</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4 points can define a  polynomial of degree k – 1 = 2 ​</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3  / 5</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5 points can define a  polynomial of degree k – 1 = 2 ​</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lt2"/>
                      </a:solidFill>
                      <a:prstDash val="solid"/>
                      <a:round/>
                      <a:headEnd len="sm" w="sm" type="none"/>
                      <a:tailEnd len="sm" w="sm" type="none"/>
                    </a:lnB>
                  </a:tcPr>
                </a:tc>
              </a:tr>
              <a:tr h="322275">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 4  / 5​</a:t>
                      </a:r>
                      <a:endParaRPr>
                        <a:latin typeface="Source Sans Pro"/>
                        <a:ea typeface="Source Sans Pro"/>
                        <a:cs typeface="Source Sans Pro"/>
                        <a:sym typeface="Source Sans Pro"/>
                      </a:endParaRPr>
                    </a:p>
                  </a:txBody>
                  <a:tcPr marT="91425" marB="91425" marR="91425" marL="91425">
                    <a:lnL cap="flat" cmpd="sng" w="15400">
                      <a:solidFill>
                        <a:schemeClr val="dk1">
                          <a:alpha val="0"/>
                        </a:schemeClr>
                      </a:solidFill>
                      <a:prstDash val="solid"/>
                      <a:round/>
                      <a:headEnd len="sm" w="sm" type="none"/>
                      <a:tailEnd len="sm" w="sm" type="none"/>
                    </a:lnL>
                    <a:lnR cap="flat" cmpd="sng" w="15400">
                      <a:solidFill>
                        <a:schemeClr val="lt2"/>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dk1">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de-DE">
                          <a:latin typeface="Source Sans Pro"/>
                          <a:ea typeface="Source Sans Pro"/>
                          <a:cs typeface="Source Sans Pro"/>
                          <a:sym typeface="Source Sans Pro"/>
                        </a:rPr>
                        <a:t>n = 5 points can define a  polynomial of degree k – 1 = 3 ​</a:t>
                      </a:r>
                      <a:endParaRPr>
                        <a:latin typeface="Source Sans Pro"/>
                        <a:ea typeface="Source Sans Pro"/>
                        <a:cs typeface="Source Sans Pro"/>
                        <a:sym typeface="Source Sans Pro"/>
                      </a:endParaRPr>
                    </a:p>
                  </a:txBody>
                  <a:tcPr marT="91425" marB="91425" marR="91425" marL="91425">
                    <a:lnL cap="flat" cmpd="sng" w="15400">
                      <a:solidFill>
                        <a:schemeClr val="lt2"/>
                      </a:solidFill>
                      <a:prstDash val="solid"/>
                      <a:round/>
                      <a:headEnd len="sm" w="sm" type="none"/>
                      <a:tailEnd len="sm" w="sm" type="none"/>
                    </a:lnL>
                    <a:lnR cap="flat" cmpd="sng" w="15400">
                      <a:solidFill>
                        <a:schemeClr val="dk1">
                          <a:alpha val="0"/>
                        </a:schemeClr>
                      </a:solidFill>
                      <a:prstDash val="solid"/>
                      <a:round/>
                      <a:headEnd len="sm" w="sm" type="none"/>
                      <a:tailEnd len="sm" w="sm" type="none"/>
                    </a:lnR>
                    <a:lnT cap="flat" cmpd="sng" w="15400">
                      <a:solidFill>
                        <a:schemeClr val="lt2"/>
                      </a:solidFill>
                      <a:prstDash val="solid"/>
                      <a:round/>
                      <a:headEnd len="sm" w="sm" type="none"/>
                      <a:tailEnd len="sm" w="sm" type="none"/>
                    </a:lnT>
                    <a:lnB cap="flat" cmpd="sng" w="15400">
                      <a:solidFill>
                        <a:schemeClr val="dk1">
                          <a:alpha val="0"/>
                        </a:schemeClr>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Invalid threshold scheme examples</a:t>
            </a:r>
            <a:endParaRPr/>
          </a:p>
        </p:txBody>
      </p:sp>
      <p:sp>
        <p:nvSpPr>
          <p:cNvPr id="235" name="Google Shape;235;p38"/>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sz="2600"/>
              <a:t>1  / 2, impossible to define a point with n = 2 or more different points​</a:t>
            </a:r>
            <a:endParaRPr sz="2600"/>
          </a:p>
          <a:p>
            <a:pPr indent="-342900" lvl="0" marL="457200" rtl="0" algn="l">
              <a:spcBef>
                <a:spcPts val="0"/>
              </a:spcBef>
              <a:spcAft>
                <a:spcPts val="0"/>
              </a:spcAft>
              <a:buSzPts val="1800"/>
              <a:buChar char="〉"/>
            </a:pPr>
            <a:r>
              <a:rPr lang="de-DE" sz="2600"/>
              <a:t>2  / 1, impossible to define a line (k – 1 = 1) with 1 point. This is a scenario where a single recovery key is shared equally (no splitting) between 2 or more people (e.g., stored in shared password safe)</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30200" lvl="0" marL="457200" rtl="0" algn="l">
              <a:spcBef>
                <a:spcPts val="1000"/>
              </a:spcBef>
              <a:spcAft>
                <a:spcPts val="0"/>
              </a:spcAft>
              <a:buSzPts val="1600"/>
              <a:buChar char="〉"/>
            </a:pPr>
            <a:r>
              <a:rPr lang="de-DE" sz="2600"/>
              <a:t>Vaults internal data encryption key does not require manual “rotation”</a:t>
            </a:r>
            <a:endParaRPr sz="2600"/>
          </a:p>
          <a:p>
            <a:pPr indent="-330200" lvl="0" marL="457200" rtl="0" algn="l">
              <a:spcBef>
                <a:spcPts val="0"/>
              </a:spcBef>
              <a:spcAft>
                <a:spcPts val="0"/>
              </a:spcAft>
              <a:buSzPts val="1600"/>
              <a:buChar char="〉"/>
            </a:pPr>
            <a:r>
              <a:rPr lang="de-DE" sz="2600"/>
              <a:t>Generally, the key is </a:t>
            </a:r>
            <a:r>
              <a:rPr lang="de-DE" sz="2600" u="sng">
                <a:solidFill>
                  <a:schemeClr val="hlink"/>
                </a:solidFill>
                <a:hlinkClick r:id="rId3"/>
              </a:rPr>
              <a:t>rotated automatically</a:t>
            </a:r>
            <a:r>
              <a:rPr lang="de-DE" sz="2600"/>
              <a:t>, just before 2</a:t>
            </a:r>
            <a:r>
              <a:rPr baseline="30000" lang="de-DE" sz="2600"/>
              <a:t>32</a:t>
            </a:r>
            <a:r>
              <a:rPr lang="de-DE" sz="2600"/>
              <a:t> encryptions were performed (</a:t>
            </a:r>
            <a:r>
              <a:rPr lang="de-DE" sz="2600" u="sng">
                <a:solidFill>
                  <a:schemeClr val="hlink"/>
                </a:solidFill>
                <a:hlinkClick r:id="rId4"/>
              </a:rPr>
              <a:t>NIST guidance 800-38D</a:t>
            </a:r>
            <a:r>
              <a:rPr lang="de-DE" sz="2600"/>
              <a:t>)</a:t>
            </a:r>
            <a:endParaRPr sz="2600"/>
          </a:p>
          <a:p>
            <a:pPr indent="-330200" lvl="0" marL="457200" rtl="0" algn="l">
              <a:spcBef>
                <a:spcPts val="0"/>
              </a:spcBef>
              <a:spcAft>
                <a:spcPts val="0"/>
              </a:spcAft>
              <a:buSzPts val="1600"/>
              <a:buChar char="〉"/>
            </a:pPr>
            <a:r>
              <a:rPr lang="de-DE" sz="2600"/>
              <a:t>The key can be </a:t>
            </a:r>
            <a:r>
              <a:rPr lang="de-DE" sz="2600" u="sng">
                <a:solidFill>
                  <a:schemeClr val="hlink"/>
                </a:solidFill>
                <a:hlinkClick r:id="rId5"/>
              </a:rPr>
              <a:t>rotated manually</a:t>
            </a:r>
            <a:r>
              <a:rPr lang="de-DE" sz="2600"/>
              <a:t> (if required)</a:t>
            </a:r>
            <a:endParaRPr sz="2600"/>
          </a:p>
          <a:p>
            <a:pPr indent="-330200" lvl="0" marL="457200" rtl="0" algn="l">
              <a:spcBef>
                <a:spcPts val="0"/>
              </a:spcBef>
              <a:spcAft>
                <a:spcPts val="0"/>
              </a:spcAft>
              <a:buSzPts val="1600"/>
              <a:buChar char="〉"/>
            </a:pPr>
            <a:r>
              <a:rPr lang="de-DE" sz="2600"/>
              <a:t>The </a:t>
            </a:r>
            <a:r>
              <a:rPr lang="de-DE" sz="2600" u="sng">
                <a:solidFill>
                  <a:schemeClr val="hlink"/>
                </a:solidFill>
                <a:hlinkClick r:id="rId6"/>
              </a:rPr>
              <a:t>threshold (max_operations)</a:t>
            </a:r>
            <a:r>
              <a:rPr lang="de-DE" sz="2600"/>
              <a:t> for the automatic key rotation can be changed</a:t>
            </a:r>
            <a:endParaRPr sz="2600"/>
          </a:p>
        </p:txBody>
      </p:sp>
      <p:sp>
        <p:nvSpPr>
          <p:cNvPr id="242" name="Google Shape;242;p3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Data encryption key rotation</a:t>
            </a:r>
            <a:endParaRPr/>
          </a:p>
        </p:txBody>
      </p:sp>
      <p:sp>
        <p:nvSpPr>
          <p:cNvPr id="243" name="Google Shape;243;p39"/>
          <p:cNvSpPr txBox="1"/>
          <p:nvPr/>
        </p:nvSpPr>
        <p:spPr>
          <a:xfrm>
            <a:off x="8136900" y="4773075"/>
            <a:ext cx="40551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rotate</a:t>
            </a:r>
            <a:endParaRPr sz="1000">
              <a:solidFill>
                <a:schemeClr val="lt1"/>
              </a:solidFill>
              <a:latin typeface="Roboto Mono Light"/>
              <a:ea typeface="Roboto Mono Light"/>
              <a:cs typeface="Roboto Mono Light"/>
              <a:sym typeface="Roboto Mono Light"/>
            </a:endParaRPr>
          </a:p>
        </p:txBody>
      </p:sp>
      <p:pic>
        <p:nvPicPr>
          <p:cNvPr id="244" name="Google Shape;244;p39"/>
          <p:cNvPicPr preferRelativeResize="0"/>
          <p:nvPr/>
        </p:nvPicPr>
        <p:blipFill>
          <a:blip r:embed="rId7">
            <a:alphaModFix/>
          </a:blip>
          <a:stretch>
            <a:fillRect/>
          </a:stretch>
        </p:blipFill>
        <p:spPr>
          <a:xfrm>
            <a:off x="10678100" y="4319900"/>
            <a:ext cx="601875" cy="601875"/>
          </a:xfrm>
          <a:prstGeom prst="rect">
            <a:avLst/>
          </a:prstGeom>
          <a:noFill/>
          <a:ln>
            <a:noFill/>
          </a:ln>
        </p:spPr>
      </p:pic>
      <p:sp>
        <p:nvSpPr>
          <p:cNvPr id="245" name="Google Shape;245;p39"/>
          <p:cNvSpPr txBox="1"/>
          <p:nvPr/>
        </p:nvSpPr>
        <p:spPr>
          <a:xfrm>
            <a:off x="8136950" y="5453500"/>
            <a:ext cx="40551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read sys/rotate/config</a:t>
            </a:r>
            <a:endParaRPr sz="10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Azure (unseal) key rotation</a:t>
            </a:r>
            <a:endParaRPr/>
          </a:p>
        </p:txBody>
      </p:sp>
      <p:sp>
        <p:nvSpPr>
          <p:cNvPr id="252" name="Google Shape;252;p40"/>
          <p:cNvSpPr txBox="1"/>
          <p:nvPr/>
        </p:nvSpPr>
        <p:spPr>
          <a:xfrm>
            <a:off x="838200" y="1825625"/>
            <a:ext cx="10515600" cy="4351200"/>
          </a:xfrm>
          <a:prstGeom prst="rect">
            <a:avLst/>
          </a:prstGeom>
          <a:noFill/>
          <a:ln>
            <a:noFill/>
          </a:ln>
        </p:spPr>
        <p:txBody>
          <a:bodyPr anchorCtr="0" anchor="t" bIns="45700" lIns="91425" spcFirstLastPara="1" rIns="90000" wrap="square" tIns="45700">
            <a:noAutofit/>
          </a:bodyPr>
          <a:lstStyle/>
          <a:p>
            <a:pPr indent="-342900" lvl="0" marL="457200" rtl="0" algn="l">
              <a:lnSpc>
                <a:spcPct val="115000"/>
              </a:lnSpc>
              <a:spcBef>
                <a:spcPts val="1000"/>
              </a:spcBef>
              <a:spcAft>
                <a:spcPts val="0"/>
              </a:spcAft>
              <a:buClr>
                <a:srgbClr val="2E4A99"/>
              </a:buClr>
              <a:buSzPts val="1800"/>
              <a:buFont typeface="Source Sans Pro"/>
              <a:buChar char="〉"/>
            </a:pPr>
            <a:r>
              <a:rPr lang="de-DE" sz="2800">
                <a:solidFill>
                  <a:srgbClr val="000000"/>
                </a:solidFill>
                <a:latin typeface="Source Sans Pro"/>
                <a:ea typeface="Source Sans Pro"/>
                <a:cs typeface="Source Sans Pro"/>
                <a:sym typeface="Source Sans Pro"/>
              </a:rPr>
              <a:t>The Azure Key Vault Seal </a:t>
            </a:r>
            <a:r>
              <a:rPr lang="de-DE" sz="2800" u="sng">
                <a:solidFill>
                  <a:srgbClr val="0563C1"/>
                </a:solidFill>
                <a:latin typeface="Source Sans Pro"/>
                <a:ea typeface="Source Sans Pro"/>
                <a:cs typeface="Source Sans Pro"/>
                <a:sym typeface="Source Sans Pro"/>
                <a:hlinkClick r:id="rId3">
                  <a:extLst>
                    <a:ext uri="{A12FA001-AC4F-418D-AE19-62706E023703}">
                      <ahyp:hlinkClr val="tx"/>
                    </a:ext>
                  </a:extLst>
                </a:hlinkClick>
              </a:rPr>
              <a:t>supports key rotation</a:t>
            </a:r>
            <a:endParaRPr sz="2800">
              <a:solidFill>
                <a:srgbClr val="000000"/>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2E4A99"/>
              </a:buClr>
              <a:buSzPts val="1800"/>
              <a:buFont typeface="Source Sans Pro"/>
              <a:buChar char="〉"/>
            </a:pPr>
            <a:r>
              <a:rPr lang="de-DE" sz="2800">
                <a:solidFill>
                  <a:srgbClr val="000000"/>
                </a:solidFill>
                <a:latin typeface="Source Sans Pro"/>
                <a:ea typeface="Source Sans Pro"/>
                <a:cs typeface="Source Sans Pro"/>
                <a:sym typeface="Source Sans Pro"/>
              </a:rPr>
              <a:t>Key </a:t>
            </a:r>
            <a:r>
              <a:rPr lang="de-DE" sz="2800">
                <a:latin typeface="Source Sans Pro"/>
                <a:ea typeface="Source Sans Pro"/>
                <a:cs typeface="Source Sans Pro"/>
                <a:sym typeface="Source Sans Pro"/>
              </a:rPr>
              <a:t>can </a:t>
            </a:r>
            <a:r>
              <a:rPr lang="de-DE" sz="2800">
                <a:solidFill>
                  <a:srgbClr val="000000"/>
                </a:solidFill>
                <a:latin typeface="Source Sans Pro"/>
                <a:ea typeface="Source Sans Pro"/>
                <a:cs typeface="Source Sans Pro"/>
                <a:sym typeface="Source Sans Pro"/>
              </a:rPr>
              <a:t>be </a:t>
            </a:r>
            <a:r>
              <a:rPr lang="de-DE" sz="2800" u="sng">
                <a:solidFill>
                  <a:srgbClr val="0563C1"/>
                </a:solidFill>
                <a:latin typeface="Source Sans Pro"/>
                <a:ea typeface="Source Sans Pro"/>
                <a:cs typeface="Source Sans Pro"/>
                <a:sym typeface="Source Sans Pro"/>
                <a:hlinkClick r:id="rId4">
                  <a:extLst>
                    <a:ext uri="{A12FA001-AC4F-418D-AE19-62706E023703}">
                      <ahyp:hlinkClr val="tx"/>
                    </a:ext>
                  </a:extLst>
                </a:hlinkClick>
              </a:rPr>
              <a:t>rotated with an Azure Function App</a:t>
            </a:r>
            <a:endParaRPr sz="2800">
              <a:solidFill>
                <a:srgbClr val="000000"/>
              </a:solidFill>
              <a:latin typeface="Source Sans Pro"/>
              <a:ea typeface="Source Sans Pro"/>
              <a:cs typeface="Source Sans Pro"/>
              <a:sym typeface="Source Sans Pro"/>
            </a:endParaRPr>
          </a:p>
          <a:p>
            <a:pPr indent="-342900" lvl="0" marL="457200" rtl="0" algn="l">
              <a:lnSpc>
                <a:spcPct val="115000"/>
              </a:lnSpc>
              <a:spcBef>
                <a:spcPts val="0"/>
              </a:spcBef>
              <a:spcAft>
                <a:spcPts val="0"/>
              </a:spcAft>
              <a:buClr>
                <a:srgbClr val="2E4A99"/>
              </a:buClr>
              <a:buSzPts val="1800"/>
              <a:buFont typeface="Source Sans Pro"/>
              <a:buChar char="〉"/>
            </a:pPr>
            <a:r>
              <a:rPr lang="de-DE" sz="2800">
                <a:solidFill>
                  <a:srgbClr val="000000"/>
                </a:solidFill>
                <a:latin typeface="Source Sans Pro"/>
                <a:ea typeface="Source Sans Pro"/>
                <a:cs typeface="Source Sans Pro"/>
                <a:sym typeface="Source Sans Pro"/>
              </a:rPr>
              <a:t>Vault automatically detects rotate keys</a:t>
            </a:r>
            <a:endParaRPr sz="2800">
              <a:solidFill>
                <a:srgbClr val="000000"/>
              </a:solidFill>
              <a:latin typeface="Source Sans Pro"/>
              <a:ea typeface="Source Sans Pro"/>
              <a:cs typeface="Source Sans Pro"/>
              <a:sym typeface="Source Sans Pro"/>
            </a:endParaRPr>
          </a:p>
        </p:txBody>
      </p:sp>
      <p:sp>
        <p:nvSpPr>
          <p:cNvPr id="253" name="Google Shape;253;p40"/>
          <p:cNvSpPr txBox="1"/>
          <p:nvPr/>
        </p:nvSpPr>
        <p:spPr>
          <a:xfrm>
            <a:off x="2279350" y="4280700"/>
            <a:ext cx="5888100" cy="16623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seal "azurekeyvault" {</a:t>
            </a:r>
            <a:endParaRPr sz="16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  client_id  	  = "YOUR-APP-ID"</a:t>
            </a:r>
            <a:endParaRPr sz="16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  tenant_id  	  = "YOUR-AZURE-TENANT-ID"</a:t>
            </a:r>
            <a:endParaRPr sz="16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  vault_name 	  = "Azure-vault-XXXXXX"</a:t>
            </a:r>
            <a:endParaRPr sz="16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  key_name   	  = "key-name"</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a:t>
            </a:r>
            <a:endParaRPr sz="1600">
              <a:solidFill>
                <a:srgbClr val="FFFFFF"/>
              </a:solidFill>
              <a:latin typeface="Roboto Mono Light"/>
              <a:ea typeface="Roboto Mono Light"/>
              <a:cs typeface="Roboto Mono Light"/>
              <a:sym typeface="Roboto Mono Light"/>
            </a:endParaRPr>
          </a:p>
        </p:txBody>
      </p:sp>
      <p:sp>
        <p:nvSpPr>
          <p:cNvPr id="254" name="Google Shape;254;p40"/>
          <p:cNvSpPr/>
          <p:nvPr/>
        </p:nvSpPr>
        <p:spPr>
          <a:xfrm rot="502934">
            <a:off x="5228367" y="4010215"/>
            <a:ext cx="4560416" cy="597369"/>
          </a:xfrm>
          <a:prstGeom prst="snip1Rect">
            <a:avLst>
              <a:gd fmla="val 24116" name="adj"/>
            </a:avLst>
          </a:prstGeom>
          <a:solidFill>
            <a:srgbClr val="FFF2CC"/>
          </a:solidFill>
          <a:ln>
            <a:noFill/>
          </a:ln>
          <a:effectLst>
            <a:outerShdw blurRad="57150" rotWithShape="0" algn="bl" dir="5400000" dist="19050">
              <a:srgbClr val="000000">
                <a:alpha val="50000"/>
              </a:srgbClr>
            </a:outerShdw>
          </a:effectLst>
        </p:spPr>
        <p:txBody>
          <a:bodyPr anchorCtr="0" anchor="t" bIns="0" lIns="180000" spcFirstLastPara="1" rIns="0" wrap="square" tIns="0">
            <a:noAutofit/>
          </a:bodyPr>
          <a:lstStyle/>
          <a:p>
            <a:pPr indent="0" lvl="0" marL="0" rtl="0" algn="l">
              <a:spcBef>
                <a:spcPts val="0"/>
              </a:spcBef>
              <a:spcAft>
                <a:spcPts val="0"/>
              </a:spcAft>
              <a:buNone/>
            </a:pPr>
            <a:r>
              <a:rPr lang="de-DE">
                <a:solidFill>
                  <a:srgbClr val="000000"/>
                </a:solidFill>
                <a:latin typeface="Roboto Mono Light"/>
                <a:ea typeface="Roboto Mono Light"/>
                <a:cs typeface="Roboto Mono Light"/>
                <a:sym typeface="Roboto Mono Light"/>
              </a:rPr>
              <a:t>env:</a:t>
            </a:r>
            <a:endParaRPr>
              <a:solidFill>
                <a:srgbClr val="000000"/>
              </a:solidFill>
              <a:latin typeface="Roboto Mono Light"/>
              <a:ea typeface="Roboto Mono Light"/>
              <a:cs typeface="Roboto Mono Light"/>
              <a:sym typeface="Roboto Mono Light"/>
            </a:endParaRPr>
          </a:p>
          <a:p>
            <a:pPr indent="0" lvl="0" marL="0" rtl="0" algn="l">
              <a:spcBef>
                <a:spcPts val="0"/>
              </a:spcBef>
              <a:spcAft>
                <a:spcPts val="0"/>
              </a:spcAft>
              <a:buNone/>
            </a:pPr>
            <a:r>
              <a:rPr lang="de-DE">
                <a:solidFill>
                  <a:srgbClr val="000000"/>
                </a:solidFill>
                <a:latin typeface="Roboto Mono Light"/>
                <a:ea typeface="Roboto Mono Light"/>
                <a:cs typeface="Roboto Mono Light"/>
                <a:sym typeface="Roboto Mono Light"/>
              </a:rPr>
              <a:t>  AZURE_CLIENT_SECRET=YOUR-APP-PASSWORD</a:t>
            </a:r>
            <a:endParaRPr sz="1200">
              <a:solidFill>
                <a:srgbClr val="000000"/>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Seal migration</a:t>
            </a:r>
            <a:endParaRPr/>
          </a:p>
        </p:txBody>
      </p:sp>
      <p:sp>
        <p:nvSpPr>
          <p:cNvPr id="261" name="Google Shape;261;p41"/>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30200" lvl="0" marL="457200" rtl="0" algn="l">
              <a:spcBef>
                <a:spcPts val="1000"/>
              </a:spcBef>
              <a:spcAft>
                <a:spcPts val="0"/>
              </a:spcAft>
              <a:buSzPts val="1600"/>
              <a:buChar char="〉"/>
            </a:pPr>
            <a:r>
              <a:rPr lang="de-DE" sz="2600"/>
              <a:t>Change of the Seal stanza in the Vault server configuration requires a </a:t>
            </a:r>
            <a:r>
              <a:rPr lang="de-DE" sz="2600" u="sng">
                <a:solidFill>
                  <a:schemeClr val="hlink"/>
                </a:solidFill>
                <a:hlinkClick r:id="rId3"/>
              </a:rPr>
              <a:t>seal migration</a:t>
            </a:r>
            <a:r>
              <a:rPr lang="de-DE" sz="2600"/>
              <a:t> (another type of key ceremony)</a:t>
            </a:r>
            <a:endParaRPr sz="2600"/>
          </a:p>
          <a:p>
            <a:pPr indent="-330200" lvl="0" marL="457200" rtl="0" algn="l">
              <a:spcBef>
                <a:spcPts val="0"/>
              </a:spcBef>
              <a:spcAft>
                <a:spcPts val="0"/>
              </a:spcAft>
              <a:buSzPts val="1600"/>
              <a:buChar char="〉"/>
            </a:pPr>
            <a:r>
              <a:rPr lang="de-DE" sz="2600"/>
              <a:t>Examples:</a:t>
            </a:r>
            <a:endParaRPr sz="2600"/>
          </a:p>
          <a:p>
            <a:pPr indent="-330200" lvl="1" marL="914400" rtl="0" algn="l">
              <a:spcBef>
                <a:spcPts val="0"/>
              </a:spcBef>
              <a:spcAft>
                <a:spcPts val="0"/>
              </a:spcAft>
              <a:buSzPts val="1600"/>
              <a:buChar char="〉"/>
            </a:pPr>
            <a:r>
              <a:rPr lang="de-DE" sz="2200"/>
              <a:t>Migration from Azure Key Vault Seal to Shamir Seal</a:t>
            </a:r>
            <a:endParaRPr sz="2200"/>
          </a:p>
          <a:p>
            <a:pPr indent="-330200" lvl="1" marL="914400" rtl="0" algn="l">
              <a:spcBef>
                <a:spcPts val="0"/>
              </a:spcBef>
              <a:spcAft>
                <a:spcPts val="0"/>
              </a:spcAft>
              <a:buSzPts val="1600"/>
              <a:buChar char="〉"/>
            </a:pPr>
            <a:r>
              <a:rPr lang="de-DE" sz="2200"/>
              <a:t>Migration Azure Key Vault Seal to a key with a different name</a:t>
            </a:r>
            <a:endParaRPr sz="2200"/>
          </a:p>
          <a:p>
            <a:pPr indent="-330200" lvl="0" marL="457200" rtl="0" algn="l">
              <a:spcBef>
                <a:spcPts val="0"/>
              </a:spcBef>
              <a:spcAft>
                <a:spcPts val="0"/>
              </a:spcAft>
              <a:buSzPts val="1600"/>
              <a:buChar char="〉"/>
            </a:pPr>
            <a:r>
              <a:rPr lang="de-DE" sz="2600"/>
              <a:t>Requires a complete downtime for the Vault cluster (invasive change)</a:t>
            </a:r>
            <a:endParaRPr sz="2600"/>
          </a:p>
          <a:p>
            <a:pPr indent="-330200" lvl="0" marL="457200" rtl="0" algn="l">
              <a:spcBef>
                <a:spcPts val="0"/>
              </a:spcBef>
              <a:spcAft>
                <a:spcPts val="0"/>
              </a:spcAft>
              <a:buClr>
                <a:schemeClr val="accent3"/>
              </a:buClr>
              <a:buSzPts val="1600"/>
              <a:buChar char="〉"/>
            </a:pPr>
            <a:r>
              <a:rPr lang="de-DE" sz="2600">
                <a:solidFill>
                  <a:schemeClr val="accent3"/>
                </a:solidFill>
              </a:rPr>
              <a:t>Highly recommended to have a DR ready, in case the Seal Migration fails or the Seal gets damaged</a:t>
            </a:r>
            <a:endParaRPr sz="2600">
              <a:solidFill>
                <a:schemeClr val="accent3"/>
              </a:solidFill>
            </a:endParaRPr>
          </a:p>
        </p:txBody>
      </p:sp>
      <p:sp>
        <p:nvSpPr>
          <p:cNvPr id="262" name="Google Shape;262;p41"/>
          <p:cNvSpPr txBox="1"/>
          <p:nvPr/>
        </p:nvSpPr>
        <p:spPr>
          <a:xfrm>
            <a:off x="7483250" y="5535075"/>
            <a:ext cx="47088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unseal -migrate</a:t>
            </a:r>
            <a:endParaRPr sz="10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Operations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Deployment - Helm and ArgoCD</a:t>
            </a:r>
            <a:endParaRPr/>
          </a:p>
        </p:txBody>
      </p:sp>
      <p:sp>
        <p:nvSpPr>
          <p:cNvPr id="275" name="Google Shape;275;p43"/>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manually</a:t>
            </a:r>
            <a:r>
              <a:rPr lang="de-DE"/>
              <a:t> add secrets to the kubernetes cluster</a:t>
            </a:r>
            <a:endParaRPr/>
          </a:p>
          <a:p>
            <a:pPr indent="-342900" lvl="0" marL="457200" rtl="0" algn="l">
              <a:spcBef>
                <a:spcPts val="0"/>
              </a:spcBef>
              <a:spcAft>
                <a:spcPts val="0"/>
              </a:spcAft>
              <a:buSzPts val="1800"/>
              <a:buChar char="-"/>
            </a:pPr>
            <a:r>
              <a:rPr lang="de-DE"/>
              <a:t>configure vault in helm chart</a:t>
            </a:r>
            <a:endParaRPr/>
          </a:p>
          <a:p>
            <a:pPr indent="-342900" lvl="0" marL="457200" rtl="0" algn="l">
              <a:spcBef>
                <a:spcPts val="0"/>
              </a:spcBef>
              <a:spcAft>
                <a:spcPts val="0"/>
              </a:spcAft>
              <a:buSzPts val="1800"/>
              <a:buChar char="-"/>
            </a:pPr>
            <a:r>
              <a:rPr lang="de-DE"/>
              <a:t>deploy with argocd</a:t>
            </a:r>
            <a:endParaRPr/>
          </a:p>
          <a:p>
            <a:pPr indent="-342900" lvl="0" marL="457200" rtl="0" algn="l">
              <a:spcBef>
                <a:spcPts val="0"/>
              </a:spcBef>
              <a:spcAft>
                <a:spcPts val="0"/>
              </a:spcAft>
              <a:buSzPts val="1800"/>
              <a:buChar char="-"/>
            </a:pPr>
            <a:r>
              <a:rPr lang="de-DE"/>
              <a:t>init vault with the cli</a:t>
            </a:r>
            <a:endParaRPr/>
          </a:p>
        </p:txBody>
      </p:sp>
      <p:sp>
        <p:nvSpPr>
          <p:cNvPr id="276" name="Google Shape;276;p43"/>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we generally use our prepared</a:t>
            </a:r>
            <a:br>
              <a:rPr lang="de-DE"/>
            </a:br>
            <a:r>
              <a:rPr lang="de-DE" u="sng">
                <a:solidFill>
                  <a:schemeClr val="hlink"/>
                </a:solidFill>
                <a:hlinkClick r:id="rId3"/>
              </a:rPr>
              <a:t>security-apps chart</a:t>
            </a:r>
            <a:endParaRPr/>
          </a:p>
          <a:p>
            <a:pPr indent="-342900" lvl="0" marL="457200" rtl="0" algn="l">
              <a:spcBef>
                <a:spcPts val="0"/>
              </a:spcBef>
              <a:spcAft>
                <a:spcPts val="0"/>
              </a:spcAft>
              <a:buSzPts val="1800"/>
              <a:buChar char="-"/>
            </a:pPr>
            <a:r>
              <a:t/>
            </a:r>
            <a:endParaRPr/>
          </a:p>
        </p:txBody>
      </p:sp>
      <p:sp>
        <p:nvSpPr>
          <p:cNvPr id="277" name="Google Shape;277;p43"/>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4">
                  <a:extLst>
                    <a:ext uri="{A12FA001-AC4F-418D-AE19-62706E023703}">
                      <ahyp:hlinkClr val="tx"/>
                    </a:ext>
                  </a:extLst>
                </a:hlinkClick>
              </a:rPr>
              <a:t>Vault on Kubernetes</a:t>
            </a:r>
            <a:endParaRPr>
              <a:solidFill>
                <a:srgbClr val="FFFFFF"/>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Deployment - Ansible Vault Role</a:t>
            </a:r>
            <a:endParaRPr/>
          </a:p>
        </p:txBody>
      </p:sp>
      <p:sp>
        <p:nvSpPr>
          <p:cNvPr id="284" name="Google Shape;284;p44"/>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Install</a:t>
            </a:r>
            <a:r>
              <a:rPr lang="de-DE"/>
              <a:t> Ansible</a:t>
            </a:r>
            <a:endParaRPr/>
          </a:p>
          <a:p>
            <a:pPr indent="-342900" lvl="0" marL="457200" rtl="0" algn="l">
              <a:spcBef>
                <a:spcPts val="0"/>
              </a:spcBef>
              <a:spcAft>
                <a:spcPts val="0"/>
              </a:spcAft>
              <a:buSzPts val="1800"/>
              <a:buChar char="-"/>
            </a:pPr>
            <a:r>
              <a:rPr lang="de-DE"/>
              <a:t>Install Role</a:t>
            </a:r>
            <a:endParaRPr/>
          </a:p>
          <a:p>
            <a:pPr indent="-342900" lvl="0" marL="457200" rtl="0" algn="l">
              <a:spcBef>
                <a:spcPts val="0"/>
              </a:spcBef>
              <a:spcAft>
                <a:spcPts val="0"/>
              </a:spcAft>
              <a:buSzPts val="1800"/>
              <a:buChar char="-"/>
            </a:pPr>
            <a:r>
              <a:rPr lang="de-DE"/>
              <a:t>Configure Vars</a:t>
            </a:r>
            <a:endParaRPr/>
          </a:p>
          <a:p>
            <a:pPr indent="-342900" lvl="0" marL="457200" rtl="0" algn="l">
              <a:spcBef>
                <a:spcPts val="0"/>
              </a:spcBef>
              <a:spcAft>
                <a:spcPts val="0"/>
              </a:spcAft>
              <a:buSzPts val="1800"/>
              <a:buChar char="-"/>
            </a:pPr>
            <a:r>
              <a:rPr lang="de-DE"/>
              <a:t>Deploy with ansible</a:t>
            </a:r>
            <a:endParaRPr/>
          </a:p>
        </p:txBody>
      </p:sp>
      <p:sp>
        <p:nvSpPr>
          <p:cNvPr id="285" name="Google Shape;285;p44"/>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6" name="Google Shape;286;p44"/>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3">
                  <a:extLst>
                    <a:ext uri="{A12FA001-AC4F-418D-AE19-62706E023703}">
                      <ahyp:hlinkClr val="tx"/>
                    </a:ext>
                  </a:extLst>
                </a:hlinkClick>
              </a:rPr>
              <a:t>Vault Ansible Role</a:t>
            </a:r>
            <a:endParaRPr>
              <a:solidFill>
                <a:srgbClr val="FFFFFF"/>
              </a:solidFill>
              <a:latin typeface="Source Sans Pro"/>
              <a:ea typeface="Source Sans Pro"/>
              <a:cs typeface="Source Sans Pro"/>
              <a:sym typeface="Source Sans Pro"/>
            </a:endParaRPr>
          </a:p>
        </p:txBody>
      </p:sp>
      <p:pic>
        <p:nvPicPr>
          <p:cNvPr id="287" name="Google Shape;287;p44"/>
          <p:cNvPicPr preferRelativeResize="0"/>
          <p:nvPr/>
        </p:nvPicPr>
        <p:blipFill>
          <a:blip r:embed="rId4">
            <a:alphaModFix/>
          </a:blip>
          <a:stretch>
            <a:fillRect/>
          </a:stretch>
        </p:blipFill>
        <p:spPr>
          <a:xfrm>
            <a:off x="6172200" y="1825613"/>
            <a:ext cx="4781550" cy="3133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Provisioning with Terraform- Provider</a:t>
            </a:r>
            <a:endParaRPr/>
          </a:p>
        </p:txBody>
      </p:sp>
      <p:sp>
        <p:nvSpPr>
          <p:cNvPr id="294" name="Google Shape;294;p45"/>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t/>
            </a:r>
            <a:endParaRPr/>
          </a:p>
        </p:txBody>
      </p:sp>
      <p:sp>
        <p:nvSpPr>
          <p:cNvPr id="295" name="Google Shape;295;p45"/>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96" name="Google Shape;296;p45"/>
          <p:cNvSpPr txBox="1"/>
          <p:nvPr/>
        </p:nvSpPr>
        <p:spPr>
          <a:xfrm>
            <a:off x="9824700" y="310694"/>
            <a:ext cx="2367300" cy="8313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3">
                  <a:extLst>
                    <a:ext uri="{A12FA001-AC4F-418D-AE19-62706E023703}">
                      <ahyp:hlinkClr val="tx"/>
                    </a:ext>
                  </a:extLst>
                </a:hlinkClick>
              </a:rPr>
              <a:t>Vault Terraform Provider</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Vault Terraform Guide</a:t>
            </a:r>
            <a:endParaRPr>
              <a:solidFill>
                <a:schemeClr val="lt1"/>
              </a:solidFill>
              <a:latin typeface="Source Sans Pro"/>
              <a:ea typeface="Source Sans Pro"/>
              <a:cs typeface="Source Sans Pro"/>
              <a:sym typeface="Source Sans Pro"/>
            </a:endParaRPr>
          </a:p>
        </p:txBody>
      </p:sp>
      <p:pic>
        <p:nvPicPr>
          <p:cNvPr id="297" name="Google Shape;297;p45"/>
          <p:cNvPicPr preferRelativeResize="0"/>
          <p:nvPr/>
        </p:nvPicPr>
        <p:blipFill>
          <a:blip r:embed="rId5">
            <a:alphaModFix/>
          </a:blip>
          <a:stretch>
            <a:fillRect/>
          </a:stretch>
        </p:blipFill>
        <p:spPr>
          <a:xfrm>
            <a:off x="1298788" y="1988875"/>
            <a:ext cx="3362325" cy="1428750"/>
          </a:xfrm>
          <a:prstGeom prst="rect">
            <a:avLst/>
          </a:prstGeom>
          <a:noFill/>
          <a:ln>
            <a:noFill/>
          </a:ln>
        </p:spPr>
      </p:pic>
      <p:pic>
        <p:nvPicPr>
          <p:cNvPr id="298" name="Google Shape;298;p45"/>
          <p:cNvPicPr preferRelativeResize="0"/>
          <p:nvPr/>
        </p:nvPicPr>
        <p:blipFill>
          <a:blip r:embed="rId6">
            <a:alphaModFix/>
          </a:blip>
          <a:stretch>
            <a:fillRect/>
          </a:stretch>
        </p:blipFill>
        <p:spPr>
          <a:xfrm>
            <a:off x="1298788" y="3805138"/>
            <a:ext cx="2105025" cy="1362075"/>
          </a:xfrm>
          <a:prstGeom prst="rect">
            <a:avLst/>
          </a:prstGeom>
          <a:noFill/>
          <a:ln>
            <a:noFill/>
          </a:ln>
        </p:spPr>
      </p:pic>
      <p:pic>
        <p:nvPicPr>
          <p:cNvPr id="299" name="Google Shape;299;p45"/>
          <p:cNvPicPr preferRelativeResize="0"/>
          <p:nvPr/>
        </p:nvPicPr>
        <p:blipFill>
          <a:blip r:embed="rId7">
            <a:alphaModFix/>
          </a:blip>
          <a:stretch>
            <a:fillRect/>
          </a:stretch>
        </p:blipFill>
        <p:spPr>
          <a:xfrm>
            <a:off x="1271725" y="5344975"/>
            <a:ext cx="3219450" cy="895350"/>
          </a:xfrm>
          <a:prstGeom prst="rect">
            <a:avLst/>
          </a:prstGeom>
          <a:noFill/>
          <a:ln>
            <a:noFill/>
          </a:ln>
        </p:spPr>
      </p:pic>
      <p:pic>
        <p:nvPicPr>
          <p:cNvPr id="300" name="Google Shape;300;p45"/>
          <p:cNvPicPr preferRelativeResize="0"/>
          <p:nvPr/>
        </p:nvPicPr>
        <p:blipFill>
          <a:blip r:embed="rId8">
            <a:alphaModFix/>
          </a:blip>
          <a:stretch>
            <a:fillRect/>
          </a:stretch>
        </p:blipFill>
        <p:spPr>
          <a:xfrm>
            <a:off x="6462700" y="1390787"/>
            <a:ext cx="2907825" cy="5220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Overview</a:t>
            </a:r>
            <a:endParaRPr/>
          </a:p>
        </p:txBody>
      </p:sp>
      <p:sp>
        <p:nvSpPr>
          <p:cNvPr id="88" name="Google Shape;88;p19"/>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Architecture</a:t>
            </a:r>
            <a:endParaRPr/>
          </a:p>
          <a:p>
            <a:pPr indent="-342900" lvl="0" marL="457200" rtl="0" algn="l">
              <a:spcBef>
                <a:spcPts val="0"/>
              </a:spcBef>
              <a:spcAft>
                <a:spcPts val="0"/>
              </a:spcAft>
              <a:buSzPts val="1800"/>
              <a:buChar char="-"/>
            </a:pPr>
            <a:r>
              <a:rPr lang="de-DE"/>
              <a:t>Seals</a:t>
            </a:r>
            <a:endParaRPr/>
          </a:p>
          <a:p>
            <a:pPr indent="-342900" lvl="0" marL="457200" rtl="0" algn="l">
              <a:spcBef>
                <a:spcPts val="0"/>
              </a:spcBef>
              <a:spcAft>
                <a:spcPts val="0"/>
              </a:spcAft>
              <a:buSzPts val="1800"/>
              <a:buChar char="-"/>
            </a:pPr>
            <a:r>
              <a:rPr lang="de-DE"/>
              <a:t>Keys</a:t>
            </a:r>
            <a:endParaRPr/>
          </a:p>
          <a:p>
            <a:pPr indent="-342900" lvl="0" marL="457200" rtl="0" algn="l">
              <a:spcBef>
                <a:spcPts val="0"/>
              </a:spcBef>
              <a:spcAft>
                <a:spcPts val="0"/>
              </a:spcAft>
              <a:buSzPts val="1800"/>
              <a:buChar char="-"/>
            </a:pPr>
            <a:r>
              <a:rPr lang="de-DE"/>
              <a:t>Operations</a:t>
            </a:r>
            <a:endParaRPr/>
          </a:p>
          <a:p>
            <a:pPr indent="-342900" lvl="0" marL="457200" rtl="0" algn="l">
              <a:spcBef>
                <a:spcPts val="0"/>
              </a:spcBef>
              <a:spcAft>
                <a:spcPts val="0"/>
              </a:spcAft>
              <a:buSzPts val="1800"/>
              <a:buChar char="-"/>
            </a:pPr>
            <a:r>
              <a:rPr lang="de-DE"/>
              <a:t>Authentication</a:t>
            </a:r>
            <a:endParaRPr/>
          </a:p>
          <a:p>
            <a:pPr indent="-342900" lvl="0" marL="457200" rtl="0" algn="l">
              <a:spcBef>
                <a:spcPts val="0"/>
              </a:spcBef>
              <a:spcAft>
                <a:spcPts val="0"/>
              </a:spcAft>
              <a:buSzPts val="1800"/>
              <a:buChar char="-"/>
            </a:pPr>
            <a:r>
              <a:rPr lang="de-DE"/>
              <a:t>Secret Engines</a:t>
            </a:r>
            <a:endParaRPr/>
          </a:p>
          <a:p>
            <a:pPr indent="-342900" lvl="0" marL="457200" rtl="0" algn="l">
              <a:spcBef>
                <a:spcPts val="0"/>
              </a:spcBef>
              <a:spcAft>
                <a:spcPts val="0"/>
              </a:spcAft>
              <a:buSzPts val="1800"/>
              <a:buChar char="-"/>
            </a:pPr>
            <a:r>
              <a:rPr lang="de-DE"/>
              <a:t>Exercises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Provisioning with Terraform- Secret Engines</a:t>
            </a:r>
            <a:endParaRPr/>
          </a:p>
        </p:txBody>
      </p:sp>
      <p:sp>
        <p:nvSpPr>
          <p:cNvPr id="307" name="Google Shape;307;p46"/>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08" name="Google Shape;308;p46"/>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09" name="Google Shape;309;p46"/>
          <p:cNvPicPr preferRelativeResize="0"/>
          <p:nvPr/>
        </p:nvPicPr>
        <p:blipFill>
          <a:blip r:embed="rId3">
            <a:alphaModFix/>
          </a:blip>
          <a:stretch>
            <a:fillRect/>
          </a:stretch>
        </p:blipFill>
        <p:spPr>
          <a:xfrm>
            <a:off x="937525" y="1690823"/>
            <a:ext cx="3844175" cy="4690225"/>
          </a:xfrm>
          <a:prstGeom prst="rect">
            <a:avLst/>
          </a:prstGeom>
          <a:noFill/>
          <a:ln>
            <a:noFill/>
          </a:ln>
        </p:spPr>
      </p:pic>
      <p:pic>
        <p:nvPicPr>
          <p:cNvPr id="310" name="Google Shape;310;p46"/>
          <p:cNvPicPr preferRelativeResize="0"/>
          <p:nvPr/>
        </p:nvPicPr>
        <p:blipFill rotWithShape="1">
          <a:blip r:embed="rId4">
            <a:alphaModFix/>
          </a:blip>
          <a:srcRect b="0" l="0" r="0" t="0"/>
          <a:stretch/>
        </p:blipFill>
        <p:spPr>
          <a:xfrm>
            <a:off x="5413150" y="1690825"/>
            <a:ext cx="2451711" cy="4690224"/>
          </a:xfrm>
          <a:prstGeom prst="rect">
            <a:avLst/>
          </a:prstGeom>
          <a:noFill/>
          <a:ln>
            <a:noFill/>
          </a:ln>
        </p:spPr>
      </p:pic>
      <p:pic>
        <p:nvPicPr>
          <p:cNvPr id="311" name="Google Shape;311;p46"/>
          <p:cNvPicPr preferRelativeResize="0"/>
          <p:nvPr/>
        </p:nvPicPr>
        <p:blipFill>
          <a:blip r:embed="rId5">
            <a:alphaModFix/>
          </a:blip>
          <a:stretch>
            <a:fillRect/>
          </a:stretch>
        </p:blipFill>
        <p:spPr>
          <a:xfrm>
            <a:off x="7960525" y="1690825"/>
            <a:ext cx="3085525" cy="1298825"/>
          </a:xfrm>
          <a:prstGeom prst="rect">
            <a:avLst/>
          </a:prstGeom>
          <a:noFill/>
          <a:ln>
            <a:noFill/>
          </a:ln>
        </p:spPr>
      </p:pic>
      <p:pic>
        <p:nvPicPr>
          <p:cNvPr id="312" name="Google Shape;312;p46"/>
          <p:cNvPicPr preferRelativeResize="0"/>
          <p:nvPr/>
        </p:nvPicPr>
        <p:blipFill>
          <a:blip r:embed="rId6">
            <a:alphaModFix/>
          </a:blip>
          <a:stretch>
            <a:fillRect/>
          </a:stretch>
        </p:blipFill>
        <p:spPr>
          <a:xfrm>
            <a:off x="7960525" y="3089450"/>
            <a:ext cx="3881975" cy="3002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Provisioning with Terraform- Authentication</a:t>
            </a:r>
            <a:endParaRPr/>
          </a:p>
        </p:txBody>
      </p:sp>
      <p:sp>
        <p:nvSpPr>
          <p:cNvPr id="319" name="Google Shape;319;p47"/>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20" name="Google Shape;320;p47"/>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21" name="Google Shape;321;p47"/>
          <p:cNvPicPr preferRelativeResize="0"/>
          <p:nvPr/>
        </p:nvPicPr>
        <p:blipFill>
          <a:blip r:embed="rId3">
            <a:alphaModFix/>
          </a:blip>
          <a:stretch>
            <a:fillRect/>
          </a:stretch>
        </p:blipFill>
        <p:spPr>
          <a:xfrm>
            <a:off x="980251" y="3638426"/>
            <a:ext cx="4638675" cy="2798418"/>
          </a:xfrm>
          <a:prstGeom prst="rect">
            <a:avLst/>
          </a:prstGeom>
          <a:noFill/>
          <a:ln>
            <a:noFill/>
          </a:ln>
        </p:spPr>
      </p:pic>
      <p:pic>
        <p:nvPicPr>
          <p:cNvPr id="322" name="Google Shape;322;p47"/>
          <p:cNvPicPr preferRelativeResize="0"/>
          <p:nvPr/>
        </p:nvPicPr>
        <p:blipFill>
          <a:blip r:embed="rId4">
            <a:alphaModFix/>
          </a:blip>
          <a:stretch>
            <a:fillRect/>
          </a:stretch>
        </p:blipFill>
        <p:spPr>
          <a:xfrm>
            <a:off x="980250" y="1567325"/>
            <a:ext cx="4638675" cy="1943100"/>
          </a:xfrm>
          <a:prstGeom prst="rect">
            <a:avLst/>
          </a:prstGeom>
          <a:noFill/>
          <a:ln>
            <a:noFill/>
          </a:ln>
        </p:spPr>
      </p:pic>
      <p:pic>
        <p:nvPicPr>
          <p:cNvPr id="323" name="Google Shape;323;p47"/>
          <p:cNvPicPr preferRelativeResize="0"/>
          <p:nvPr/>
        </p:nvPicPr>
        <p:blipFill>
          <a:blip r:embed="rId5">
            <a:alphaModFix/>
          </a:blip>
          <a:stretch>
            <a:fillRect/>
          </a:stretch>
        </p:blipFill>
        <p:spPr>
          <a:xfrm>
            <a:off x="6172200" y="2724313"/>
            <a:ext cx="4638676" cy="226171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Initialization</a:t>
            </a:r>
            <a:endParaRPr/>
          </a:p>
        </p:txBody>
      </p:sp>
      <p:sp>
        <p:nvSpPr>
          <p:cNvPr id="330" name="Google Shape;330;p48"/>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required after </a:t>
            </a:r>
            <a:r>
              <a:rPr lang="de-DE"/>
              <a:t>deployment</a:t>
            </a:r>
            <a:endParaRPr/>
          </a:p>
          <a:p>
            <a:pPr indent="-342900" lvl="0" marL="457200" rtl="0" algn="l">
              <a:spcBef>
                <a:spcPts val="0"/>
              </a:spcBef>
              <a:spcAft>
                <a:spcPts val="0"/>
              </a:spcAft>
              <a:buSzPts val="1800"/>
              <a:buChar char="-"/>
            </a:pPr>
            <a:r>
              <a:rPr lang="de-DE"/>
              <a:t>once</a:t>
            </a:r>
            <a:r>
              <a:rPr lang="de-DE"/>
              <a:t> per cluster</a:t>
            </a:r>
            <a:endParaRPr/>
          </a:p>
          <a:p>
            <a:pPr indent="0" lvl="0" marL="457200" rtl="0" algn="l">
              <a:spcBef>
                <a:spcPts val="1000"/>
              </a:spcBef>
              <a:spcAft>
                <a:spcPts val="0"/>
              </a:spcAft>
              <a:buNone/>
            </a:pPr>
            <a:r>
              <a:t/>
            </a:r>
            <a:endParaRPr/>
          </a:p>
        </p:txBody>
      </p:sp>
      <p:sp>
        <p:nvSpPr>
          <p:cNvPr id="331" name="Google Shape;331;p48"/>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32" name="Google Shape;332;p48"/>
          <p:cNvPicPr preferRelativeResize="0"/>
          <p:nvPr/>
        </p:nvPicPr>
        <p:blipFill>
          <a:blip r:embed="rId3">
            <a:alphaModFix/>
          </a:blip>
          <a:stretch>
            <a:fillRect/>
          </a:stretch>
        </p:blipFill>
        <p:spPr>
          <a:xfrm>
            <a:off x="5995975" y="1825625"/>
            <a:ext cx="5534025" cy="1276350"/>
          </a:xfrm>
          <a:prstGeom prst="rect">
            <a:avLst/>
          </a:prstGeom>
          <a:noFill/>
          <a:ln>
            <a:noFill/>
          </a:ln>
        </p:spPr>
      </p:pic>
      <p:pic>
        <p:nvPicPr>
          <p:cNvPr id="333" name="Google Shape;333;p48"/>
          <p:cNvPicPr preferRelativeResize="0"/>
          <p:nvPr/>
        </p:nvPicPr>
        <p:blipFill>
          <a:blip r:embed="rId4">
            <a:alphaModFix/>
          </a:blip>
          <a:stretch>
            <a:fillRect/>
          </a:stretch>
        </p:blipFill>
        <p:spPr>
          <a:xfrm>
            <a:off x="5995963" y="3236775"/>
            <a:ext cx="5534025" cy="1276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Join Raft Cluster</a:t>
            </a:r>
            <a:endParaRPr/>
          </a:p>
        </p:txBody>
      </p:sp>
      <p:sp>
        <p:nvSpPr>
          <p:cNvPr id="340" name="Google Shape;340;p49"/>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p:txBody>
      </p:sp>
      <p:sp>
        <p:nvSpPr>
          <p:cNvPr id="341" name="Google Shape;341;p49"/>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42" name="Google Shape;342;p49"/>
          <p:cNvPicPr preferRelativeResize="0"/>
          <p:nvPr/>
        </p:nvPicPr>
        <p:blipFill>
          <a:blip r:embed="rId3">
            <a:alphaModFix/>
          </a:blip>
          <a:stretch>
            <a:fillRect/>
          </a:stretch>
        </p:blipFill>
        <p:spPr>
          <a:xfrm>
            <a:off x="1062675" y="1980175"/>
            <a:ext cx="8241700" cy="720900"/>
          </a:xfrm>
          <a:prstGeom prst="rect">
            <a:avLst/>
          </a:prstGeom>
          <a:noFill/>
          <a:ln>
            <a:noFill/>
          </a:ln>
        </p:spPr>
      </p:pic>
      <p:pic>
        <p:nvPicPr>
          <p:cNvPr id="343" name="Google Shape;343;p49"/>
          <p:cNvPicPr preferRelativeResize="0"/>
          <p:nvPr/>
        </p:nvPicPr>
        <p:blipFill>
          <a:blip r:embed="rId4">
            <a:alphaModFix/>
          </a:blip>
          <a:stretch>
            <a:fillRect/>
          </a:stretch>
        </p:blipFill>
        <p:spPr>
          <a:xfrm>
            <a:off x="1062700" y="2941225"/>
            <a:ext cx="8241641" cy="720900"/>
          </a:xfrm>
          <a:prstGeom prst="rect">
            <a:avLst/>
          </a:prstGeom>
          <a:noFill/>
          <a:ln>
            <a:noFill/>
          </a:ln>
        </p:spPr>
      </p:pic>
      <p:pic>
        <p:nvPicPr>
          <p:cNvPr id="344" name="Google Shape;344;p49"/>
          <p:cNvPicPr preferRelativeResize="0"/>
          <p:nvPr/>
        </p:nvPicPr>
        <p:blipFill>
          <a:blip r:embed="rId5">
            <a:alphaModFix/>
          </a:blip>
          <a:stretch>
            <a:fillRect/>
          </a:stretch>
        </p:blipFill>
        <p:spPr>
          <a:xfrm>
            <a:off x="1062675" y="3840850"/>
            <a:ext cx="8241641" cy="72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Manual Unsealing</a:t>
            </a:r>
            <a:endParaRPr/>
          </a:p>
        </p:txBody>
      </p:sp>
      <p:sp>
        <p:nvSpPr>
          <p:cNvPr id="351" name="Google Shape;351;p50"/>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Requires Unseal Keys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de-DE"/>
              <a:t>Repeat until unsealed</a:t>
            </a:r>
            <a:endParaRPr/>
          </a:p>
          <a:p>
            <a:pPr indent="0" lvl="0" marL="0" rtl="0" algn="l">
              <a:spcBef>
                <a:spcPts val="1000"/>
              </a:spcBef>
              <a:spcAft>
                <a:spcPts val="0"/>
              </a:spcAft>
              <a:buNone/>
            </a:pPr>
            <a:r>
              <a:t/>
            </a:r>
            <a:endParaRPr/>
          </a:p>
        </p:txBody>
      </p:sp>
      <p:sp>
        <p:nvSpPr>
          <p:cNvPr id="352" name="Google Shape;352;p50"/>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53" name="Google Shape;353;p50"/>
          <p:cNvSpPr txBox="1"/>
          <p:nvPr/>
        </p:nvSpPr>
        <p:spPr>
          <a:xfrm>
            <a:off x="577550" y="2678650"/>
            <a:ext cx="56334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unseal</a:t>
            </a:r>
            <a:endParaRPr sz="16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CLI </a:t>
            </a:r>
            <a:r>
              <a:rPr lang="de-DE"/>
              <a:t>Login</a:t>
            </a:r>
            <a:endParaRPr/>
          </a:p>
        </p:txBody>
      </p:sp>
      <p:sp>
        <p:nvSpPr>
          <p:cNvPr id="360" name="Google Shape;360;p51"/>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61" name="Google Shape;361;p51"/>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62" name="Google Shape;362;p51"/>
          <p:cNvPicPr preferRelativeResize="0"/>
          <p:nvPr/>
        </p:nvPicPr>
        <p:blipFill>
          <a:blip r:embed="rId3">
            <a:alphaModFix/>
          </a:blip>
          <a:stretch>
            <a:fillRect/>
          </a:stretch>
        </p:blipFill>
        <p:spPr>
          <a:xfrm>
            <a:off x="906650" y="1911096"/>
            <a:ext cx="4570225" cy="2822375"/>
          </a:xfrm>
          <a:prstGeom prst="rect">
            <a:avLst/>
          </a:prstGeom>
          <a:noFill/>
          <a:ln>
            <a:noFill/>
          </a:ln>
        </p:spPr>
      </p:pic>
      <p:sp>
        <p:nvSpPr>
          <p:cNvPr id="363" name="Google Shape;363;p51"/>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Login</a:t>
            </a:r>
            <a:endParaRPr>
              <a:solidFill>
                <a:schemeClr val="lt1"/>
              </a:solidFill>
              <a:latin typeface="Source Sans Pro"/>
              <a:ea typeface="Source Sans Pro"/>
              <a:cs typeface="Source Sans Pro"/>
              <a:sym typeface="Source Sans Pro"/>
            </a:endParaRPr>
          </a:p>
        </p:txBody>
      </p:sp>
      <p:sp>
        <p:nvSpPr>
          <p:cNvPr id="364" name="Google Shape;364;p51"/>
          <p:cNvSpPr/>
          <p:nvPr/>
        </p:nvSpPr>
        <p:spPr>
          <a:xfrm>
            <a:off x="6276825" y="1665275"/>
            <a:ext cx="5269500" cy="31848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Sans Pro"/>
              <a:ea typeface="Source Sans Pro"/>
              <a:cs typeface="Source Sans Pro"/>
              <a:sym typeface="Source Sans Pro"/>
            </a:endParaRPr>
          </a:p>
        </p:txBody>
      </p:sp>
      <p:pic>
        <p:nvPicPr>
          <p:cNvPr id="365" name="Google Shape;365;p51"/>
          <p:cNvPicPr preferRelativeResize="0"/>
          <p:nvPr/>
        </p:nvPicPr>
        <p:blipFill>
          <a:blip r:embed="rId5">
            <a:alphaModFix/>
          </a:blip>
          <a:stretch>
            <a:fillRect/>
          </a:stretch>
        </p:blipFill>
        <p:spPr>
          <a:xfrm>
            <a:off x="6626463" y="1911100"/>
            <a:ext cx="4570225" cy="269317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CLI Login</a:t>
            </a:r>
            <a:endParaRPr/>
          </a:p>
        </p:txBody>
      </p:sp>
      <p:sp>
        <p:nvSpPr>
          <p:cNvPr id="372" name="Google Shape;372;p52"/>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373" name="Google Shape;373;p52"/>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374" name="Google Shape;374;p52"/>
          <p:cNvPicPr preferRelativeResize="0"/>
          <p:nvPr/>
        </p:nvPicPr>
        <p:blipFill>
          <a:blip r:embed="rId3">
            <a:alphaModFix/>
          </a:blip>
          <a:stretch>
            <a:fillRect/>
          </a:stretch>
        </p:blipFill>
        <p:spPr>
          <a:xfrm>
            <a:off x="838197" y="2476284"/>
            <a:ext cx="4740350" cy="3049874"/>
          </a:xfrm>
          <a:prstGeom prst="rect">
            <a:avLst/>
          </a:prstGeom>
          <a:noFill/>
          <a:ln>
            <a:noFill/>
          </a:ln>
        </p:spPr>
      </p:pic>
      <p:pic>
        <p:nvPicPr>
          <p:cNvPr id="375" name="Google Shape;375;p52"/>
          <p:cNvPicPr preferRelativeResize="0"/>
          <p:nvPr/>
        </p:nvPicPr>
        <p:blipFill>
          <a:blip r:embed="rId4">
            <a:alphaModFix/>
          </a:blip>
          <a:stretch>
            <a:fillRect/>
          </a:stretch>
        </p:blipFill>
        <p:spPr>
          <a:xfrm>
            <a:off x="6230325" y="2476275"/>
            <a:ext cx="4740350" cy="304988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monitoring and alerting</a:t>
            </a:r>
            <a:endParaRPr/>
          </a:p>
        </p:txBody>
      </p:sp>
      <p:sp>
        <p:nvSpPr>
          <p:cNvPr id="382" name="Google Shape;382;p53"/>
          <p:cNvSpPr txBox="1"/>
          <p:nvPr>
            <p:ph idx="1" type="body"/>
          </p:nvPr>
        </p:nvSpPr>
        <p:spPr>
          <a:xfrm>
            <a:off x="838200" y="1825625"/>
            <a:ext cx="10515600" cy="4521000"/>
          </a:xfrm>
          <a:prstGeom prst="rect">
            <a:avLst/>
          </a:prstGeom>
        </p:spPr>
        <p:txBody>
          <a:bodyPr anchorCtr="0" anchor="t" bIns="45700" lIns="91425" spcFirstLastPara="1" rIns="90000" wrap="square" tIns="45700">
            <a:noAutofit/>
          </a:bodyPr>
          <a:lstStyle/>
          <a:p>
            <a:pPr indent="-330200" lvl="0" marL="457200" rtl="0" algn="l">
              <a:spcBef>
                <a:spcPts val="1000"/>
              </a:spcBef>
              <a:spcAft>
                <a:spcPts val="0"/>
              </a:spcAft>
              <a:buSzPts val="1600"/>
              <a:buChar char="〉"/>
            </a:pPr>
            <a:r>
              <a:rPr lang="de-DE" sz="2600"/>
              <a:t>The Vault API can be monitored with simple HTTP health check on the </a:t>
            </a:r>
            <a:r>
              <a:rPr lang="de-DE" sz="2600" u="sng">
                <a:solidFill>
                  <a:schemeClr val="hlink"/>
                </a:solidFill>
                <a:hlinkClick r:id="rId3"/>
              </a:rPr>
              <a:t>sys/health</a:t>
            </a:r>
            <a:r>
              <a:rPr lang="de-DE" sz="2600"/>
              <a:t> endpoint to get a view on the general availability</a:t>
            </a:r>
            <a:br>
              <a:rPr lang="de-DE" sz="2600"/>
            </a:br>
            <a:br>
              <a:rPr lang="de-DE" sz="2600"/>
            </a:br>
            <a:endParaRPr sz="2600"/>
          </a:p>
          <a:p>
            <a:pPr indent="-330200" lvl="0" marL="457200" rtl="0" algn="l">
              <a:spcBef>
                <a:spcPts val="0"/>
              </a:spcBef>
              <a:spcAft>
                <a:spcPts val="0"/>
              </a:spcAft>
              <a:buSzPts val="1600"/>
              <a:buChar char="〉"/>
            </a:pPr>
            <a:r>
              <a:rPr lang="de-DE" sz="2600"/>
              <a:t>The health endpoint is not authenticated</a:t>
            </a:r>
            <a:endParaRPr sz="2600"/>
          </a:p>
          <a:p>
            <a:pPr indent="-330200" lvl="1" marL="914400" rtl="0" algn="l">
              <a:spcBef>
                <a:spcPts val="0"/>
              </a:spcBef>
              <a:spcAft>
                <a:spcPts val="0"/>
              </a:spcAft>
              <a:buSzPts val="1600"/>
              <a:buFont typeface="Source Sans Pro"/>
              <a:buChar char="〉"/>
            </a:pPr>
            <a:r>
              <a:rPr lang="de-DE" sz="2200">
                <a:latin typeface="Source Sans Pro"/>
                <a:ea typeface="Source Sans Pro"/>
                <a:cs typeface="Source Sans Pro"/>
                <a:sym typeface="Source Sans Pro"/>
              </a:rPr>
              <a:t>Use </a:t>
            </a:r>
            <a:r>
              <a:rPr lang="de-DE" sz="2200">
                <a:latin typeface="Source Sans Pro"/>
                <a:ea typeface="Source Sans Pro"/>
                <a:cs typeface="Source Sans Pro"/>
                <a:sym typeface="Source Sans Pro"/>
              </a:rPr>
              <a:t>CeeView</a:t>
            </a:r>
            <a:r>
              <a:rPr lang="de-DE" sz="2200">
                <a:latin typeface="Source Sans Pro"/>
                <a:ea typeface="Source Sans Pro"/>
                <a:cs typeface="Source Sans Pro"/>
                <a:sym typeface="Source Sans Pro"/>
              </a:rPr>
              <a:t> to check if the API is healthy</a:t>
            </a:r>
            <a:endParaRPr sz="2200">
              <a:latin typeface="Source Sans Pro"/>
              <a:ea typeface="Source Sans Pro"/>
              <a:cs typeface="Source Sans Pro"/>
              <a:sym typeface="Source Sans Pro"/>
            </a:endParaRPr>
          </a:p>
          <a:p>
            <a:pPr indent="-330200" lvl="0" marL="457200" rtl="0" algn="l">
              <a:spcBef>
                <a:spcPts val="0"/>
              </a:spcBef>
              <a:spcAft>
                <a:spcPts val="0"/>
              </a:spcAft>
              <a:buSzPts val="1600"/>
              <a:buChar char="〉"/>
            </a:pPr>
            <a:r>
              <a:rPr lang="de-DE" sz="2600"/>
              <a:t>More advanced </a:t>
            </a:r>
            <a:r>
              <a:rPr lang="de-DE" sz="2600" u="sng">
                <a:solidFill>
                  <a:schemeClr val="hlink"/>
                </a:solidFill>
                <a:hlinkClick r:id="rId4"/>
              </a:rPr>
              <a:t>performance metrics</a:t>
            </a:r>
            <a:r>
              <a:rPr lang="de-DE" sz="2600"/>
              <a:t> (i.e., is the storage backend performing well?) can be read from the </a:t>
            </a:r>
            <a:r>
              <a:rPr lang="de-DE" sz="2600" u="sng">
                <a:solidFill>
                  <a:schemeClr val="hlink"/>
                </a:solidFill>
                <a:hlinkClick r:id="rId5"/>
              </a:rPr>
              <a:t>sys/metrics</a:t>
            </a:r>
            <a:r>
              <a:rPr lang="de-DE" sz="2600"/>
              <a:t> endpoint</a:t>
            </a:r>
            <a:endParaRPr sz="2600"/>
          </a:p>
          <a:p>
            <a:pPr indent="-330200" lvl="1" marL="914400" rtl="0" algn="l">
              <a:spcBef>
                <a:spcPts val="0"/>
              </a:spcBef>
              <a:spcAft>
                <a:spcPts val="0"/>
              </a:spcAft>
              <a:buSzPts val="1600"/>
              <a:buFont typeface="Source Sans Pro"/>
              <a:buChar char="〉"/>
            </a:pPr>
            <a:r>
              <a:rPr lang="de-DE" sz="2200"/>
              <a:t>The metrics can be exposed in different formats (e.g., </a:t>
            </a:r>
            <a:r>
              <a:rPr lang="de-DE" sz="2200" u="sng">
                <a:solidFill>
                  <a:schemeClr val="hlink"/>
                </a:solidFill>
                <a:hlinkClick r:id="rId6"/>
              </a:rPr>
              <a:t>Prometheus</a:t>
            </a:r>
            <a:r>
              <a:rPr lang="de-DE" sz="2200"/>
              <a:t>)</a:t>
            </a:r>
            <a:endParaRPr sz="2200"/>
          </a:p>
          <a:p>
            <a:pPr indent="-330200" lvl="1" marL="914400" rtl="0" algn="l">
              <a:spcBef>
                <a:spcPts val="0"/>
              </a:spcBef>
              <a:spcAft>
                <a:spcPts val="0"/>
              </a:spcAft>
              <a:buSzPts val="1600"/>
              <a:buFont typeface="Source Sans Pro"/>
              <a:buChar char="〉"/>
            </a:pPr>
            <a:r>
              <a:rPr lang="de-DE" sz="2200"/>
              <a:t>Alerts and thresholds can be defined for all metrics (e.g., using </a:t>
            </a:r>
            <a:r>
              <a:rPr lang="de-DE" sz="2200" u="sng">
                <a:solidFill>
                  <a:schemeClr val="hlink"/>
                </a:solidFill>
                <a:hlinkClick r:id="rId7"/>
              </a:rPr>
              <a:t>Alertmanager</a:t>
            </a:r>
            <a:r>
              <a:rPr lang="de-DE" sz="2200"/>
              <a:t>)</a:t>
            </a:r>
            <a:endParaRPr sz="2200"/>
          </a:p>
        </p:txBody>
      </p:sp>
      <p:sp>
        <p:nvSpPr>
          <p:cNvPr id="383" name="Google Shape;383;p53"/>
          <p:cNvSpPr txBox="1"/>
          <p:nvPr/>
        </p:nvSpPr>
        <p:spPr>
          <a:xfrm>
            <a:off x="9824700" y="310694"/>
            <a:ext cx="2367300" cy="14775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lt1"/>
                </a:solidFill>
                <a:latin typeface="Source Sans Pro"/>
                <a:ea typeface="Source Sans Pro"/>
                <a:cs typeface="Source Sans Pro"/>
                <a:sym typeface="Source Sans Pro"/>
              </a:rPr>
              <a:t>HashiCorp References</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8">
                  <a:extLst>
                    <a:ext uri="{A12FA001-AC4F-418D-AE19-62706E023703}">
                      <ahyp:hlinkClr val="tx"/>
                    </a:ext>
                  </a:extLst>
                </a:hlinkClick>
              </a:rPr>
              <a:t>Vault sys/health</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9">
                  <a:extLst>
                    <a:ext uri="{A12FA001-AC4F-418D-AE19-62706E023703}">
                      <ahyp:hlinkClr val="tx"/>
                    </a:ext>
                  </a:extLst>
                </a:hlinkClick>
              </a:rPr>
              <a:t>Key metrics</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10">
                  <a:extLst>
                    <a:ext uri="{A12FA001-AC4F-418D-AE19-62706E023703}">
                      <ahyp:hlinkClr val="tx"/>
                    </a:ext>
                  </a:extLst>
                </a:hlinkClick>
              </a:rPr>
              <a:t>Telemetry configuration</a:t>
            </a:r>
            <a:endParaRPr>
              <a:solidFill>
                <a:schemeClr val="lt1"/>
              </a:solidFill>
              <a:latin typeface="Source Sans Pro"/>
              <a:ea typeface="Source Sans Pro"/>
              <a:cs typeface="Source Sans Pro"/>
              <a:sym typeface="Source Sans Pro"/>
            </a:endParaRPr>
          </a:p>
          <a:p>
            <a:pPr indent="0" lvl="0" marL="0" rtl="0" algn="l">
              <a:spcBef>
                <a:spcPts val="0"/>
              </a:spcBef>
              <a:spcAft>
                <a:spcPts val="0"/>
              </a:spcAft>
              <a:buNone/>
            </a:pPr>
            <a:r>
              <a:rPr lang="de-DE">
                <a:solidFill>
                  <a:schemeClr val="lt1"/>
                </a:solidFill>
                <a:latin typeface="Source Sans Pro"/>
                <a:ea typeface="Source Sans Pro"/>
                <a:cs typeface="Source Sans Pro"/>
                <a:sym typeface="Source Sans Pro"/>
              </a:rPr>
              <a:t>Adfinis Reference</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11">
                  <a:extLst>
                    <a:ext uri="{A12FA001-AC4F-418D-AE19-62706E023703}">
                      <ahyp:hlinkClr val="tx"/>
                    </a:ext>
                  </a:extLst>
                </a:hlinkClick>
              </a:rPr>
              <a:t>Prometheus alert examples</a:t>
            </a:r>
            <a:endParaRPr>
              <a:solidFill>
                <a:schemeClr val="lt1"/>
              </a:solidFill>
              <a:latin typeface="Source Sans Pro"/>
              <a:ea typeface="Source Sans Pro"/>
              <a:cs typeface="Source Sans Pro"/>
              <a:sym typeface="Source Sans Pro"/>
            </a:endParaRPr>
          </a:p>
        </p:txBody>
      </p:sp>
      <p:sp>
        <p:nvSpPr>
          <p:cNvPr id="384" name="Google Shape;384;p53"/>
          <p:cNvSpPr txBox="1"/>
          <p:nvPr/>
        </p:nvSpPr>
        <p:spPr>
          <a:xfrm>
            <a:off x="6558600" y="3124225"/>
            <a:ext cx="56334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chemeClr val="lt1"/>
                </a:solidFill>
                <a:latin typeface="Roboto Mono Light"/>
                <a:ea typeface="Roboto Mono Light"/>
                <a:cs typeface="Roboto Mono Light"/>
                <a:sym typeface="Roboto Mono Light"/>
              </a:rPr>
              <a:t>vault status</a:t>
            </a:r>
            <a:endParaRPr sz="16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Upgrade procedures</a:t>
            </a:r>
            <a:endParaRPr/>
          </a:p>
        </p:txBody>
      </p:sp>
      <p:sp>
        <p:nvSpPr>
          <p:cNvPr id="391" name="Google Shape;391;p54"/>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Verify Changelogs</a:t>
            </a:r>
            <a:endParaRPr/>
          </a:p>
          <a:p>
            <a:pPr indent="-342900" lvl="0" marL="457200" rtl="0" algn="l">
              <a:spcBef>
                <a:spcPts val="0"/>
              </a:spcBef>
              <a:spcAft>
                <a:spcPts val="0"/>
              </a:spcAft>
              <a:buSzPts val="1800"/>
              <a:buChar char="〉"/>
            </a:pPr>
            <a:r>
              <a:rPr lang="de-DE"/>
              <a:t>Staged procedure (TEST/QUALITY/PROD)</a:t>
            </a:r>
            <a:endParaRPr/>
          </a:p>
          <a:p>
            <a:pPr indent="-342900" lvl="0" marL="457200" rtl="0" algn="l">
              <a:spcBef>
                <a:spcPts val="0"/>
              </a:spcBef>
              <a:spcAft>
                <a:spcPts val="0"/>
              </a:spcAft>
              <a:buSzPts val="1800"/>
              <a:buChar char="〉"/>
            </a:pPr>
            <a:r>
              <a:rPr lang="de-DE"/>
              <a:t>Monitoring downtimes, inform stakeholders</a:t>
            </a:r>
            <a:endParaRPr/>
          </a:p>
          <a:p>
            <a:pPr indent="-342900" lvl="0" marL="457200" rtl="0" algn="l">
              <a:spcBef>
                <a:spcPts val="0"/>
              </a:spcBef>
              <a:spcAft>
                <a:spcPts val="0"/>
              </a:spcAft>
              <a:buSzPts val="1800"/>
              <a:buChar char="〉"/>
            </a:pPr>
            <a:r>
              <a:rPr lang="de-DE"/>
              <a:t>Verify backup (see previous sections)</a:t>
            </a:r>
            <a:endParaRPr/>
          </a:p>
          <a:p>
            <a:pPr indent="-342900" lvl="0" marL="457200" rtl="0" algn="l">
              <a:spcBef>
                <a:spcPts val="0"/>
              </a:spcBef>
              <a:spcAft>
                <a:spcPts val="0"/>
              </a:spcAft>
              <a:buSzPts val="1800"/>
              <a:buChar char="〉"/>
            </a:pPr>
            <a:r>
              <a:rPr lang="de-DE"/>
              <a:t>Bump version in Vault Helm chart, run Helm upgrade</a:t>
            </a:r>
            <a:endParaRPr/>
          </a:p>
          <a:p>
            <a:pPr indent="-342900" lvl="0" marL="457200" rtl="0" algn="l">
              <a:spcBef>
                <a:spcPts val="0"/>
              </a:spcBef>
              <a:spcAft>
                <a:spcPts val="0"/>
              </a:spcAft>
              <a:buSzPts val="1800"/>
              <a:buChar char="〉"/>
            </a:pPr>
            <a:r>
              <a:rPr lang="de-DE"/>
              <a:t>Delete the Pods (StatefulSet uses </a:t>
            </a:r>
            <a:r>
              <a:rPr lang="de-DE" u="sng">
                <a:solidFill>
                  <a:schemeClr val="hlink"/>
                </a:solidFill>
                <a:hlinkClick r:id="rId3"/>
              </a:rPr>
              <a:t>OnDelete update strategy</a:t>
            </a:r>
            <a:r>
              <a:rPr lang="de-DE"/>
              <a:t>)</a:t>
            </a:r>
            <a:endParaRPr/>
          </a:p>
          <a:p>
            <a:pPr indent="-342900" lvl="0" marL="457200" rtl="0" algn="l">
              <a:spcBef>
                <a:spcPts val="0"/>
              </a:spcBef>
              <a:spcAft>
                <a:spcPts val="0"/>
              </a:spcAft>
              <a:buSzPts val="1800"/>
              <a:buChar char="〉"/>
            </a:pPr>
            <a:r>
              <a:rPr lang="de-DE"/>
              <a:t>Check authentication and audit logging, restore monitoring</a:t>
            </a:r>
            <a:endParaRPr/>
          </a:p>
        </p:txBody>
      </p:sp>
      <p:sp>
        <p:nvSpPr>
          <p:cNvPr id="392" name="Google Shape;392;p54"/>
          <p:cNvSpPr txBox="1"/>
          <p:nvPr/>
        </p:nvSpPr>
        <p:spPr>
          <a:xfrm>
            <a:off x="9824700" y="310694"/>
            <a:ext cx="2367300" cy="1262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lt1"/>
                </a:solidFill>
                <a:latin typeface="Source Sans Pro"/>
                <a:ea typeface="Source Sans Pro"/>
                <a:cs typeface="Source Sans Pro"/>
                <a:sym typeface="Source Sans Pro"/>
              </a:rPr>
              <a:t>HashiCorp References</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Upgrade guide for HA installations</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5">
                  <a:extLst>
                    <a:ext uri="{A12FA001-AC4F-418D-AE19-62706E023703}">
                      <ahyp:hlinkClr val="tx"/>
                    </a:ext>
                  </a:extLst>
                </a:hlinkClick>
              </a:rPr>
              <a:t>Upgrade with Helm</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6">
                  <a:extLst>
                    <a:ext uri="{A12FA001-AC4F-418D-AE19-62706E023703}">
                      <ahyp:hlinkClr val="tx"/>
                    </a:ext>
                  </a:extLst>
                </a:hlinkClick>
              </a:rPr>
              <a:t>Release notes</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Generate (operation) root tokens</a:t>
            </a:r>
            <a:endParaRPr/>
          </a:p>
        </p:txBody>
      </p:sp>
      <p:sp>
        <p:nvSpPr>
          <p:cNvPr id="399" name="Google Shape;399;p55"/>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30200" lvl="0" marL="457200" rtl="0" algn="l">
              <a:spcBef>
                <a:spcPts val="1000"/>
              </a:spcBef>
              <a:spcAft>
                <a:spcPts val="0"/>
              </a:spcAft>
              <a:buSzPts val="1600"/>
              <a:buChar char="〉"/>
            </a:pPr>
            <a:r>
              <a:rPr lang="de-DE" sz="2600" u="sng">
                <a:solidFill>
                  <a:schemeClr val="hlink"/>
                </a:solidFill>
                <a:hlinkClick r:id="rId3"/>
              </a:rPr>
              <a:t>Generating a Root Token</a:t>
            </a:r>
            <a:r>
              <a:rPr lang="de-DE" sz="2600"/>
              <a:t> is a privileged operation that requires confirmation from the key holders. Thus, a key ceremony is required.</a:t>
            </a:r>
            <a:endParaRPr sz="2600"/>
          </a:p>
          <a:p>
            <a:pPr indent="-330200" lvl="0" marL="457200" rtl="0" algn="l">
              <a:spcBef>
                <a:spcPts val="0"/>
              </a:spcBef>
              <a:spcAft>
                <a:spcPts val="0"/>
              </a:spcAft>
              <a:buClr>
                <a:schemeClr val="accent3"/>
              </a:buClr>
              <a:buSzPts val="1600"/>
              <a:buChar char="〉"/>
            </a:pPr>
            <a:r>
              <a:rPr lang="de-DE" sz="2600">
                <a:solidFill>
                  <a:schemeClr val="accent3"/>
                </a:solidFill>
              </a:rPr>
              <a:t>Performing a </a:t>
            </a:r>
            <a:r>
              <a:rPr lang="de-DE" sz="2600" u="sng">
                <a:solidFill>
                  <a:schemeClr val="accent3"/>
                </a:solidFill>
                <a:hlinkClick r:id="rId4">
                  <a:extLst>
                    <a:ext uri="{A12FA001-AC4F-418D-AE19-62706E023703}">
                      <ahyp:hlinkClr val="tx"/>
                    </a:ext>
                  </a:extLst>
                </a:hlinkClick>
              </a:rPr>
              <a:t>DR failovers</a:t>
            </a:r>
            <a:r>
              <a:rPr lang="de-DE" sz="2600">
                <a:solidFill>
                  <a:schemeClr val="accent3"/>
                </a:solidFill>
              </a:rPr>
              <a:t> or changes in the replication setup are also highly privileged operations. If no batch operation token is available (e.g., Token expired), creating a new DR operation token for these purposes requires a key ceremony.</a:t>
            </a:r>
            <a:endParaRPr sz="2600">
              <a:solidFill>
                <a:schemeClr val="accent3"/>
              </a:solidFill>
            </a:endParaRPr>
          </a:p>
        </p:txBody>
      </p:sp>
      <p:sp>
        <p:nvSpPr>
          <p:cNvPr id="400" name="Google Shape;400;p55"/>
          <p:cNvSpPr txBox="1"/>
          <p:nvPr/>
        </p:nvSpPr>
        <p:spPr>
          <a:xfrm>
            <a:off x="6030300" y="4793425"/>
            <a:ext cx="61617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generate-root</a:t>
            </a:r>
            <a:endParaRPr sz="1600">
              <a:solidFill>
                <a:schemeClr val="lt1"/>
              </a:solidFill>
              <a:latin typeface="Roboto Mono Light"/>
              <a:ea typeface="Roboto Mono Light"/>
              <a:cs typeface="Roboto Mono Light"/>
              <a:sym typeface="Roboto Mono Light"/>
            </a:endParaRPr>
          </a:p>
        </p:txBody>
      </p:sp>
      <p:sp>
        <p:nvSpPr>
          <p:cNvPr id="401" name="Google Shape;401;p55"/>
          <p:cNvSpPr txBox="1"/>
          <p:nvPr/>
        </p:nvSpPr>
        <p:spPr>
          <a:xfrm>
            <a:off x="6030250" y="5438500"/>
            <a:ext cx="61617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generate-root -dr-token -init</a:t>
            </a:r>
            <a:endParaRPr sz="16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Typical</a:t>
            </a:r>
            <a:r>
              <a:rPr lang="de-DE"/>
              <a:t> Vault Architecture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Rekeying the recovery key(s)</a:t>
            </a:r>
            <a:endParaRPr/>
          </a:p>
        </p:txBody>
      </p:sp>
      <p:sp>
        <p:nvSpPr>
          <p:cNvPr id="408" name="Google Shape;408;p56"/>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0" lvl="0" marL="0" rtl="0" algn="l">
              <a:spcBef>
                <a:spcPts val="1000"/>
              </a:spcBef>
              <a:spcAft>
                <a:spcPts val="0"/>
              </a:spcAft>
              <a:buNone/>
            </a:pPr>
            <a:r>
              <a:rPr lang="de-DE"/>
              <a:t>During the ceremony, all key holders supply their current (old) key shard. Once the current (old) threshold is met, the new shards are returned to the key holders and need to be distributed accordingly.</a:t>
            </a:r>
            <a:endParaRPr/>
          </a:p>
        </p:txBody>
      </p:sp>
      <p:pic>
        <p:nvPicPr>
          <p:cNvPr id="409" name="Google Shape;409;p56"/>
          <p:cNvPicPr preferRelativeResize="0"/>
          <p:nvPr/>
        </p:nvPicPr>
        <p:blipFill>
          <a:blip r:embed="rId3">
            <a:alphaModFix/>
          </a:blip>
          <a:stretch>
            <a:fillRect/>
          </a:stretch>
        </p:blipFill>
        <p:spPr>
          <a:xfrm>
            <a:off x="1542076" y="3654950"/>
            <a:ext cx="3865150" cy="2739950"/>
          </a:xfrm>
          <a:prstGeom prst="rect">
            <a:avLst/>
          </a:prstGeom>
          <a:noFill/>
          <a:ln>
            <a:noFill/>
          </a:ln>
        </p:spPr>
      </p:pic>
      <p:sp>
        <p:nvSpPr>
          <p:cNvPr id="410" name="Google Shape;410;p56"/>
          <p:cNvSpPr txBox="1"/>
          <p:nvPr/>
        </p:nvSpPr>
        <p:spPr>
          <a:xfrm>
            <a:off x="6020375" y="4053100"/>
            <a:ext cx="61716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rekey -target=recovery</a:t>
            </a:r>
            <a:endParaRPr sz="1000">
              <a:solidFill>
                <a:schemeClr val="lt1"/>
              </a:solidFill>
              <a:latin typeface="Roboto Mono Light"/>
              <a:ea typeface="Roboto Mono Light"/>
              <a:cs typeface="Roboto Mono Light"/>
              <a:sym typeface="Roboto Mono Light"/>
            </a:endParaRPr>
          </a:p>
        </p:txBody>
      </p:sp>
      <p:sp>
        <p:nvSpPr>
          <p:cNvPr id="411" name="Google Shape;411;p56"/>
          <p:cNvSpPr txBox="1"/>
          <p:nvPr/>
        </p:nvSpPr>
        <p:spPr>
          <a:xfrm>
            <a:off x="6020451" y="4688325"/>
            <a:ext cx="61716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rekey -target=recovery -status</a:t>
            </a:r>
            <a:endParaRPr sz="1000">
              <a:solidFill>
                <a:schemeClr val="lt1"/>
              </a:solidFill>
              <a:latin typeface="Roboto Mono Light"/>
              <a:ea typeface="Roboto Mono Light"/>
              <a:cs typeface="Roboto Mono Light"/>
              <a:sym typeface="Roboto Mono Light"/>
            </a:endParaRPr>
          </a:p>
        </p:txBody>
      </p:sp>
      <p:sp>
        <p:nvSpPr>
          <p:cNvPr id="412" name="Google Shape;412;p56"/>
          <p:cNvSpPr txBox="1"/>
          <p:nvPr/>
        </p:nvSpPr>
        <p:spPr>
          <a:xfrm>
            <a:off x="6020501" y="5323550"/>
            <a:ext cx="61716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chemeClr val="lt1"/>
                </a:solidFill>
                <a:latin typeface="Roboto Mono Light"/>
                <a:ea typeface="Roboto Mono Light"/>
                <a:cs typeface="Roboto Mono Light"/>
                <a:sym typeface="Roboto Mono Light"/>
              </a:rPr>
              <a:t>vault operator rekey -target=recovery -cancel</a:t>
            </a:r>
            <a:endParaRPr sz="1000">
              <a:solidFill>
                <a:schemeClr val="lt1"/>
              </a:solidFill>
              <a:latin typeface="Roboto Mono Light"/>
              <a:ea typeface="Roboto Mono Light"/>
              <a:cs typeface="Roboto Mono Light"/>
              <a:sym typeface="Roboto Mono 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Key </a:t>
            </a:r>
            <a:r>
              <a:rPr lang="de-DE"/>
              <a:t>Rotation</a:t>
            </a:r>
            <a:endParaRPr/>
          </a:p>
        </p:txBody>
      </p:sp>
      <p:sp>
        <p:nvSpPr>
          <p:cNvPr id="419" name="Google Shape;419;p57"/>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normally</a:t>
            </a:r>
            <a:r>
              <a:rPr lang="de-DE"/>
              <a:t> not required (automated by vault)</a:t>
            </a:r>
            <a:endParaRPr/>
          </a:p>
          <a:p>
            <a:pPr indent="-342900" lvl="0" marL="457200" rtl="0" algn="l">
              <a:spcBef>
                <a:spcPts val="0"/>
              </a:spcBef>
              <a:spcAft>
                <a:spcPts val="0"/>
              </a:spcAft>
              <a:buSzPts val="1800"/>
              <a:buChar char="-"/>
            </a:pPr>
            <a:r>
              <a:t/>
            </a:r>
            <a:endParaRPr/>
          </a:p>
        </p:txBody>
      </p:sp>
      <p:sp>
        <p:nvSpPr>
          <p:cNvPr id="420" name="Google Shape;420;p57"/>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21" name="Google Shape;421;p57"/>
          <p:cNvSpPr txBox="1"/>
          <p:nvPr/>
        </p:nvSpPr>
        <p:spPr>
          <a:xfrm>
            <a:off x="1401425" y="3445463"/>
            <a:ext cx="40551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vault operator rotate</a:t>
            </a:r>
            <a:endParaRPr sz="1000">
              <a:solidFill>
                <a:srgbClr val="FFFFFF"/>
              </a:solidFill>
              <a:latin typeface="Roboto Mono Light"/>
              <a:ea typeface="Roboto Mono Light"/>
              <a:cs typeface="Roboto Mono Light"/>
              <a:sym typeface="Roboto Mono Light"/>
            </a:endParaRPr>
          </a:p>
        </p:txBody>
      </p:sp>
      <p:sp>
        <p:nvSpPr>
          <p:cNvPr id="422" name="Google Shape;422;p57"/>
          <p:cNvSpPr txBox="1"/>
          <p:nvPr/>
        </p:nvSpPr>
        <p:spPr>
          <a:xfrm>
            <a:off x="1401475" y="4125888"/>
            <a:ext cx="40551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vault read sys/rotate/config</a:t>
            </a:r>
            <a:endParaRPr sz="1000">
              <a:solidFill>
                <a:srgbClr val="FFFFFF"/>
              </a:solidFill>
              <a:latin typeface="Roboto Mono Light"/>
              <a:ea typeface="Roboto Mono Light"/>
              <a:cs typeface="Roboto Mono Light"/>
              <a:sym typeface="Roboto Mono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Seal Migration</a:t>
            </a:r>
            <a:endParaRPr/>
          </a:p>
        </p:txBody>
      </p:sp>
      <p:sp>
        <p:nvSpPr>
          <p:cNvPr id="429" name="Google Shape;429;p58"/>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setup new unseal methode</a:t>
            </a:r>
            <a:endParaRPr/>
          </a:p>
          <a:p>
            <a:pPr indent="-342900" lvl="0" marL="457200" rtl="0" algn="l">
              <a:spcBef>
                <a:spcPts val="0"/>
              </a:spcBef>
              <a:spcAft>
                <a:spcPts val="0"/>
              </a:spcAft>
              <a:buSzPts val="1800"/>
              <a:buChar char="-"/>
            </a:pPr>
            <a:r>
              <a:rPr lang="de-DE"/>
              <a:t>updated/add seal stanca</a:t>
            </a:r>
            <a:endParaRPr/>
          </a:p>
          <a:p>
            <a:pPr indent="-342900" lvl="0" marL="457200" rtl="0" algn="l">
              <a:spcBef>
                <a:spcPts val="0"/>
              </a:spcBef>
              <a:spcAft>
                <a:spcPts val="0"/>
              </a:spcAft>
              <a:buSzPts val="1800"/>
              <a:buChar char="-"/>
            </a:pPr>
            <a:r>
              <a:rPr lang="de-DE"/>
              <a:t>restart vault</a:t>
            </a:r>
            <a:endParaRPr/>
          </a:p>
          <a:p>
            <a:pPr indent="0" lvl="0" marL="457200" rtl="0" algn="l">
              <a:spcBef>
                <a:spcPts val="1000"/>
              </a:spcBef>
              <a:spcAft>
                <a:spcPts val="0"/>
              </a:spcAft>
              <a:buNone/>
            </a:pPr>
            <a:r>
              <a:t/>
            </a:r>
            <a:endParaRPr/>
          </a:p>
        </p:txBody>
      </p:sp>
      <p:sp>
        <p:nvSpPr>
          <p:cNvPr id="430" name="Google Shape;430;p58"/>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31" name="Google Shape;431;p58"/>
          <p:cNvSpPr txBox="1"/>
          <p:nvPr/>
        </p:nvSpPr>
        <p:spPr>
          <a:xfrm>
            <a:off x="838200" y="3698325"/>
            <a:ext cx="4055100" cy="431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vault operator unseal -migrate</a:t>
            </a:r>
            <a:endParaRPr sz="1600">
              <a:solidFill>
                <a:srgbClr val="FFFFFF"/>
              </a:solidFill>
              <a:latin typeface="Roboto Mono Light"/>
              <a:ea typeface="Roboto Mono Light"/>
              <a:cs typeface="Roboto Mono Light"/>
              <a:sym typeface="Roboto Mono 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Raft Snapshots</a:t>
            </a:r>
            <a:endParaRPr/>
          </a:p>
        </p:txBody>
      </p:sp>
      <p:sp>
        <p:nvSpPr>
          <p:cNvPr id="438" name="Google Shape;438;p59"/>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Vault </a:t>
            </a:r>
            <a:r>
              <a:rPr lang="de-DE" u="sng">
                <a:solidFill>
                  <a:schemeClr val="hlink"/>
                </a:solidFill>
                <a:hlinkClick r:id="rId3"/>
              </a:rPr>
              <a:t>raft data snapshots</a:t>
            </a:r>
            <a:r>
              <a:rPr lang="de-DE"/>
              <a:t> can be inspected</a:t>
            </a:r>
            <a:br>
              <a:rPr lang="de-DE"/>
            </a:br>
            <a:br>
              <a:rPr lang="de-DE"/>
            </a:br>
            <a:br>
              <a:rPr lang="de-DE"/>
            </a:br>
            <a:br>
              <a:rPr lang="de-DE"/>
            </a:br>
            <a:endParaRPr/>
          </a:p>
          <a:p>
            <a:pPr indent="-317500" lvl="0" marL="457200" rtl="0" algn="l">
              <a:spcBef>
                <a:spcPts val="0"/>
              </a:spcBef>
              <a:spcAft>
                <a:spcPts val="0"/>
              </a:spcAft>
              <a:buClr>
                <a:schemeClr val="accent3"/>
              </a:buClr>
              <a:buSzPts val="1400"/>
              <a:buChar char="〉"/>
            </a:pPr>
            <a:r>
              <a:rPr lang="de-DE" sz="2400">
                <a:solidFill>
                  <a:schemeClr val="accent3"/>
                </a:solidFill>
              </a:rPr>
              <a:t>The Ent. </a:t>
            </a:r>
            <a:r>
              <a:rPr lang="de-DE" sz="2400" u="sng">
                <a:solidFill>
                  <a:schemeClr val="accent3"/>
                </a:solidFill>
                <a:hlinkClick r:id="rId4">
                  <a:extLst>
                    <a:ext uri="{A12FA001-AC4F-418D-AE19-62706E023703}">
                      <ahyp:hlinkClr val="tx"/>
                    </a:ext>
                  </a:extLst>
                </a:hlinkClick>
              </a:rPr>
              <a:t>auto-snapshot endpoint</a:t>
            </a:r>
            <a:r>
              <a:rPr lang="de-DE" sz="2400">
                <a:solidFill>
                  <a:schemeClr val="accent3"/>
                </a:solidFill>
              </a:rPr>
              <a:t> provides a convenient health endpoint (incl. metrics) to check the health of the snapshot schedules</a:t>
            </a:r>
            <a:endParaRPr sz="2400"/>
          </a:p>
        </p:txBody>
      </p:sp>
      <p:sp>
        <p:nvSpPr>
          <p:cNvPr id="439" name="Google Shape;439;p59"/>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Snapshots can be restored to the given point in time (RPO)</a:t>
            </a:r>
            <a:endParaRPr/>
          </a:p>
        </p:txBody>
      </p:sp>
      <p:sp>
        <p:nvSpPr>
          <p:cNvPr id="440" name="Google Shape;440;p59"/>
          <p:cNvSpPr txBox="1"/>
          <p:nvPr/>
        </p:nvSpPr>
        <p:spPr>
          <a:xfrm>
            <a:off x="9824700" y="310694"/>
            <a:ext cx="2367300" cy="1262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5">
                  <a:extLst>
                    <a:ext uri="{A12FA001-AC4F-418D-AE19-62706E023703}">
                      <ahyp:hlinkClr val="tx"/>
                    </a:ext>
                  </a:extLst>
                </a:hlinkClick>
              </a:rPr>
              <a:t>Raft snapshot</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6">
                  <a:extLst>
                    <a:ext uri="{A12FA001-AC4F-418D-AE19-62706E023703}">
                      <ahyp:hlinkClr val="tx"/>
                    </a:ext>
                  </a:extLst>
                </a:hlinkClick>
              </a:rPr>
              <a:t>Ent. Auto-Snapshot</a:t>
            </a:r>
            <a:endParaRPr>
              <a:solidFill>
                <a:srgbClr val="FFFFFF"/>
              </a:solidFill>
              <a:latin typeface="Source Sans Pro"/>
              <a:ea typeface="Source Sans Pro"/>
              <a:cs typeface="Source Sans Pro"/>
              <a:sym typeface="Source Sans Pro"/>
            </a:endParaRPr>
          </a:p>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Adfinis Reference</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rgbClr val="FFFFFF"/>
              </a:buClr>
              <a:buSzPts val="800"/>
              <a:buFont typeface="Source Sans Pro"/>
              <a:buChar char="●"/>
            </a:pPr>
            <a:r>
              <a:rPr lang="de-DE" u="sng">
                <a:solidFill>
                  <a:srgbClr val="FFFFFF"/>
                </a:solidFill>
                <a:latin typeface="Source Sans Pro"/>
                <a:ea typeface="Source Sans Pro"/>
                <a:cs typeface="Source Sans Pro"/>
                <a:sym typeface="Source Sans Pro"/>
                <a:hlinkClick r:id="rId7">
                  <a:extLst>
                    <a:ext uri="{A12FA001-AC4F-418D-AE19-62706E023703}">
                      <ahyp:hlinkClr val="tx"/>
                    </a:ext>
                  </a:extLst>
                </a:hlinkClick>
              </a:rPr>
              <a:t>Kubernetes Cronjob</a:t>
            </a:r>
            <a:endParaRPr>
              <a:solidFill>
                <a:srgbClr val="FFFFFF"/>
              </a:solidFill>
              <a:latin typeface="Source Sans Pro"/>
              <a:ea typeface="Source Sans Pro"/>
              <a:cs typeface="Source Sans Pro"/>
              <a:sym typeface="Source Sans Pro"/>
            </a:endParaRPr>
          </a:p>
        </p:txBody>
      </p:sp>
      <p:sp>
        <p:nvSpPr>
          <p:cNvPr id="441" name="Google Shape;441;p59"/>
          <p:cNvSpPr txBox="1"/>
          <p:nvPr/>
        </p:nvSpPr>
        <p:spPr>
          <a:xfrm>
            <a:off x="231225" y="3170075"/>
            <a:ext cx="5900100" cy="16623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 Create a Raft snapshot</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vault operator raft snapshot save raft.snap</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 Inspect snapshot</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vault operator raft snapshot inspect raft.snap</a:t>
            </a:r>
            <a:endParaRPr sz="1600">
              <a:solidFill>
                <a:srgbClr val="FFFFFF"/>
              </a:solidFill>
              <a:latin typeface="Roboto Mono Light"/>
              <a:ea typeface="Roboto Mono Light"/>
              <a:cs typeface="Roboto Mono Light"/>
              <a:sym typeface="Roboto Mono Light"/>
            </a:endParaRPr>
          </a:p>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tar -tf raft.snap</a:t>
            </a:r>
            <a:endParaRPr sz="1600">
              <a:solidFill>
                <a:srgbClr val="FFFFFF"/>
              </a:solidFill>
              <a:latin typeface="Roboto Mono Light"/>
              <a:ea typeface="Roboto Mono Light"/>
              <a:cs typeface="Roboto Mono Light"/>
              <a:sym typeface="Roboto Mono Light"/>
            </a:endParaRPr>
          </a:p>
        </p:txBody>
      </p:sp>
      <p:sp>
        <p:nvSpPr>
          <p:cNvPr id="442" name="Google Shape;442;p59"/>
          <p:cNvSpPr txBox="1"/>
          <p:nvPr/>
        </p:nvSpPr>
        <p:spPr>
          <a:xfrm>
            <a:off x="6270350" y="3170075"/>
            <a:ext cx="5900100" cy="6771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de-DE" sz="1600">
                <a:solidFill>
                  <a:srgbClr val="FFFFFF"/>
                </a:solidFill>
                <a:latin typeface="Roboto Mono Light"/>
                <a:ea typeface="Roboto Mono Light"/>
                <a:cs typeface="Roboto Mono Light"/>
                <a:sym typeface="Roboto Mono Light"/>
              </a:rPr>
              <a:t># Restore a Raft snapshot</a:t>
            </a:r>
            <a:endParaRPr sz="1600">
              <a:solidFill>
                <a:srgbClr val="FFFFFF"/>
              </a:solidFill>
              <a:latin typeface="Roboto Mono Light"/>
              <a:ea typeface="Roboto Mono Light"/>
              <a:cs typeface="Roboto Mono Light"/>
              <a:sym typeface="Roboto Mono Light"/>
            </a:endParaRPr>
          </a:p>
          <a:p>
            <a:pPr indent="0" lvl="0" marL="0" rtl="0" algn="l">
              <a:spcBef>
                <a:spcPts val="0"/>
              </a:spcBef>
              <a:spcAft>
                <a:spcPts val="0"/>
              </a:spcAft>
              <a:buNone/>
            </a:pPr>
            <a:r>
              <a:rPr lang="de-DE" sz="1600">
                <a:solidFill>
                  <a:srgbClr val="FFFFFF"/>
                </a:solidFill>
                <a:latin typeface="Roboto Mono Light"/>
                <a:ea typeface="Roboto Mono Light"/>
                <a:cs typeface="Roboto Mono Light"/>
                <a:sym typeface="Roboto Mono Light"/>
              </a:rPr>
              <a:t>vault operator raft snapshot restore raft.snap</a:t>
            </a:r>
            <a:endParaRPr sz="1600">
              <a:solidFill>
                <a:srgbClr val="FFFFFF"/>
              </a:solidFill>
              <a:latin typeface="Roboto Mono Light"/>
              <a:ea typeface="Roboto Mono Light"/>
              <a:cs typeface="Roboto Mono Light"/>
              <a:sym typeface="Roboto Mono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Authentication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AppRole</a:t>
            </a:r>
            <a:endParaRPr/>
          </a:p>
        </p:txBody>
      </p:sp>
      <p:sp>
        <p:nvSpPr>
          <p:cNvPr id="455" name="Google Shape;455;p61"/>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Use Case: Machine/App Auth</a:t>
            </a:r>
            <a:endParaRPr/>
          </a:p>
          <a:p>
            <a:pPr indent="-342900" lvl="0" marL="457200" rtl="0" algn="l">
              <a:spcBef>
                <a:spcPts val="0"/>
              </a:spcBef>
              <a:spcAft>
                <a:spcPts val="0"/>
              </a:spcAft>
              <a:buSzPts val="1800"/>
              <a:buChar char="-"/>
            </a:pPr>
            <a:r>
              <a:rPr lang="de-DE"/>
              <a:t>is a</a:t>
            </a:r>
            <a:r>
              <a:rPr lang="de-DE"/>
              <a:t> set of Vault policies constraints that provide a token</a:t>
            </a:r>
            <a:endParaRPr/>
          </a:p>
          <a:p>
            <a:pPr indent="0" lvl="0" marL="0" rtl="0" algn="l">
              <a:spcBef>
                <a:spcPts val="1000"/>
              </a:spcBef>
              <a:spcAft>
                <a:spcPts val="0"/>
              </a:spcAft>
              <a:buNone/>
            </a:pPr>
            <a:r>
              <a:t/>
            </a:r>
            <a:endParaRPr/>
          </a:p>
        </p:txBody>
      </p:sp>
      <p:sp>
        <p:nvSpPr>
          <p:cNvPr id="456" name="Google Shape;456;p61"/>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57" name="Google Shape;457;p61"/>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AppRole auth method</a:t>
            </a:r>
            <a:endParaRPr>
              <a:solidFill>
                <a:schemeClr val="lt1"/>
              </a:solidFill>
              <a:latin typeface="Source Sans Pro"/>
              <a:ea typeface="Source Sans Pro"/>
              <a:cs typeface="Source Sans Pro"/>
              <a:sym typeface="Source Sans Pro"/>
            </a:endParaRPr>
          </a:p>
        </p:txBody>
      </p:sp>
      <p:pic>
        <p:nvPicPr>
          <p:cNvPr id="458" name="Google Shape;458;p61"/>
          <p:cNvPicPr preferRelativeResize="0"/>
          <p:nvPr/>
        </p:nvPicPr>
        <p:blipFill>
          <a:blip r:embed="rId4">
            <a:alphaModFix/>
          </a:blip>
          <a:stretch>
            <a:fillRect/>
          </a:stretch>
        </p:blipFill>
        <p:spPr>
          <a:xfrm>
            <a:off x="6172200" y="1825623"/>
            <a:ext cx="5407300" cy="2479025"/>
          </a:xfrm>
          <a:prstGeom prst="rect">
            <a:avLst/>
          </a:prstGeom>
          <a:noFill/>
          <a:ln>
            <a:noFill/>
          </a:ln>
        </p:spPr>
      </p:pic>
      <p:pic>
        <p:nvPicPr>
          <p:cNvPr id="459" name="Google Shape;459;p61"/>
          <p:cNvPicPr preferRelativeResize="0"/>
          <p:nvPr/>
        </p:nvPicPr>
        <p:blipFill>
          <a:blip r:embed="rId5">
            <a:alphaModFix/>
          </a:blip>
          <a:stretch>
            <a:fillRect/>
          </a:stretch>
        </p:blipFill>
        <p:spPr>
          <a:xfrm>
            <a:off x="1246325" y="3588150"/>
            <a:ext cx="4578126" cy="25078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LDAP</a:t>
            </a:r>
            <a:endParaRPr/>
          </a:p>
        </p:txBody>
      </p:sp>
      <p:sp>
        <p:nvSpPr>
          <p:cNvPr id="466" name="Google Shape;466;p62"/>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Use Case: User Auth</a:t>
            </a:r>
            <a:endParaRPr/>
          </a:p>
          <a:p>
            <a:pPr indent="-342900" lvl="0" marL="457200" rtl="0" algn="l">
              <a:spcBef>
                <a:spcPts val="0"/>
              </a:spcBef>
              <a:spcAft>
                <a:spcPts val="0"/>
              </a:spcAft>
              <a:buSzPts val="1800"/>
              <a:buChar char="-"/>
            </a:pPr>
            <a:r>
              <a:rPr lang="de-DE"/>
              <a:t>Allows Group/User mapping</a:t>
            </a:r>
            <a:endParaRPr/>
          </a:p>
          <a:p>
            <a:pPr indent="-342900" lvl="0" marL="457200" rtl="0" algn="l">
              <a:spcBef>
                <a:spcPts val="0"/>
              </a:spcBef>
              <a:spcAft>
                <a:spcPts val="0"/>
              </a:spcAft>
              <a:buSzPts val="1800"/>
              <a:buChar char="-"/>
            </a:pPr>
            <a:r>
              <a:rPr lang="de-DE"/>
              <a:t>policy mapping happens at token creation time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467" name="Google Shape;467;p62"/>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68" name="Google Shape;468;p62"/>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LDAP auth method</a:t>
            </a:r>
            <a:endParaRPr>
              <a:solidFill>
                <a:schemeClr val="lt1"/>
              </a:solidFill>
              <a:latin typeface="Source Sans Pro"/>
              <a:ea typeface="Source Sans Pro"/>
              <a:cs typeface="Source Sans Pro"/>
              <a:sym typeface="Source Sans Pro"/>
            </a:endParaRPr>
          </a:p>
        </p:txBody>
      </p:sp>
      <p:pic>
        <p:nvPicPr>
          <p:cNvPr id="469" name="Google Shape;469;p62"/>
          <p:cNvPicPr preferRelativeResize="0"/>
          <p:nvPr/>
        </p:nvPicPr>
        <p:blipFill>
          <a:blip r:embed="rId4">
            <a:alphaModFix/>
          </a:blip>
          <a:stretch>
            <a:fillRect/>
          </a:stretch>
        </p:blipFill>
        <p:spPr>
          <a:xfrm>
            <a:off x="6226325" y="1825625"/>
            <a:ext cx="5127476" cy="1642564"/>
          </a:xfrm>
          <a:prstGeom prst="rect">
            <a:avLst/>
          </a:prstGeom>
          <a:noFill/>
          <a:ln>
            <a:noFill/>
          </a:ln>
        </p:spPr>
      </p:pic>
      <p:pic>
        <p:nvPicPr>
          <p:cNvPr id="470" name="Google Shape;470;p62"/>
          <p:cNvPicPr preferRelativeResize="0"/>
          <p:nvPr/>
        </p:nvPicPr>
        <p:blipFill>
          <a:blip r:embed="rId5">
            <a:alphaModFix/>
          </a:blip>
          <a:stretch>
            <a:fillRect/>
          </a:stretch>
        </p:blipFill>
        <p:spPr>
          <a:xfrm>
            <a:off x="6172200" y="3468200"/>
            <a:ext cx="5181600" cy="2506733"/>
          </a:xfrm>
          <a:prstGeom prst="rect">
            <a:avLst/>
          </a:prstGeom>
          <a:noFill/>
          <a:ln>
            <a:noFill/>
          </a:ln>
        </p:spPr>
      </p:pic>
      <p:pic>
        <p:nvPicPr>
          <p:cNvPr id="471" name="Google Shape;471;p62"/>
          <p:cNvPicPr preferRelativeResize="0"/>
          <p:nvPr/>
        </p:nvPicPr>
        <p:blipFill>
          <a:blip r:embed="rId6">
            <a:alphaModFix/>
          </a:blip>
          <a:stretch>
            <a:fillRect/>
          </a:stretch>
        </p:blipFill>
        <p:spPr>
          <a:xfrm>
            <a:off x="1096525" y="4256775"/>
            <a:ext cx="4475220" cy="16425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3"/>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OIDC</a:t>
            </a:r>
            <a:endParaRPr/>
          </a:p>
        </p:txBody>
      </p:sp>
      <p:sp>
        <p:nvSpPr>
          <p:cNvPr id="478" name="Google Shape;478;p63"/>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Use Case: User Auth, requires Webbrowser</a:t>
            </a:r>
            <a:endParaRPr/>
          </a:p>
          <a:p>
            <a:pPr indent="-342900" lvl="0" marL="457200" rtl="0" algn="l">
              <a:spcBef>
                <a:spcPts val="0"/>
              </a:spcBef>
              <a:spcAft>
                <a:spcPts val="0"/>
              </a:spcAft>
              <a:buSzPts val="1800"/>
              <a:buChar char="-"/>
            </a:pPr>
            <a:r>
              <a:rPr lang="de-DE"/>
              <a:t>Specific Configuration Depends on provider </a:t>
            </a:r>
            <a:endParaRPr/>
          </a:p>
          <a:p>
            <a:pPr indent="-342900" lvl="0" marL="457200" rtl="0" algn="l">
              <a:spcBef>
                <a:spcPts val="0"/>
              </a:spcBef>
              <a:spcAft>
                <a:spcPts val="0"/>
              </a:spcAft>
              <a:buSzPts val="1800"/>
              <a:buChar char="-"/>
            </a:pPr>
            <a:r>
              <a:rPr lang="de-DE"/>
              <a:t>Allows for Role Mapping</a:t>
            </a:r>
            <a:endParaRPr/>
          </a:p>
        </p:txBody>
      </p:sp>
      <p:sp>
        <p:nvSpPr>
          <p:cNvPr id="479" name="Google Shape;479;p63"/>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80" name="Google Shape;480;p63"/>
          <p:cNvSpPr txBox="1"/>
          <p:nvPr/>
        </p:nvSpPr>
        <p:spPr>
          <a:xfrm>
            <a:off x="9824700" y="310694"/>
            <a:ext cx="2367300" cy="8313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JWT/OIDC auth method</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OIDC provider configuration</a:t>
            </a:r>
            <a:endParaRPr>
              <a:solidFill>
                <a:schemeClr val="lt1"/>
              </a:solidFill>
              <a:latin typeface="Source Sans Pro"/>
              <a:ea typeface="Source Sans Pro"/>
              <a:cs typeface="Source Sans Pro"/>
              <a:sym typeface="Source Sans Pro"/>
            </a:endParaRPr>
          </a:p>
        </p:txBody>
      </p:sp>
      <p:pic>
        <p:nvPicPr>
          <p:cNvPr id="481" name="Google Shape;481;p63"/>
          <p:cNvPicPr preferRelativeResize="0"/>
          <p:nvPr/>
        </p:nvPicPr>
        <p:blipFill>
          <a:blip r:embed="rId5">
            <a:alphaModFix/>
          </a:blip>
          <a:stretch>
            <a:fillRect/>
          </a:stretch>
        </p:blipFill>
        <p:spPr>
          <a:xfrm>
            <a:off x="6279401" y="1930900"/>
            <a:ext cx="5074400" cy="1297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4"/>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Secrets engines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KV1/2</a:t>
            </a:r>
            <a:endParaRPr/>
          </a:p>
        </p:txBody>
      </p:sp>
      <p:sp>
        <p:nvSpPr>
          <p:cNvPr id="494" name="Google Shape;494;p65"/>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key value store</a:t>
            </a:r>
            <a:endParaRPr/>
          </a:p>
          <a:p>
            <a:pPr indent="-342900" lvl="0" marL="457200" rtl="0" algn="l">
              <a:spcBef>
                <a:spcPts val="0"/>
              </a:spcBef>
              <a:spcAft>
                <a:spcPts val="0"/>
              </a:spcAft>
              <a:buSzPts val="1800"/>
              <a:buChar char="-"/>
            </a:pPr>
            <a:r>
              <a:rPr lang="de-DE"/>
              <a:t>version 2 allows for secret history</a:t>
            </a:r>
            <a:endParaRPr/>
          </a:p>
          <a:p>
            <a:pPr indent="-342900" lvl="0" marL="457200" rtl="0" algn="l">
              <a:spcBef>
                <a:spcPts val="0"/>
              </a:spcBef>
              <a:spcAft>
                <a:spcPts val="0"/>
              </a:spcAft>
              <a:buSzPts val="1800"/>
              <a:buChar char="-"/>
            </a:pPr>
            <a:r>
              <a:rPr lang="de-DE"/>
              <a:t>version 2 requires additional permissions</a:t>
            </a:r>
            <a:endParaRPr/>
          </a:p>
        </p:txBody>
      </p:sp>
      <p:sp>
        <p:nvSpPr>
          <p:cNvPr id="495" name="Google Shape;495;p65"/>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496" name="Google Shape;496;p65"/>
          <p:cNvSpPr txBox="1"/>
          <p:nvPr/>
        </p:nvSpPr>
        <p:spPr>
          <a:xfrm>
            <a:off x="9824700" y="310694"/>
            <a:ext cx="2367300" cy="8313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KV secrets engine - v 2</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KV secrets engine - v </a:t>
            </a:r>
            <a:r>
              <a:rPr lang="de-DE">
                <a:solidFill>
                  <a:schemeClr val="lt1"/>
                </a:solidFill>
                <a:latin typeface="Source Sans Pro"/>
                <a:ea typeface="Source Sans Pro"/>
                <a:cs typeface="Source Sans Pro"/>
                <a:sym typeface="Source Sans Pro"/>
              </a:rPr>
              <a:t>1</a:t>
            </a:r>
            <a:endParaRPr>
              <a:solidFill>
                <a:schemeClr val="lt1"/>
              </a:solidFill>
              <a:latin typeface="Source Sans Pro"/>
              <a:ea typeface="Source Sans Pro"/>
              <a:cs typeface="Source Sans Pro"/>
              <a:sym typeface="Source Sans Pro"/>
            </a:endParaRPr>
          </a:p>
        </p:txBody>
      </p:sp>
      <p:pic>
        <p:nvPicPr>
          <p:cNvPr id="497" name="Google Shape;497;p65"/>
          <p:cNvPicPr preferRelativeResize="0"/>
          <p:nvPr/>
        </p:nvPicPr>
        <p:blipFill>
          <a:blip r:embed="rId5">
            <a:alphaModFix/>
          </a:blip>
          <a:stretch>
            <a:fillRect/>
          </a:stretch>
        </p:blipFill>
        <p:spPr>
          <a:xfrm>
            <a:off x="6083100" y="1825625"/>
            <a:ext cx="5988975" cy="1930325"/>
          </a:xfrm>
          <a:prstGeom prst="rect">
            <a:avLst/>
          </a:prstGeom>
          <a:noFill/>
          <a:ln>
            <a:noFill/>
          </a:ln>
        </p:spPr>
      </p:pic>
      <p:pic>
        <p:nvPicPr>
          <p:cNvPr id="498" name="Google Shape;498;p65"/>
          <p:cNvPicPr preferRelativeResize="0"/>
          <p:nvPr/>
        </p:nvPicPr>
        <p:blipFill>
          <a:blip r:embed="rId6">
            <a:alphaModFix/>
          </a:blip>
          <a:stretch>
            <a:fillRect/>
          </a:stretch>
        </p:blipFill>
        <p:spPr>
          <a:xfrm>
            <a:off x="6172200" y="4110950"/>
            <a:ext cx="5899874" cy="13020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Architecture &amp; Runtime - Raft</a:t>
            </a:r>
            <a:endParaRPr/>
          </a:p>
        </p:txBody>
      </p:sp>
      <p:sp>
        <p:nvSpPr>
          <p:cNvPr id="101" name="Google Shape;101;p21"/>
          <p:cNvSpPr txBox="1"/>
          <p:nvPr/>
        </p:nvSpPr>
        <p:spPr>
          <a:xfrm>
            <a:off x="9824700" y="310694"/>
            <a:ext cx="2367300" cy="10467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chemeClr val="lt1"/>
                </a:solidFill>
                <a:latin typeface="Source Sans Pro"/>
                <a:ea typeface="Source Sans Pro"/>
                <a:cs typeface="Source Sans Pro"/>
                <a:sym typeface="Source Sans Pro"/>
              </a:rPr>
              <a:t>HashiCorp Recommendations</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Raft Reference Architecture</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4">
                  <a:extLst>
                    <a:ext uri="{A12FA001-AC4F-418D-AE19-62706E023703}">
                      <ahyp:hlinkClr val="tx"/>
                    </a:ext>
                  </a:extLst>
                </a:hlinkClick>
              </a:rPr>
              <a:t>Multi Cluster Architecture</a:t>
            </a:r>
            <a:endParaRPr>
              <a:solidFill>
                <a:schemeClr val="lt1"/>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5">
                  <a:extLst>
                    <a:ext uri="{A12FA001-AC4F-418D-AE19-62706E023703}">
                      <ahyp:hlinkClr val="tx"/>
                    </a:ext>
                  </a:extLst>
                </a:hlinkClick>
              </a:rPr>
              <a:t>K8s Reference Architecture</a:t>
            </a:r>
            <a:endParaRPr>
              <a:solidFill>
                <a:schemeClr val="lt1"/>
              </a:solidFill>
              <a:latin typeface="Source Sans Pro"/>
              <a:ea typeface="Source Sans Pro"/>
              <a:cs typeface="Source Sans Pro"/>
              <a:sym typeface="Source Sans Pro"/>
            </a:endParaRPr>
          </a:p>
        </p:txBody>
      </p:sp>
      <p:pic>
        <p:nvPicPr>
          <p:cNvPr id="102" name="Google Shape;102;p21"/>
          <p:cNvPicPr preferRelativeResize="0"/>
          <p:nvPr/>
        </p:nvPicPr>
        <p:blipFill rotWithShape="1">
          <a:blip r:embed="rId6">
            <a:alphaModFix/>
          </a:blip>
          <a:srcRect b="1338" l="971" r="931" t="1677"/>
          <a:stretch/>
        </p:blipFill>
        <p:spPr>
          <a:xfrm>
            <a:off x="2316463" y="1950425"/>
            <a:ext cx="7559076" cy="4224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6"/>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PKI</a:t>
            </a:r>
            <a:endParaRPr/>
          </a:p>
        </p:txBody>
      </p:sp>
      <p:sp>
        <p:nvSpPr>
          <p:cNvPr id="505" name="Google Shape;505;p66"/>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generates dynamic X.509</a:t>
            </a:r>
            <a:endParaRPr/>
          </a:p>
          <a:p>
            <a:pPr indent="-342900" lvl="0" marL="457200" rtl="0" algn="l">
              <a:spcBef>
                <a:spcPts val="0"/>
              </a:spcBef>
              <a:spcAft>
                <a:spcPts val="0"/>
              </a:spcAft>
              <a:buSzPts val="1800"/>
              <a:buChar char="-"/>
            </a:pPr>
            <a:r>
              <a:rPr lang="de-DE"/>
              <a:t>Root/Sub CA can be provided</a:t>
            </a:r>
            <a:endParaRPr/>
          </a:p>
          <a:p>
            <a:pPr indent="-342900" lvl="0" marL="457200" rtl="0" algn="l">
              <a:spcBef>
                <a:spcPts val="0"/>
              </a:spcBef>
              <a:spcAft>
                <a:spcPts val="0"/>
              </a:spcAft>
              <a:buSzPts val="1800"/>
              <a:buChar char="-"/>
            </a:pPr>
            <a:r>
              <a:rPr lang="de-DE"/>
              <a:t>Can be backed by HSM</a:t>
            </a:r>
            <a:endParaRPr/>
          </a:p>
        </p:txBody>
      </p:sp>
      <p:sp>
        <p:nvSpPr>
          <p:cNvPr id="506" name="Google Shape;506;p66"/>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507" name="Google Shape;507;p66"/>
          <p:cNvSpPr txBox="1"/>
          <p:nvPr/>
        </p:nvSpPr>
        <p:spPr>
          <a:xfrm>
            <a:off x="9824700" y="310694"/>
            <a:ext cx="2367300" cy="615600"/>
          </a:xfrm>
          <a:prstGeom prst="rect">
            <a:avLst/>
          </a:prstGeom>
          <a:solidFill>
            <a:srgbClr val="2E4B9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PKI secrets engine</a:t>
            </a:r>
            <a:endParaRPr>
              <a:solidFill>
                <a:schemeClr val="lt1"/>
              </a:solidFill>
              <a:latin typeface="Source Sans Pro"/>
              <a:ea typeface="Source Sans Pro"/>
              <a:cs typeface="Source Sans Pro"/>
              <a:sym typeface="Source Sans Pro"/>
            </a:endParaRPr>
          </a:p>
        </p:txBody>
      </p:sp>
      <p:pic>
        <p:nvPicPr>
          <p:cNvPr id="508" name="Google Shape;508;p66"/>
          <p:cNvPicPr preferRelativeResize="0"/>
          <p:nvPr/>
        </p:nvPicPr>
        <p:blipFill>
          <a:blip r:embed="rId4">
            <a:alphaModFix/>
          </a:blip>
          <a:stretch>
            <a:fillRect/>
          </a:stretch>
        </p:blipFill>
        <p:spPr>
          <a:xfrm>
            <a:off x="6301813" y="2343963"/>
            <a:ext cx="4922375" cy="217008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Database Secret Engine</a:t>
            </a:r>
            <a:endParaRPr/>
          </a:p>
        </p:txBody>
      </p:sp>
      <p:sp>
        <p:nvSpPr>
          <p:cNvPr id="515" name="Google Shape;515;p67"/>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generates dynamic database credentials</a:t>
            </a:r>
            <a:endParaRPr/>
          </a:p>
          <a:p>
            <a:pPr indent="-342900" lvl="0" marL="457200" rtl="0" algn="l">
              <a:spcBef>
                <a:spcPts val="0"/>
              </a:spcBef>
              <a:spcAft>
                <a:spcPts val="0"/>
              </a:spcAft>
              <a:buSzPts val="1800"/>
              <a:buChar char="-"/>
            </a:pPr>
            <a:r>
              <a:rPr lang="de-DE"/>
              <a:t>requires admin account on the db</a:t>
            </a:r>
            <a:endParaRPr/>
          </a:p>
          <a:p>
            <a:pPr indent="-342900" lvl="0" marL="457200" rtl="0" algn="l">
              <a:spcBef>
                <a:spcPts val="0"/>
              </a:spcBef>
              <a:spcAft>
                <a:spcPts val="0"/>
              </a:spcAft>
              <a:buSzPts val="1800"/>
              <a:buChar char="-"/>
            </a:pPr>
            <a:r>
              <a:rPr lang="de-DE"/>
              <a:t>DB </a:t>
            </a:r>
            <a:r>
              <a:rPr lang="de-DE"/>
              <a:t>specific</a:t>
            </a:r>
            <a:r>
              <a:rPr lang="de-DE"/>
              <a:t> </a:t>
            </a:r>
            <a:endParaRPr/>
          </a:p>
        </p:txBody>
      </p:sp>
      <p:sp>
        <p:nvSpPr>
          <p:cNvPr id="516" name="Google Shape;516;p67"/>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517" name="Google Shape;517;p67"/>
          <p:cNvSpPr txBox="1"/>
          <p:nvPr/>
        </p:nvSpPr>
        <p:spPr>
          <a:xfrm>
            <a:off x="9824700" y="310694"/>
            <a:ext cx="2367300" cy="615600"/>
          </a:xfrm>
          <a:prstGeom prst="rect">
            <a:avLst/>
          </a:prstGeom>
          <a:solidFill>
            <a:srgbClr val="2E4B98"/>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de-DE">
                <a:solidFill>
                  <a:srgbClr val="FFFFFF"/>
                </a:solidFill>
                <a:latin typeface="Source Sans Pro"/>
                <a:ea typeface="Source Sans Pro"/>
                <a:cs typeface="Source Sans Pro"/>
                <a:sym typeface="Source Sans Pro"/>
              </a:rPr>
              <a:t>HashiCorp References</a:t>
            </a:r>
            <a:endParaRPr>
              <a:solidFill>
                <a:srgbClr val="FFFFFF"/>
              </a:solidFill>
              <a:latin typeface="Source Sans Pro"/>
              <a:ea typeface="Source Sans Pro"/>
              <a:cs typeface="Source Sans Pro"/>
              <a:sym typeface="Source Sans Pro"/>
            </a:endParaRPr>
          </a:p>
          <a:p>
            <a:pPr indent="-146050" lvl="0" marL="179999" rtl="0" algn="l">
              <a:spcBef>
                <a:spcPts val="0"/>
              </a:spcBef>
              <a:spcAft>
                <a:spcPts val="0"/>
              </a:spcAft>
              <a:buClr>
                <a:schemeClr val="lt1"/>
              </a:buClr>
              <a:buSzPts val="800"/>
              <a:buFont typeface="Source Sans Pro"/>
              <a:buChar char="●"/>
            </a:pPr>
            <a:r>
              <a:rPr lang="de-DE" u="sng">
                <a:solidFill>
                  <a:schemeClr val="lt1"/>
                </a:solidFill>
                <a:latin typeface="Source Sans Pro"/>
                <a:ea typeface="Source Sans Pro"/>
                <a:cs typeface="Source Sans Pro"/>
                <a:sym typeface="Source Sans Pro"/>
                <a:hlinkClick r:id="rId3">
                  <a:extLst>
                    <a:ext uri="{A12FA001-AC4F-418D-AE19-62706E023703}">
                      <ahyp:hlinkClr val="tx"/>
                    </a:ext>
                  </a:extLst>
                </a:hlinkClick>
              </a:rPr>
              <a:t>Database secrets engine</a:t>
            </a:r>
            <a:endParaRPr>
              <a:solidFill>
                <a:schemeClr val="lt1"/>
              </a:solidFill>
              <a:latin typeface="Source Sans Pro"/>
              <a:ea typeface="Source Sans Pro"/>
              <a:cs typeface="Source Sans Pro"/>
              <a:sym typeface="Source Sans Pro"/>
            </a:endParaRPr>
          </a:p>
        </p:txBody>
      </p:sp>
      <p:pic>
        <p:nvPicPr>
          <p:cNvPr id="518" name="Google Shape;518;p67"/>
          <p:cNvPicPr preferRelativeResize="0"/>
          <p:nvPr/>
        </p:nvPicPr>
        <p:blipFill>
          <a:blip r:embed="rId4">
            <a:alphaModFix/>
          </a:blip>
          <a:stretch>
            <a:fillRect/>
          </a:stretch>
        </p:blipFill>
        <p:spPr>
          <a:xfrm>
            <a:off x="6172188" y="1825613"/>
            <a:ext cx="5248275" cy="733425"/>
          </a:xfrm>
          <a:prstGeom prst="rect">
            <a:avLst/>
          </a:prstGeom>
          <a:noFill/>
          <a:ln>
            <a:noFill/>
          </a:ln>
        </p:spPr>
      </p:pic>
      <p:pic>
        <p:nvPicPr>
          <p:cNvPr id="519" name="Google Shape;519;p67"/>
          <p:cNvPicPr preferRelativeResize="0"/>
          <p:nvPr/>
        </p:nvPicPr>
        <p:blipFill>
          <a:blip r:embed="rId5">
            <a:alphaModFix/>
          </a:blip>
          <a:stretch>
            <a:fillRect/>
          </a:stretch>
        </p:blipFill>
        <p:spPr>
          <a:xfrm>
            <a:off x="6167438" y="3182075"/>
            <a:ext cx="5257800" cy="16383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8"/>
          <p:cNvSpPr txBox="1"/>
          <p:nvPr>
            <p:ph type="title"/>
          </p:nvPr>
        </p:nvSpPr>
        <p:spPr>
          <a:xfrm>
            <a:off x="838200" y="2766218"/>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Exercises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9"/>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Boost lab</a:t>
            </a:r>
            <a:endParaRPr/>
          </a:p>
        </p:txBody>
      </p:sp>
      <p:sp>
        <p:nvSpPr>
          <p:cNvPr id="532" name="Google Shape;532;p69"/>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Requirements: minikube, kubectl</a:t>
            </a:r>
            <a:endParaRPr/>
          </a:p>
          <a:p>
            <a:pPr indent="-342900" lvl="0" marL="457200" rtl="0" algn="l">
              <a:spcBef>
                <a:spcPts val="0"/>
              </a:spcBef>
              <a:spcAft>
                <a:spcPts val="0"/>
              </a:spcAft>
              <a:buSzPts val="1800"/>
              <a:buChar char="-"/>
            </a:pPr>
            <a:r>
              <a:rPr lang="de-DE"/>
              <a:t>Clone the </a:t>
            </a:r>
            <a:r>
              <a:rPr lang="de-DE" u="sng">
                <a:solidFill>
                  <a:schemeClr val="hlink"/>
                </a:solidFill>
                <a:hlinkClick r:id="rId3"/>
              </a:rPr>
              <a:t>Repository</a:t>
            </a:r>
            <a:endParaRPr/>
          </a:p>
          <a:p>
            <a:pPr indent="-342900" lvl="0" marL="457200" rtl="0" algn="l">
              <a:spcBef>
                <a:spcPts val="0"/>
              </a:spcBef>
              <a:spcAft>
                <a:spcPts val="0"/>
              </a:spcAft>
              <a:buSzPts val="1800"/>
              <a:buChar char="-"/>
            </a:pPr>
            <a:r>
              <a:rPr lang="de-DE"/>
              <a:t>Follow the Setup.md guide</a:t>
            </a:r>
            <a:endParaRPr/>
          </a:p>
          <a:p>
            <a:pPr indent="-342900" lvl="0" marL="457200" rtl="0" algn="l">
              <a:spcBef>
                <a:spcPts val="0"/>
              </a:spcBef>
              <a:spcAft>
                <a:spcPts val="0"/>
              </a:spcAft>
              <a:buSzPts val="1800"/>
              <a:buChar char="-"/>
            </a:pPr>
            <a:r>
              <a:rPr lang="de-DE"/>
              <a:t>Solve the exercises (operations 1 - 11)</a:t>
            </a:r>
            <a:endParaRPr/>
          </a:p>
          <a:p>
            <a:pPr indent="-342900" lvl="0" marL="457200" rtl="0" algn="l">
              <a:spcBef>
                <a:spcPts val="0"/>
              </a:spcBef>
              <a:spcAft>
                <a:spcPts val="0"/>
              </a:spcAft>
              <a:buSzPts val="1800"/>
              <a:buChar char="-"/>
            </a:pPr>
            <a:r>
              <a:rPr lang="de-DE"/>
              <a:t>Solve the three challenges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0"/>
          <p:cNvSpPr txBox="1"/>
          <p:nvPr>
            <p:ph type="title"/>
          </p:nvPr>
        </p:nvSpPr>
        <p:spPr>
          <a:xfrm>
            <a:off x="703386" y="1110745"/>
            <a:ext cx="50292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Source Sans Pro"/>
              <a:buNone/>
            </a:pPr>
            <a:r>
              <a:rPr lang="de-DE">
                <a:solidFill>
                  <a:schemeClr val="lt1"/>
                </a:solidFill>
              </a:rPr>
              <a:t>Stay in Touch</a:t>
            </a:r>
            <a:endParaRPr/>
          </a:p>
        </p:txBody>
      </p:sp>
      <p:pic>
        <p:nvPicPr>
          <p:cNvPr id="538" name="Google Shape;538;p70"/>
          <p:cNvPicPr preferRelativeResize="0"/>
          <p:nvPr/>
        </p:nvPicPr>
        <p:blipFill rotWithShape="1">
          <a:blip r:embed="rId3">
            <a:alphaModFix/>
          </a:blip>
          <a:srcRect b="0" l="0" r="0" t="0"/>
          <a:stretch/>
        </p:blipFill>
        <p:spPr>
          <a:xfrm>
            <a:off x="1274254" y="3945549"/>
            <a:ext cx="720000" cy="720000"/>
          </a:xfrm>
          <a:prstGeom prst="rect">
            <a:avLst/>
          </a:prstGeom>
          <a:noFill/>
          <a:ln>
            <a:noFill/>
          </a:ln>
        </p:spPr>
      </p:pic>
      <p:pic>
        <p:nvPicPr>
          <p:cNvPr id="539" name="Google Shape;539;p70"/>
          <p:cNvPicPr preferRelativeResize="0"/>
          <p:nvPr/>
        </p:nvPicPr>
        <p:blipFill rotWithShape="1">
          <a:blip r:embed="rId4">
            <a:alphaModFix/>
          </a:blip>
          <a:srcRect b="0" l="0" r="0" t="0"/>
          <a:stretch/>
        </p:blipFill>
        <p:spPr>
          <a:xfrm>
            <a:off x="3040677" y="3945549"/>
            <a:ext cx="720001" cy="720001"/>
          </a:xfrm>
          <a:prstGeom prst="rect">
            <a:avLst/>
          </a:prstGeom>
          <a:noFill/>
          <a:ln>
            <a:noFill/>
          </a:ln>
        </p:spPr>
      </p:pic>
      <p:pic>
        <p:nvPicPr>
          <p:cNvPr id="540" name="Google Shape;540;p70"/>
          <p:cNvPicPr preferRelativeResize="0"/>
          <p:nvPr/>
        </p:nvPicPr>
        <p:blipFill rotWithShape="1">
          <a:blip r:embed="rId5">
            <a:alphaModFix/>
          </a:blip>
          <a:srcRect b="0" l="0" r="0" t="0"/>
          <a:stretch/>
        </p:blipFill>
        <p:spPr>
          <a:xfrm>
            <a:off x="7487913" y="3945549"/>
            <a:ext cx="720000" cy="720000"/>
          </a:xfrm>
          <a:prstGeom prst="rect">
            <a:avLst/>
          </a:prstGeom>
          <a:noFill/>
          <a:ln>
            <a:noFill/>
          </a:ln>
        </p:spPr>
      </p:pic>
      <p:pic>
        <p:nvPicPr>
          <p:cNvPr id="541" name="Google Shape;541;p70"/>
          <p:cNvPicPr preferRelativeResize="0"/>
          <p:nvPr/>
        </p:nvPicPr>
        <p:blipFill rotWithShape="1">
          <a:blip r:embed="rId6">
            <a:alphaModFix/>
          </a:blip>
          <a:srcRect b="0" l="0" r="0" t="0"/>
          <a:stretch/>
        </p:blipFill>
        <p:spPr>
          <a:xfrm>
            <a:off x="5035707" y="3945549"/>
            <a:ext cx="720000" cy="720000"/>
          </a:xfrm>
          <a:prstGeom prst="rect">
            <a:avLst/>
          </a:prstGeom>
          <a:noFill/>
          <a:ln>
            <a:noFill/>
          </a:ln>
        </p:spPr>
      </p:pic>
      <p:sp>
        <p:nvSpPr>
          <p:cNvPr id="542" name="Google Shape;542;p70"/>
          <p:cNvSpPr txBox="1"/>
          <p:nvPr/>
        </p:nvSpPr>
        <p:spPr>
          <a:xfrm>
            <a:off x="713540" y="4833029"/>
            <a:ext cx="18414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de-DE" sz="2400" u="none" cap="none" strike="noStrike">
                <a:solidFill>
                  <a:schemeClr val="dk1"/>
                </a:solidFill>
                <a:latin typeface="Source Sans Pro"/>
                <a:ea typeface="Source Sans Pro"/>
                <a:cs typeface="Source Sans Pro"/>
                <a:sym typeface="Source Sans Pro"/>
              </a:rPr>
              <a:t>/adfinis</a:t>
            </a:r>
            <a:endParaRPr b="0" i="0" sz="2400" u="none" cap="none" strike="noStrike">
              <a:solidFill>
                <a:schemeClr val="dk1"/>
              </a:solidFill>
              <a:latin typeface="Source Sans Pro"/>
              <a:ea typeface="Source Sans Pro"/>
              <a:cs typeface="Source Sans Pro"/>
              <a:sym typeface="Source Sans Pro"/>
            </a:endParaRPr>
          </a:p>
        </p:txBody>
      </p:sp>
      <p:sp>
        <p:nvSpPr>
          <p:cNvPr id="543" name="Google Shape;543;p70"/>
          <p:cNvSpPr txBox="1"/>
          <p:nvPr/>
        </p:nvSpPr>
        <p:spPr>
          <a:xfrm>
            <a:off x="2479963" y="4833029"/>
            <a:ext cx="18414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de-DE" sz="2400" u="none" cap="none" strike="noStrike">
                <a:solidFill>
                  <a:schemeClr val="dk1"/>
                </a:solidFill>
                <a:latin typeface="Source Sans Pro"/>
                <a:ea typeface="Source Sans Pro"/>
                <a:cs typeface="Source Sans Pro"/>
                <a:sym typeface="Source Sans Pro"/>
              </a:rPr>
              <a:t>/adfinis-com</a:t>
            </a:r>
            <a:endParaRPr b="0" i="0" sz="2400" u="none" cap="none" strike="noStrike">
              <a:solidFill>
                <a:schemeClr val="dk1"/>
              </a:solidFill>
              <a:latin typeface="Source Sans Pro"/>
              <a:ea typeface="Source Sans Pro"/>
              <a:cs typeface="Source Sans Pro"/>
              <a:sym typeface="Source Sans Pro"/>
            </a:endParaRPr>
          </a:p>
        </p:txBody>
      </p:sp>
      <p:sp>
        <p:nvSpPr>
          <p:cNvPr id="544" name="Google Shape;544;p70"/>
          <p:cNvSpPr txBox="1"/>
          <p:nvPr/>
        </p:nvSpPr>
        <p:spPr>
          <a:xfrm>
            <a:off x="4235150" y="4833029"/>
            <a:ext cx="23211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de-DE" sz="2400" u="none" cap="none" strike="noStrike">
                <a:solidFill>
                  <a:schemeClr val="dk1"/>
                </a:solidFill>
                <a:latin typeface="Source Sans Pro"/>
                <a:ea typeface="Source Sans Pro"/>
                <a:cs typeface="Source Sans Pro"/>
                <a:sym typeface="Source Sans Pro"/>
              </a:rPr>
              <a:t>adfinis.com</a:t>
            </a:r>
            <a:endParaRPr b="0" i="0" sz="2400" u="none" cap="none" strike="noStrike">
              <a:solidFill>
                <a:schemeClr val="dk1"/>
              </a:solidFill>
              <a:latin typeface="Source Sans Pro"/>
              <a:ea typeface="Source Sans Pro"/>
              <a:cs typeface="Source Sans Pro"/>
              <a:sym typeface="Source Sans Pro"/>
            </a:endParaRPr>
          </a:p>
        </p:txBody>
      </p:sp>
      <p:sp>
        <p:nvSpPr>
          <p:cNvPr id="545" name="Google Shape;545;p70"/>
          <p:cNvSpPr txBox="1"/>
          <p:nvPr/>
        </p:nvSpPr>
        <p:spPr>
          <a:xfrm>
            <a:off x="6614482" y="4833029"/>
            <a:ext cx="2466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de-DE" sz="2400" u="none" cap="none" strike="noStrike">
                <a:solidFill>
                  <a:schemeClr val="dk1"/>
                </a:solidFill>
                <a:latin typeface="Source Sans Pro"/>
                <a:ea typeface="Source Sans Pro"/>
                <a:cs typeface="Source Sans Pro"/>
                <a:sym typeface="Source Sans Pro"/>
              </a:rPr>
              <a:t>info@adfinis.com</a:t>
            </a:r>
            <a:endParaRPr b="0" i="0" sz="2400" u="none" cap="none" strike="noStrike">
              <a:solidFill>
                <a:schemeClr val="dk1"/>
              </a:solidFill>
              <a:latin typeface="Source Sans Pro"/>
              <a:ea typeface="Source Sans Pro"/>
              <a:cs typeface="Source Sans Pro"/>
              <a:sym typeface="Source Sans Pro"/>
            </a:endParaRPr>
          </a:p>
        </p:txBody>
      </p:sp>
      <p:pic>
        <p:nvPicPr>
          <p:cNvPr id="546" name="Google Shape;546;p70"/>
          <p:cNvPicPr preferRelativeResize="0"/>
          <p:nvPr/>
        </p:nvPicPr>
        <p:blipFill rotWithShape="1">
          <a:blip r:embed="rId7">
            <a:alphaModFix/>
          </a:blip>
          <a:srcRect b="0" l="0" r="0" t="0"/>
          <a:stretch/>
        </p:blipFill>
        <p:spPr>
          <a:xfrm>
            <a:off x="9863961" y="3945550"/>
            <a:ext cx="719999" cy="719999"/>
          </a:xfrm>
          <a:prstGeom prst="rect">
            <a:avLst/>
          </a:prstGeom>
          <a:noFill/>
          <a:ln>
            <a:noFill/>
          </a:ln>
        </p:spPr>
      </p:pic>
      <p:sp>
        <p:nvSpPr>
          <p:cNvPr id="547" name="Google Shape;547;p70"/>
          <p:cNvSpPr txBox="1"/>
          <p:nvPr/>
        </p:nvSpPr>
        <p:spPr>
          <a:xfrm>
            <a:off x="8990507" y="4833029"/>
            <a:ext cx="24669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de-DE" sz="2400" u="none" cap="none" strike="noStrike">
                <a:solidFill>
                  <a:schemeClr val="dk1"/>
                </a:solidFill>
                <a:latin typeface="Source Sans Pro"/>
                <a:ea typeface="Source Sans Pro"/>
                <a:cs typeface="Source Sans Pro"/>
                <a:sym typeface="Source Sans Pro"/>
              </a:rPr>
              <a:t>/adfinis-sygroup</a:t>
            </a:r>
            <a:endParaRPr b="0" i="0" sz="2400" u="none" cap="none" strike="noStrike">
              <a:solidFill>
                <a:schemeClr val="dk1"/>
              </a:solidFill>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de-DE"/>
              <a:t>Architecture &amp; Runtime - Replication</a:t>
            </a:r>
            <a:endParaRPr/>
          </a:p>
        </p:txBody>
      </p:sp>
      <p:sp>
        <p:nvSpPr>
          <p:cNvPr id="109" name="Google Shape;109;p22"/>
          <p:cNvSpPr txBox="1"/>
          <p:nvPr>
            <p:ph idx="1" type="body"/>
          </p:nvPr>
        </p:nvSpPr>
        <p:spPr>
          <a:xfrm>
            <a:off x="838200" y="1825625"/>
            <a:ext cx="5181600" cy="4351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de-DE"/>
              <a:t>DR Replication is very common</a:t>
            </a:r>
            <a:endParaRPr/>
          </a:p>
          <a:p>
            <a:pPr indent="-342900" lvl="0" marL="457200" rtl="0" algn="l">
              <a:spcBef>
                <a:spcPts val="0"/>
              </a:spcBef>
              <a:spcAft>
                <a:spcPts val="0"/>
              </a:spcAft>
              <a:buSzPts val="1800"/>
              <a:buChar char="-"/>
            </a:pPr>
            <a:r>
              <a:rPr lang="de-DE"/>
              <a:t>Performance Replication is rare</a:t>
            </a:r>
            <a:endParaRPr/>
          </a:p>
          <a:p>
            <a:pPr indent="0" lvl="0" marL="457200" rtl="0" algn="l">
              <a:spcBef>
                <a:spcPts val="1000"/>
              </a:spcBef>
              <a:spcAft>
                <a:spcPts val="0"/>
              </a:spcAft>
              <a:buNone/>
            </a:pPr>
            <a:r>
              <a:t/>
            </a:r>
            <a:endParaRPr/>
          </a:p>
        </p:txBody>
      </p:sp>
      <p:pic>
        <p:nvPicPr>
          <p:cNvPr id="110" name="Google Shape;110;p22"/>
          <p:cNvPicPr preferRelativeResize="0"/>
          <p:nvPr/>
        </p:nvPicPr>
        <p:blipFill>
          <a:blip r:embed="rId3">
            <a:alphaModFix/>
          </a:blip>
          <a:stretch>
            <a:fillRect/>
          </a:stretch>
        </p:blipFill>
        <p:spPr>
          <a:xfrm>
            <a:off x="6243850" y="2358838"/>
            <a:ext cx="5867399" cy="32847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838200" y="2766143"/>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Vault Seals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Shamir</a:t>
            </a:r>
            <a:endParaRPr/>
          </a:p>
        </p:txBody>
      </p:sp>
      <p:sp>
        <p:nvSpPr>
          <p:cNvPr id="123" name="Google Shape;123;p24"/>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Default option</a:t>
            </a:r>
            <a:endParaRPr/>
          </a:p>
          <a:p>
            <a:pPr indent="-342900" lvl="0" marL="457200" rtl="0" algn="l">
              <a:spcBef>
                <a:spcPts val="0"/>
              </a:spcBef>
              <a:spcAft>
                <a:spcPts val="0"/>
              </a:spcAft>
              <a:buSzPts val="1800"/>
              <a:buChar char="-"/>
            </a:pPr>
            <a:r>
              <a:rPr lang="de-DE"/>
              <a:t>Does not require configuration</a:t>
            </a:r>
            <a:endParaRPr/>
          </a:p>
          <a:p>
            <a:pPr indent="-342900" lvl="0" marL="457200" rtl="0" algn="l">
              <a:spcBef>
                <a:spcPts val="0"/>
              </a:spcBef>
              <a:spcAft>
                <a:spcPts val="0"/>
              </a:spcAft>
              <a:buSzPts val="1800"/>
              <a:buChar char="-"/>
            </a:pPr>
            <a:r>
              <a:rPr lang="de-DE"/>
              <a:t>Thresholds can be set at </a:t>
            </a:r>
            <a:r>
              <a:rPr lang="de-DE"/>
              <a:t>initialization</a:t>
            </a:r>
            <a:endParaRPr/>
          </a:p>
          <a:p>
            <a:pPr indent="-342900" lvl="0" marL="457200" rtl="0" algn="l">
              <a:spcBef>
                <a:spcPts val="0"/>
              </a:spcBef>
              <a:spcAft>
                <a:spcPts val="0"/>
              </a:spcAft>
              <a:buSzPts val="1800"/>
              <a:buChar char="-"/>
            </a:pPr>
            <a:r>
              <a:rPr lang="de-DE"/>
              <a:t>keys can be encrypted with pgp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de-DE"/>
              <a:t>Auto Unsealing</a:t>
            </a:r>
            <a:r>
              <a:rPr lang="de-DE"/>
              <a:t> - Azure Key Vault/Aws KMS /…</a:t>
            </a:r>
            <a:endParaRPr/>
          </a:p>
        </p:txBody>
      </p:sp>
      <p:sp>
        <p:nvSpPr>
          <p:cNvPr id="130" name="Google Shape;130;p25"/>
          <p:cNvSpPr txBox="1"/>
          <p:nvPr>
            <p:ph idx="1" type="body"/>
          </p:nvPr>
        </p:nvSpPr>
        <p:spPr>
          <a:xfrm>
            <a:off x="838200" y="1825625"/>
            <a:ext cx="10515600" cy="4351200"/>
          </a:xfrm>
          <a:prstGeom prst="rect">
            <a:avLst/>
          </a:prstGeom>
        </p:spPr>
        <p:txBody>
          <a:bodyPr anchorCtr="0" anchor="t" bIns="45700" lIns="91425" spcFirstLastPara="1" rIns="90000" wrap="square" tIns="45700">
            <a:noAutofit/>
          </a:bodyPr>
          <a:lstStyle/>
          <a:p>
            <a:pPr indent="-342900" lvl="0" marL="457200" rtl="0" algn="l">
              <a:spcBef>
                <a:spcPts val="1000"/>
              </a:spcBef>
              <a:spcAft>
                <a:spcPts val="0"/>
              </a:spcAft>
              <a:buSzPts val="1800"/>
              <a:buChar char="-"/>
            </a:pPr>
            <a:r>
              <a:rPr lang="de-DE"/>
              <a:t>requires seal stanca in vault </a:t>
            </a:r>
            <a:br>
              <a:rPr lang="de-DE"/>
            </a:br>
            <a:r>
              <a:rPr lang="de-DE"/>
              <a:t>configuration</a:t>
            </a:r>
            <a:endParaRPr/>
          </a:p>
          <a:p>
            <a:pPr indent="-342900" lvl="0" marL="457200" rtl="0" algn="l">
              <a:spcBef>
                <a:spcPts val="0"/>
              </a:spcBef>
              <a:spcAft>
                <a:spcPts val="0"/>
              </a:spcAft>
              <a:buSzPts val="1800"/>
              <a:buChar char="-"/>
            </a:pPr>
            <a:r>
              <a:rPr lang="de-DE"/>
              <a:t>can be configured over </a:t>
            </a:r>
            <a:br>
              <a:rPr lang="de-DE"/>
            </a:br>
            <a:r>
              <a:rPr lang="de-DE"/>
              <a:t>environment</a:t>
            </a:r>
            <a:r>
              <a:rPr lang="de-DE"/>
              <a:t> vars</a:t>
            </a:r>
            <a:endParaRPr/>
          </a:p>
          <a:p>
            <a:pPr indent="-342900" lvl="0" marL="457200" rtl="0" algn="l">
              <a:spcBef>
                <a:spcPts val="0"/>
              </a:spcBef>
              <a:spcAft>
                <a:spcPts val="0"/>
              </a:spcAft>
              <a:buSzPts val="1800"/>
              <a:buChar char="-"/>
            </a:pPr>
            <a:r>
              <a:rPr lang="de-DE"/>
              <a:t>be </a:t>
            </a:r>
            <a:r>
              <a:rPr lang="de-DE"/>
              <a:t>careful</a:t>
            </a:r>
            <a:r>
              <a:rPr lang="de-DE"/>
              <a:t> with secrets</a:t>
            </a:r>
            <a:endParaRPr/>
          </a:p>
        </p:txBody>
      </p:sp>
      <p:pic>
        <p:nvPicPr>
          <p:cNvPr id="131" name="Google Shape;131;p25"/>
          <p:cNvPicPr preferRelativeResize="0"/>
          <p:nvPr/>
        </p:nvPicPr>
        <p:blipFill>
          <a:blip r:embed="rId3">
            <a:alphaModFix/>
          </a:blip>
          <a:stretch>
            <a:fillRect/>
          </a:stretch>
        </p:blipFill>
        <p:spPr>
          <a:xfrm>
            <a:off x="5810250" y="1825625"/>
            <a:ext cx="5543550" cy="1971675"/>
          </a:xfrm>
          <a:prstGeom prst="rect">
            <a:avLst/>
          </a:prstGeom>
          <a:noFill/>
          <a:ln>
            <a:noFill/>
          </a:ln>
        </p:spPr>
      </p:pic>
      <p:pic>
        <p:nvPicPr>
          <p:cNvPr id="132" name="Google Shape;132;p25"/>
          <p:cNvPicPr preferRelativeResize="0"/>
          <p:nvPr/>
        </p:nvPicPr>
        <p:blipFill>
          <a:blip r:embed="rId4">
            <a:alphaModFix/>
          </a:blip>
          <a:stretch>
            <a:fillRect/>
          </a:stretch>
        </p:blipFill>
        <p:spPr>
          <a:xfrm>
            <a:off x="5810250" y="3864813"/>
            <a:ext cx="5543550" cy="197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