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593" r:id="rId2"/>
    <p:sldId id="5586" r:id="rId3"/>
    <p:sldId id="5583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FEE"/>
    <a:srgbClr val="076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A5FC8-4D86-0A47-10EA-0D5978FF3BBB}" v="25" dt="2024-10-30T21:05:46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4A621-EE0C-427B-AA07-51A510679F67}" type="datetimeFigureOut"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9420-FBA5-4133-A1AC-9D9895014D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4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>
          <a:extLst>
            <a:ext uri="{FF2B5EF4-FFF2-40B4-BE49-F238E27FC236}">
              <a16:creationId xmlns:a16="http://schemas.microsoft.com/office/drawing/2014/main" id="{745A57B3-7B5B-3881-D947-4D191B686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>
            <a:extLst>
              <a:ext uri="{FF2B5EF4-FFF2-40B4-BE49-F238E27FC236}">
                <a16:creationId xmlns:a16="http://schemas.microsoft.com/office/drawing/2014/main" id="{DA4FE139-277E-4384-E6F2-23E27C29A8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1:notes">
            <a:extLst>
              <a:ext uri="{FF2B5EF4-FFF2-40B4-BE49-F238E27FC236}">
                <a16:creationId xmlns:a16="http://schemas.microsoft.com/office/drawing/2014/main" id="{C567ABC1-86A5-2A00-D803-C677853594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3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12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A0035BF-B805-E846-AB21-00EB072D1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586154" y="2128"/>
            <a:ext cx="12778154" cy="718771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1D260-A7D0-9B4A-95DB-FF83E8C03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62600" y="354258"/>
            <a:ext cx="5871673" cy="6201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90B8E-B516-D045-A79E-E4EF5DFC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248" y="397551"/>
            <a:ext cx="3995248" cy="1762062"/>
          </a:xfrm>
        </p:spPr>
        <p:txBody>
          <a:bodyPr anchor="t">
            <a:normAutofit/>
          </a:bodyPr>
          <a:lstStyle>
            <a:lvl1pPr>
              <a:defRPr sz="4000" b="0" i="0">
                <a:solidFill>
                  <a:srgbClr val="00368C"/>
                </a:solidFill>
                <a:latin typeface="Ubuntu Medium" panose="020B05040306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BF4AC-FBE5-F544-928F-7BB66F97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0248" y="2493352"/>
            <a:ext cx="3995248" cy="406241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Ubuntu" panose="020B050403060203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Ubuntu" panose="020B050403060203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Ubuntu" panose="020B050403060203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Ubuntu" panose="020B050403060203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Ubuntu" panose="020B05040306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4125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6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>
            <a:spLocks noGrp="1"/>
          </p:cNvSpPr>
          <p:nvPr>
            <p:ph type="ctrTitle"/>
          </p:nvPr>
        </p:nvSpPr>
        <p:spPr>
          <a:xfrm>
            <a:off x="612370" y="1424837"/>
            <a:ext cx="666256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solidFill>
                  <a:schemeClr val="lt1"/>
                </a:solidFill>
                <a:latin typeface="Galifex" pitchFamily="2" charset="0"/>
                <a:ea typeface="Galifex" pitchFamily="2" charset="0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subTitle" idx="1"/>
          </p:nvPr>
        </p:nvSpPr>
        <p:spPr>
          <a:xfrm>
            <a:off x="612370" y="4114672"/>
            <a:ext cx="6662569" cy="776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5"/>
          <p:cNvSpPr>
            <a:spLocks noGrp="1"/>
          </p:cNvSpPr>
          <p:nvPr>
            <p:ph type="pic" idx="2"/>
          </p:nvPr>
        </p:nvSpPr>
        <p:spPr>
          <a:xfrm>
            <a:off x="7620000" y="0"/>
            <a:ext cx="45720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94543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rgbClr val="ECF5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587375" y="365126"/>
            <a:ext cx="11017250" cy="86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  <a:latin typeface="Galifex" pitchFamily="2" charset="0"/>
                <a:ea typeface="Galifex" pitchFamily="2" charset="0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587375" y="1357745"/>
            <a:ext cx="11017249" cy="481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2800"/>
              <a:buChar char="•"/>
              <a:defRPr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2400"/>
              <a:buChar char="•"/>
              <a:defRPr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2000"/>
              <a:buChar char="•"/>
              <a:defRPr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509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10">
          <p15:clr>
            <a:srgbClr val="FBAE40"/>
          </p15:clr>
        </p15:guide>
        <p15:guide id="2" pos="3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584407" y="2571332"/>
            <a:ext cx="6690532" cy="154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sz="4800" dirty="0">
                <a:latin typeface="Galifex"/>
              </a:rPr>
              <a:t>Developer Relationship Program</a:t>
            </a:r>
            <a:endParaRPr lang="en-US" sz="4800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612370" y="4114672"/>
            <a:ext cx="6662569" cy="776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/>
            <a:r>
              <a:rPr lang="en-US" dirty="0">
                <a:solidFill>
                  <a:srgbClr val="FFFFFF"/>
                </a:solidFill>
              </a:rPr>
              <a:t>Outreach Value Stream, October 2024 </a:t>
            </a:r>
            <a:endParaRPr lang="en-US" dirty="0"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7" y="804718"/>
            <a:ext cx="2654589" cy="9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819" y="0"/>
            <a:ext cx="458118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3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>
          <a:extLst>
            <a:ext uri="{FF2B5EF4-FFF2-40B4-BE49-F238E27FC236}">
              <a16:creationId xmlns:a16="http://schemas.microsoft.com/office/drawing/2014/main" id="{F7CAD38C-F43E-2C8C-369E-4B411501E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>
            <a:extLst>
              <a:ext uri="{FF2B5EF4-FFF2-40B4-BE49-F238E27FC236}">
                <a16:creationId xmlns:a16="http://schemas.microsoft.com/office/drawing/2014/main" id="{1AA938D9-57C1-5EFD-D69E-D201315DA112}"/>
              </a:ext>
            </a:extLst>
          </p:cNvPr>
          <p:cNvSpPr txBox="1"/>
          <p:nvPr/>
        </p:nvSpPr>
        <p:spPr>
          <a:xfrm>
            <a:off x="476538" y="136255"/>
            <a:ext cx="9187833" cy="86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gradFill>
                  <a:gsLst>
                    <a:gs pos="66000">
                      <a:srgbClr val="0E61FE"/>
                    </a:gs>
                    <a:gs pos="100000">
                      <a:srgbClr val="A6C8FF"/>
                    </a:gs>
                  </a:gsLst>
                  <a:lin ang="0" scaled="1"/>
                </a:gradFill>
                <a:latin typeface="Roboto"/>
                <a:ea typeface="Roboto"/>
                <a:cs typeface="Roboto"/>
              </a:rPr>
              <a:t>Text</a:t>
            </a:r>
          </a:p>
        </p:txBody>
      </p:sp>
      <p:sp>
        <p:nvSpPr>
          <p:cNvPr id="358" name="Google Shape;358;p11">
            <a:extLst>
              <a:ext uri="{FF2B5EF4-FFF2-40B4-BE49-F238E27FC236}">
                <a16:creationId xmlns:a16="http://schemas.microsoft.com/office/drawing/2014/main" id="{763C20BF-9F3C-B78F-2982-19034FCE3550}"/>
              </a:ext>
            </a:extLst>
          </p:cNvPr>
          <p:cNvSpPr txBox="1"/>
          <p:nvPr/>
        </p:nvSpPr>
        <p:spPr>
          <a:xfrm>
            <a:off x="8951048" y="63702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u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100" b="0" u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718EDE1-1CF5-36E3-98DD-8D17CB41A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0403" y="135654"/>
            <a:ext cx="1253613" cy="472256"/>
          </a:xfrm>
          <a:prstGeom prst="rect">
            <a:avLst/>
          </a:prstGeom>
        </p:spPr>
      </p:pic>
      <p:sp>
        <p:nvSpPr>
          <p:cNvPr id="2" name="Google Shape;132;p4">
            <a:extLst>
              <a:ext uri="{FF2B5EF4-FFF2-40B4-BE49-F238E27FC236}">
                <a16:creationId xmlns:a16="http://schemas.microsoft.com/office/drawing/2014/main" id="{F2AD0591-51CF-F0A0-203A-63E1BBBB5CB3}"/>
              </a:ext>
            </a:extLst>
          </p:cNvPr>
          <p:cNvSpPr txBox="1"/>
          <p:nvPr/>
        </p:nvSpPr>
        <p:spPr>
          <a:xfrm>
            <a:off x="476537" y="1418614"/>
            <a:ext cx="11000759" cy="4951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 test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408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41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9"/>
          <p:cNvSpPr txBox="1">
            <a:spLocks noGrp="1"/>
          </p:cNvSpPr>
          <p:nvPr>
            <p:ph type="title"/>
          </p:nvPr>
        </p:nvSpPr>
        <p:spPr>
          <a:xfrm>
            <a:off x="476538" y="494544"/>
            <a:ext cx="8334953" cy="86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>
                <a:gradFill flip="none">
                  <a:gsLst>
                    <a:gs pos="0">
                      <a:srgbClr val="A6C8FF"/>
                    </a:gs>
                    <a:gs pos="100000">
                      <a:srgbClr val="A7F0BA"/>
                    </a:gs>
                  </a:gsLst>
                  <a:lin ang="2700000" scaled="1"/>
                  <a:tileRect/>
                </a:gradFill>
                <a:latin typeface="Roboto"/>
              </a:rPr>
              <a:t>Events formula </a:t>
            </a:r>
            <a:endParaRPr lang="en-US" dirty="0">
              <a:latin typeface="Roboto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8951048" y="63702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11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32;p4">
            <a:extLst>
              <a:ext uri="{FF2B5EF4-FFF2-40B4-BE49-F238E27FC236}">
                <a16:creationId xmlns:a16="http://schemas.microsoft.com/office/drawing/2014/main" id="{E7C007CE-F0CF-9463-DB57-46963FB81D10}"/>
              </a:ext>
            </a:extLst>
          </p:cNvPr>
          <p:cNvSpPr txBox="1"/>
          <p:nvPr/>
        </p:nvSpPr>
        <p:spPr>
          <a:xfrm>
            <a:off x="476537" y="1418614"/>
            <a:ext cx="11000759" cy="4951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Text test</a:t>
            </a:r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0154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3"/>
          <p:cNvSpPr txBox="1">
            <a:spLocks noGrp="1"/>
          </p:cNvSpPr>
          <p:nvPr>
            <p:ph type="ctrTitle"/>
          </p:nvPr>
        </p:nvSpPr>
        <p:spPr>
          <a:xfrm>
            <a:off x="436101" y="2586344"/>
            <a:ext cx="5253499" cy="178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>
                <a:latin typeface="Roboto"/>
                <a:ea typeface="Roboto"/>
                <a:cs typeface="Roboto"/>
              </a:rPr>
              <a:t>Thank you</a:t>
            </a:r>
            <a:br>
              <a:rPr lang="en-US" sz="4800">
                <a:latin typeface="Roboto"/>
                <a:ea typeface="Roboto"/>
                <a:cs typeface="Roboto"/>
              </a:rPr>
            </a:br>
            <a:endParaRPr>
              <a:latin typeface="Roboto"/>
              <a:ea typeface="Roboto"/>
              <a:cs typeface="Roboto"/>
            </a:endParaRPr>
          </a:p>
        </p:txBody>
      </p:sp>
      <p:pic>
        <p:nvPicPr>
          <p:cNvPr id="780" name="Google Shape;78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7" y="1224442"/>
            <a:ext cx="2654589" cy="9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356C9D-32F7-E405-3BF9-D694E1153CCE}"/>
              </a:ext>
            </a:extLst>
          </p:cNvPr>
          <p:cNvSpPr txBox="1"/>
          <p:nvPr/>
        </p:nvSpPr>
        <p:spPr>
          <a:xfrm>
            <a:off x="5811671" y="3342093"/>
            <a:ext cx="609600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effectLst/>
                <a:latin typeface="Roboto"/>
                <a:ea typeface="Roboto"/>
                <a:cs typeface="Roboto"/>
              </a:rPr>
              <a:t>To learn more about BSV visit our Learning Hub</a:t>
            </a:r>
          </a:p>
          <a:p>
            <a:r>
              <a:rPr lang="en-US" sz="1400" b="1" dirty="0">
                <a:solidFill>
                  <a:srgbClr val="A7F0BA"/>
                </a:solidFill>
                <a:latin typeface="Roboto"/>
                <a:ea typeface="Roboto"/>
                <a:cs typeface="Roboto"/>
              </a:rPr>
              <a:t>www.bsvblockchain.org/builds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5682D-D88E-789A-2954-C32D9207F241}"/>
              </a:ext>
            </a:extLst>
          </p:cNvPr>
          <p:cNvSpPr txBox="1"/>
          <p:nvPr/>
        </p:nvSpPr>
        <p:spPr>
          <a:xfrm>
            <a:off x="5813999" y="2501414"/>
            <a:ext cx="485491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Marcin </a:t>
            </a:r>
            <a:r>
              <a:rPr lang="en-GB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Rzetecki</a:t>
            </a:r>
            <a:br>
              <a:rPr lang="en-GB" b="1" dirty="0">
                <a:effectLst/>
                <a:latin typeface="Roboto"/>
                <a:ea typeface="Roboto"/>
                <a:cs typeface="Roboto"/>
              </a:rPr>
            </a:br>
            <a:r>
              <a:rPr lang="en-GB" b="1" dirty="0">
                <a:solidFill>
                  <a:schemeClr val="bg1"/>
                </a:solidFill>
                <a:effectLst/>
                <a:latin typeface="Roboto"/>
                <a:ea typeface="Roboto"/>
                <a:cs typeface="Roboto"/>
              </a:rPr>
              <a:t>E</a:t>
            </a:r>
            <a:r>
              <a:rPr lang="en-GB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: marcin.rzetecki</a:t>
            </a:r>
            <a:r>
              <a:rPr lang="en-GB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@</a:t>
            </a:r>
            <a:r>
              <a:rPr lang="en-GB" dirty="0">
                <a:solidFill>
                  <a:schemeClr val="bg1"/>
                </a:solidFill>
                <a:effectLst/>
                <a:latin typeface="Roboto"/>
                <a:ea typeface="Roboto"/>
                <a:cs typeface="Roboto"/>
              </a:rPr>
              <a:t>bsvassociation.org</a:t>
            </a:r>
            <a:endParaRPr lang="en-US">
              <a:solidFill>
                <a:schemeClr val="bg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49</Words>
  <Application>Microsoft Macintosh PowerPoint</Application>
  <PresentationFormat>Widescreen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Galifex</vt:lpstr>
      <vt:lpstr>Roboto</vt:lpstr>
      <vt:lpstr>Ubuntu</vt:lpstr>
      <vt:lpstr>Ubuntu Medium</vt:lpstr>
      <vt:lpstr>office theme</vt:lpstr>
      <vt:lpstr>Developer Relationship Program</vt:lpstr>
      <vt:lpstr>PowerPoint Presentation</vt:lpstr>
      <vt:lpstr>Events formula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Marcin Rzetecki</cp:lastModifiedBy>
  <cp:revision>1025</cp:revision>
  <dcterms:created xsi:type="dcterms:W3CDTF">2024-10-12T12:38:35Z</dcterms:created>
  <dcterms:modified xsi:type="dcterms:W3CDTF">2024-11-18T18:40:31Z</dcterms:modified>
</cp:coreProperties>
</file>