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4" r:id="rId3"/>
    <p:sldId id="275" r:id="rId4"/>
    <p:sldId id="279" r:id="rId5"/>
    <p:sldId id="278" r:id="rId6"/>
    <p:sldId id="276" r:id="rId7"/>
    <p:sldId id="280" r:id="rId8"/>
    <p:sldId id="281"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AEDC"/>
    <a:srgbClr val="5591C7"/>
    <a:srgbClr val="467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83" d="100"/>
          <a:sy n="83" d="100"/>
        </p:scale>
        <p:origin x="595" y="77"/>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4cb51936e4959ec6/Documents/wsf_scholarship_9.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2400" b="1" dirty="0"/>
              <a:t>Sources</a:t>
            </a:r>
            <a:r>
              <a:rPr lang="en-US" sz="2400" b="1" baseline="0" dirty="0"/>
              <a:t> where Forsyth County </a:t>
            </a:r>
            <a:r>
              <a:rPr lang="en-US" sz="2400" b="1" dirty="0"/>
              <a:t>applicants</a:t>
            </a:r>
            <a:r>
              <a:rPr lang="en-US" sz="2400" b="1" baseline="0" dirty="0"/>
              <a:t> heard about WSF scholarships. </a:t>
            </a:r>
            <a:endParaRPr lang="en-US" sz="2400" b="1" dirty="0"/>
          </a:p>
        </c:rich>
      </c:tx>
      <c:layout>
        <c:manualLayout>
          <c:xMode val="edge"/>
          <c:yMode val="edge"/>
          <c:x val="0.11339745117197134"/>
          <c:y val="1.6951743983809255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366996527667493"/>
          <c:y val="0.21155029567087247"/>
          <c:w val="0.8576680481532063"/>
          <c:h val="0.58658585692901377"/>
        </c:manualLayout>
      </c:layout>
      <c:barChart>
        <c:barDir val="col"/>
        <c:grouping val="stacked"/>
        <c:varyColors val="0"/>
        <c:ser>
          <c:idx val="4"/>
          <c:order val="0"/>
          <c:tx>
            <c:strRef>
              <c:f>Heard!$A$6</c:f>
              <c:strCache>
                <c:ptCount val="1"/>
                <c:pt idx="0">
                  <c:v>White</c:v>
                </c:pt>
              </c:strCache>
            </c:strRef>
          </c:tx>
          <c:spPr>
            <a:solidFill>
              <a:schemeClr val="accent5">
                <a:shade val="53000"/>
              </a:schemeClr>
            </a:solidFill>
            <a:ln>
              <a:noFill/>
            </a:ln>
            <a:effectLst/>
          </c:spPr>
          <c:invertIfNegative val="0"/>
          <c:dLbls>
            <c:dLbl>
              <c:idx val="0"/>
              <c:tx>
                <c:rich>
                  <a:bodyPr/>
                  <a:lstStyle/>
                  <a:p>
                    <a:r>
                      <a:rPr lang="en-US"/>
                      <a:t>42%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8DF-44AE-A15F-DCA099BB5AAA}"/>
                </c:ext>
              </c:extLst>
            </c:dLbl>
            <c:dLbl>
              <c:idx val="1"/>
              <c:tx>
                <c:rich>
                  <a:bodyPr/>
                  <a:lstStyle/>
                  <a:p>
                    <a:r>
                      <a:rPr lang="en-US"/>
                      <a:t>49%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8DF-44AE-A15F-DCA099BB5AAA}"/>
                </c:ext>
              </c:extLst>
            </c:dLbl>
            <c:dLbl>
              <c:idx val="2"/>
              <c:delete val="1"/>
              <c:extLst>
                <c:ext xmlns:c15="http://schemas.microsoft.com/office/drawing/2012/chart" uri="{CE6537A1-D6FC-4f65-9D91-7224C49458BB}"/>
                <c:ext xmlns:c16="http://schemas.microsoft.com/office/drawing/2014/chart" uri="{C3380CC4-5D6E-409C-BE32-E72D297353CC}">
                  <c16:uniqueId val="{00000002-F8DF-44AE-A15F-DCA099BB5AAA}"/>
                </c:ext>
              </c:extLst>
            </c:dLbl>
            <c:dLbl>
              <c:idx val="3"/>
              <c:delete val="1"/>
              <c:extLst>
                <c:ext xmlns:c15="http://schemas.microsoft.com/office/drawing/2012/chart" uri="{CE6537A1-D6FC-4f65-9D91-7224C49458BB}"/>
                <c:ext xmlns:c16="http://schemas.microsoft.com/office/drawing/2014/chart" uri="{C3380CC4-5D6E-409C-BE32-E72D297353CC}">
                  <c16:uniqueId val="{00000003-F8DF-44AE-A15F-DCA099BB5AAA}"/>
                </c:ext>
              </c:extLst>
            </c:dLbl>
            <c:dLbl>
              <c:idx val="4"/>
              <c:delete val="1"/>
              <c:extLst>
                <c:ext xmlns:c15="http://schemas.microsoft.com/office/drawing/2012/chart" uri="{CE6537A1-D6FC-4f65-9D91-7224C49458BB}"/>
                <c:ext xmlns:c16="http://schemas.microsoft.com/office/drawing/2014/chart" uri="{C3380CC4-5D6E-409C-BE32-E72D297353CC}">
                  <c16:uniqueId val="{00000004-F8DF-44AE-A15F-DCA099BB5AAA}"/>
                </c:ext>
              </c:extLst>
            </c:dLbl>
            <c:dLbl>
              <c:idx val="5"/>
              <c:delete val="1"/>
              <c:extLst>
                <c:ext xmlns:c15="http://schemas.microsoft.com/office/drawing/2012/chart" uri="{CE6537A1-D6FC-4f65-9D91-7224C49458BB}"/>
                <c:ext xmlns:c16="http://schemas.microsoft.com/office/drawing/2014/chart" uri="{C3380CC4-5D6E-409C-BE32-E72D297353CC}">
                  <c16:uniqueId val="{00000005-F8DF-44AE-A15F-DCA099BB5AAA}"/>
                </c:ext>
              </c:extLst>
            </c:dLbl>
            <c:dLbl>
              <c:idx val="6"/>
              <c:delete val="1"/>
              <c:extLst>
                <c:ext xmlns:c15="http://schemas.microsoft.com/office/drawing/2012/chart" uri="{CE6537A1-D6FC-4f65-9D91-7224C49458BB}"/>
                <c:ext xmlns:c16="http://schemas.microsoft.com/office/drawing/2014/chart" uri="{C3380CC4-5D6E-409C-BE32-E72D297353CC}">
                  <c16:uniqueId val="{00000006-F8DF-44AE-A15F-DCA099BB5AAA}"/>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(Heard!$B$1:$C$1,Heard!$E$1:$I$1)</c:f>
              <c:strCache>
                <c:ptCount val="7"/>
                <c:pt idx="0">
                  <c:v>Guidance Counselors</c:v>
                </c:pt>
                <c:pt idx="1">
                  <c:v>Friends &amp; Family</c:v>
                </c:pt>
                <c:pt idx="2">
                  <c:v>Crosby Scholars</c:v>
                </c:pt>
                <c:pt idx="3">
                  <c:v>Internet Search</c:v>
                </c:pt>
                <c:pt idx="4">
                  <c:v>Newspaper </c:v>
                </c:pt>
                <c:pt idx="5">
                  <c:v>Social Media</c:v>
                </c:pt>
                <c:pt idx="6">
                  <c:v>Other</c:v>
                </c:pt>
              </c:strCache>
              <c:extLst/>
            </c:strRef>
          </c:cat>
          <c:val>
            <c:numRef>
              <c:f>(Heard!$B$6:$C$6,Heard!$E$6:$I$6)</c:f>
              <c:numCache>
                <c:formatCode>General</c:formatCode>
                <c:ptCount val="7"/>
                <c:pt idx="0">
                  <c:v>130</c:v>
                </c:pt>
                <c:pt idx="1">
                  <c:v>111</c:v>
                </c:pt>
                <c:pt idx="2">
                  <c:v>10</c:v>
                </c:pt>
                <c:pt idx="3">
                  <c:v>13</c:v>
                </c:pt>
                <c:pt idx="4">
                  <c:v>3</c:v>
                </c:pt>
                <c:pt idx="5">
                  <c:v>1</c:v>
                </c:pt>
                <c:pt idx="6">
                  <c:v>14</c:v>
                </c:pt>
              </c:numCache>
              <c:extLst/>
            </c:numRef>
          </c:val>
          <c:extLst>
            <c:ext xmlns:c16="http://schemas.microsoft.com/office/drawing/2014/chart" uri="{C3380CC4-5D6E-409C-BE32-E72D297353CC}">
              <c16:uniqueId val="{00000007-F8DF-44AE-A15F-DCA099BB5AAA}"/>
            </c:ext>
          </c:extLst>
        </c:ser>
        <c:ser>
          <c:idx val="3"/>
          <c:order val="1"/>
          <c:tx>
            <c:strRef>
              <c:f>Heard!$A$5</c:f>
              <c:strCache>
                <c:ptCount val="1"/>
                <c:pt idx="0">
                  <c:v>Black</c:v>
                </c:pt>
              </c:strCache>
            </c:strRef>
          </c:tx>
          <c:spPr>
            <a:solidFill>
              <a:schemeClr val="accent5">
                <a:shade val="76000"/>
              </a:schemeClr>
            </a:solidFill>
            <a:ln>
              <a:noFill/>
            </a:ln>
            <a:effectLst/>
          </c:spPr>
          <c:invertIfNegative val="0"/>
          <c:dLbls>
            <c:dLbl>
              <c:idx val="0"/>
              <c:tx>
                <c:rich>
                  <a:bodyPr/>
                  <a:lstStyle/>
                  <a:p>
                    <a:r>
                      <a:rPr lang="en-US"/>
                      <a:t>31%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F8DF-44AE-A15F-DCA099BB5AAA}"/>
                </c:ext>
              </c:extLst>
            </c:dLbl>
            <c:dLbl>
              <c:idx val="1"/>
              <c:tx>
                <c:rich>
                  <a:bodyPr/>
                  <a:lstStyle/>
                  <a:p>
                    <a:r>
                      <a:rPr lang="en-US"/>
                      <a:t>30%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F8DF-44AE-A15F-DCA099BB5AAA}"/>
                </c:ext>
              </c:extLst>
            </c:dLbl>
            <c:dLbl>
              <c:idx val="2"/>
              <c:delete val="1"/>
              <c:extLst>
                <c:ext xmlns:c15="http://schemas.microsoft.com/office/drawing/2012/chart" uri="{CE6537A1-D6FC-4f65-9D91-7224C49458BB}"/>
                <c:ext xmlns:c16="http://schemas.microsoft.com/office/drawing/2014/chart" uri="{C3380CC4-5D6E-409C-BE32-E72D297353CC}">
                  <c16:uniqueId val="{0000000A-F8DF-44AE-A15F-DCA099BB5AAA}"/>
                </c:ext>
              </c:extLst>
            </c:dLbl>
            <c:dLbl>
              <c:idx val="3"/>
              <c:delete val="1"/>
              <c:extLst>
                <c:ext xmlns:c15="http://schemas.microsoft.com/office/drawing/2012/chart" uri="{CE6537A1-D6FC-4f65-9D91-7224C49458BB}"/>
                <c:ext xmlns:c16="http://schemas.microsoft.com/office/drawing/2014/chart" uri="{C3380CC4-5D6E-409C-BE32-E72D297353CC}">
                  <c16:uniqueId val="{0000000B-F8DF-44AE-A15F-DCA099BB5AAA}"/>
                </c:ext>
              </c:extLst>
            </c:dLbl>
            <c:dLbl>
              <c:idx val="4"/>
              <c:delete val="1"/>
              <c:extLst>
                <c:ext xmlns:c15="http://schemas.microsoft.com/office/drawing/2012/chart" uri="{CE6537A1-D6FC-4f65-9D91-7224C49458BB}"/>
                <c:ext xmlns:c16="http://schemas.microsoft.com/office/drawing/2014/chart" uri="{C3380CC4-5D6E-409C-BE32-E72D297353CC}">
                  <c16:uniqueId val="{0000000C-F8DF-44AE-A15F-DCA099BB5AAA}"/>
                </c:ext>
              </c:extLst>
            </c:dLbl>
            <c:dLbl>
              <c:idx val="5"/>
              <c:delete val="1"/>
              <c:extLst>
                <c:ext xmlns:c15="http://schemas.microsoft.com/office/drawing/2012/chart" uri="{CE6537A1-D6FC-4f65-9D91-7224C49458BB}"/>
                <c:ext xmlns:c16="http://schemas.microsoft.com/office/drawing/2014/chart" uri="{C3380CC4-5D6E-409C-BE32-E72D297353CC}">
                  <c16:uniqueId val="{0000000D-F8DF-44AE-A15F-DCA099BB5AAA}"/>
                </c:ext>
              </c:extLst>
            </c:dLbl>
            <c:dLbl>
              <c:idx val="6"/>
              <c:delete val="1"/>
              <c:extLst>
                <c:ext xmlns:c15="http://schemas.microsoft.com/office/drawing/2012/chart" uri="{CE6537A1-D6FC-4f65-9D91-7224C49458BB}"/>
                <c:ext xmlns:c16="http://schemas.microsoft.com/office/drawing/2014/chart" uri="{C3380CC4-5D6E-409C-BE32-E72D297353CC}">
                  <c16:uniqueId val="{0000000E-F8DF-44AE-A15F-DCA099BB5AAA}"/>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(Heard!$B$1:$C$1,Heard!$E$1:$I$1)</c:f>
              <c:strCache>
                <c:ptCount val="7"/>
                <c:pt idx="0">
                  <c:v>Guidance Counselors</c:v>
                </c:pt>
                <c:pt idx="1">
                  <c:v>Friends &amp; Family</c:v>
                </c:pt>
                <c:pt idx="2">
                  <c:v>Crosby Scholars</c:v>
                </c:pt>
                <c:pt idx="3">
                  <c:v>Internet Search</c:v>
                </c:pt>
                <c:pt idx="4">
                  <c:v>Newspaper </c:v>
                </c:pt>
                <c:pt idx="5">
                  <c:v>Social Media</c:v>
                </c:pt>
                <c:pt idx="6">
                  <c:v>Other</c:v>
                </c:pt>
              </c:strCache>
              <c:extLst/>
            </c:strRef>
          </c:cat>
          <c:val>
            <c:numRef>
              <c:f>(Heard!$B$5:$C$5,Heard!$E$5:$I$5)</c:f>
              <c:numCache>
                <c:formatCode>General</c:formatCode>
                <c:ptCount val="7"/>
                <c:pt idx="0">
                  <c:v>95</c:v>
                </c:pt>
                <c:pt idx="1">
                  <c:v>69</c:v>
                </c:pt>
                <c:pt idx="2">
                  <c:v>8</c:v>
                </c:pt>
                <c:pt idx="3">
                  <c:v>8</c:v>
                </c:pt>
                <c:pt idx="4">
                  <c:v>8</c:v>
                </c:pt>
                <c:pt idx="5">
                  <c:v>1</c:v>
                </c:pt>
                <c:pt idx="6">
                  <c:v>13</c:v>
                </c:pt>
              </c:numCache>
              <c:extLst/>
            </c:numRef>
          </c:val>
          <c:extLst>
            <c:ext xmlns:c16="http://schemas.microsoft.com/office/drawing/2014/chart" uri="{C3380CC4-5D6E-409C-BE32-E72D297353CC}">
              <c16:uniqueId val="{0000000F-F8DF-44AE-A15F-DCA099BB5AAA}"/>
            </c:ext>
          </c:extLst>
        </c:ser>
        <c:ser>
          <c:idx val="2"/>
          <c:order val="2"/>
          <c:tx>
            <c:strRef>
              <c:f>Heard!$A$4</c:f>
              <c:strCache>
                <c:ptCount val="1"/>
                <c:pt idx="0">
                  <c:v>Latinx</c:v>
                </c:pt>
              </c:strCache>
            </c:strRef>
          </c:tx>
          <c:spPr>
            <a:solidFill>
              <a:schemeClr val="accent5"/>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a:t>16%</a:t>
                    </a:r>
                  </a:p>
                </c:rich>
              </c:tx>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F8DF-44AE-A15F-DCA099BB5AAA}"/>
                </c:ext>
              </c:extLst>
            </c:dLbl>
            <c:dLbl>
              <c:idx val="1"/>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a:t>10%</a:t>
                    </a:r>
                  </a:p>
                </c:rich>
              </c:tx>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F8DF-44AE-A15F-DCA099BB5AAA}"/>
                </c:ext>
              </c:extLst>
            </c:dLbl>
            <c:dLbl>
              <c:idx val="2"/>
              <c:delete val="1"/>
              <c:extLst>
                <c:ext xmlns:c15="http://schemas.microsoft.com/office/drawing/2012/chart" uri="{CE6537A1-D6FC-4f65-9D91-7224C49458BB}"/>
                <c:ext xmlns:c16="http://schemas.microsoft.com/office/drawing/2014/chart" uri="{C3380CC4-5D6E-409C-BE32-E72D297353CC}">
                  <c16:uniqueId val="{00000012-F8DF-44AE-A15F-DCA099BB5AAA}"/>
                </c:ext>
              </c:extLst>
            </c:dLbl>
            <c:dLbl>
              <c:idx val="3"/>
              <c:delete val="1"/>
              <c:extLst>
                <c:ext xmlns:c15="http://schemas.microsoft.com/office/drawing/2012/chart" uri="{CE6537A1-D6FC-4f65-9D91-7224C49458BB}"/>
                <c:ext xmlns:c16="http://schemas.microsoft.com/office/drawing/2014/chart" uri="{C3380CC4-5D6E-409C-BE32-E72D297353CC}">
                  <c16:uniqueId val="{00000013-F8DF-44AE-A15F-DCA099BB5AAA}"/>
                </c:ext>
              </c:extLst>
            </c:dLbl>
            <c:dLbl>
              <c:idx val="4"/>
              <c:delete val="1"/>
              <c:extLst>
                <c:ext xmlns:c15="http://schemas.microsoft.com/office/drawing/2012/chart" uri="{CE6537A1-D6FC-4f65-9D91-7224C49458BB}"/>
                <c:ext xmlns:c16="http://schemas.microsoft.com/office/drawing/2014/chart" uri="{C3380CC4-5D6E-409C-BE32-E72D297353CC}">
                  <c16:uniqueId val="{00000014-F8DF-44AE-A15F-DCA099BB5AAA}"/>
                </c:ext>
              </c:extLst>
            </c:dLbl>
            <c:dLbl>
              <c:idx val="5"/>
              <c:delete val="1"/>
              <c:extLst>
                <c:ext xmlns:c15="http://schemas.microsoft.com/office/drawing/2012/chart" uri="{CE6537A1-D6FC-4f65-9D91-7224C49458BB}"/>
                <c:ext xmlns:c16="http://schemas.microsoft.com/office/drawing/2014/chart" uri="{C3380CC4-5D6E-409C-BE32-E72D297353CC}">
                  <c16:uniqueId val="{00000015-F8DF-44AE-A15F-DCA099BB5AAA}"/>
                </c:ext>
              </c:extLst>
            </c:dLbl>
            <c:dLbl>
              <c:idx val="6"/>
              <c:delete val="1"/>
              <c:extLst>
                <c:ext xmlns:c15="http://schemas.microsoft.com/office/drawing/2012/chart" uri="{CE6537A1-D6FC-4f65-9D91-7224C49458BB}"/>
                <c:ext xmlns:c16="http://schemas.microsoft.com/office/drawing/2014/chart" uri="{C3380CC4-5D6E-409C-BE32-E72D297353CC}">
                  <c16:uniqueId val="{00000016-F8DF-44AE-A15F-DCA099BB5AA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(Heard!$B$1:$C$1,Heard!$E$1:$I$1)</c:f>
              <c:strCache>
                <c:ptCount val="7"/>
                <c:pt idx="0">
                  <c:v>Guidance Counselors</c:v>
                </c:pt>
                <c:pt idx="1">
                  <c:v>Friends &amp; Family</c:v>
                </c:pt>
                <c:pt idx="2">
                  <c:v>Crosby Scholars</c:v>
                </c:pt>
                <c:pt idx="3">
                  <c:v>Internet Search</c:v>
                </c:pt>
                <c:pt idx="4">
                  <c:v>Newspaper </c:v>
                </c:pt>
                <c:pt idx="5">
                  <c:v>Social Media</c:v>
                </c:pt>
                <c:pt idx="6">
                  <c:v>Other</c:v>
                </c:pt>
              </c:strCache>
              <c:extLst/>
            </c:strRef>
          </c:cat>
          <c:val>
            <c:numRef>
              <c:f>(Heard!$B$4:$C$4,Heard!$E$4:$I$4)</c:f>
              <c:numCache>
                <c:formatCode>General</c:formatCode>
                <c:ptCount val="7"/>
                <c:pt idx="0">
                  <c:v>50</c:v>
                </c:pt>
                <c:pt idx="1">
                  <c:v>23</c:v>
                </c:pt>
                <c:pt idx="2">
                  <c:v>5</c:v>
                </c:pt>
                <c:pt idx="3">
                  <c:v>4</c:v>
                </c:pt>
                <c:pt idx="4">
                  <c:v>4</c:v>
                </c:pt>
                <c:pt idx="5">
                  <c:v>1</c:v>
                </c:pt>
                <c:pt idx="6">
                  <c:v>2</c:v>
                </c:pt>
              </c:numCache>
              <c:extLst/>
            </c:numRef>
          </c:val>
          <c:extLst>
            <c:ext xmlns:c16="http://schemas.microsoft.com/office/drawing/2014/chart" uri="{C3380CC4-5D6E-409C-BE32-E72D297353CC}">
              <c16:uniqueId val="{00000017-F8DF-44AE-A15F-DCA099BB5AAA}"/>
            </c:ext>
          </c:extLst>
        </c:ser>
        <c:ser>
          <c:idx val="1"/>
          <c:order val="3"/>
          <c:tx>
            <c:strRef>
              <c:f>Heard!$A$3</c:f>
              <c:strCache>
                <c:ptCount val="1"/>
                <c:pt idx="0">
                  <c:v>Asian</c:v>
                </c:pt>
              </c:strCache>
            </c:strRef>
          </c:tx>
          <c:spPr>
            <a:solidFill>
              <a:schemeClr val="accent5">
                <a:tint val="77000"/>
              </a:schemeClr>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a:t>8%</a:t>
                    </a:r>
                  </a:p>
                </c:rich>
              </c:tx>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F8DF-44AE-A15F-DCA099BB5AAA}"/>
                </c:ext>
              </c:extLst>
            </c:dLbl>
            <c:dLbl>
              <c:idx val="1"/>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a:t>6%</a:t>
                    </a:r>
                  </a:p>
                </c:rich>
              </c:tx>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F8DF-44AE-A15F-DCA099BB5AAA}"/>
                </c:ext>
              </c:extLst>
            </c:dLbl>
            <c:dLbl>
              <c:idx val="2"/>
              <c:delete val="1"/>
              <c:extLst>
                <c:ext xmlns:c15="http://schemas.microsoft.com/office/drawing/2012/chart" uri="{CE6537A1-D6FC-4f65-9D91-7224C49458BB}"/>
                <c:ext xmlns:c16="http://schemas.microsoft.com/office/drawing/2014/chart" uri="{C3380CC4-5D6E-409C-BE32-E72D297353CC}">
                  <c16:uniqueId val="{0000001A-F8DF-44AE-A15F-DCA099BB5AAA}"/>
                </c:ext>
              </c:extLst>
            </c:dLbl>
            <c:dLbl>
              <c:idx val="3"/>
              <c:delete val="1"/>
              <c:extLst>
                <c:ext xmlns:c15="http://schemas.microsoft.com/office/drawing/2012/chart" uri="{CE6537A1-D6FC-4f65-9D91-7224C49458BB}"/>
                <c:ext xmlns:c16="http://schemas.microsoft.com/office/drawing/2014/chart" uri="{C3380CC4-5D6E-409C-BE32-E72D297353CC}">
                  <c16:uniqueId val="{0000001B-F8DF-44AE-A15F-DCA099BB5AAA}"/>
                </c:ext>
              </c:extLst>
            </c:dLbl>
            <c:dLbl>
              <c:idx val="4"/>
              <c:delete val="1"/>
              <c:extLst>
                <c:ext xmlns:c15="http://schemas.microsoft.com/office/drawing/2012/chart" uri="{CE6537A1-D6FC-4f65-9D91-7224C49458BB}"/>
                <c:ext xmlns:c16="http://schemas.microsoft.com/office/drawing/2014/chart" uri="{C3380CC4-5D6E-409C-BE32-E72D297353CC}">
                  <c16:uniqueId val="{0000001C-F8DF-44AE-A15F-DCA099BB5AAA}"/>
                </c:ext>
              </c:extLst>
            </c:dLbl>
            <c:dLbl>
              <c:idx val="5"/>
              <c:delete val="1"/>
              <c:extLst>
                <c:ext xmlns:c15="http://schemas.microsoft.com/office/drawing/2012/chart" uri="{CE6537A1-D6FC-4f65-9D91-7224C49458BB}"/>
                <c:ext xmlns:c16="http://schemas.microsoft.com/office/drawing/2014/chart" uri="{C3380CC4-5D6E-409C-BE32-E72D297353CC}">
                  <c16:uniqueId val="{0000001D-F8DF-44AE-A15F-DCA099BB5AAA}"/>
                </c:ext>
              </c:extLst>
            </c:dLbl>
            <c:dLbl>
              <c:idx val="6"/>
              <c:delete val="1"/>
              <c:extLst>
                <c:ext xmlns:c15="http://schemas.microsoft.com/office/drawing/2012/chart" uri="{CE6537A1-D6FC-4f65-9D91-7224C49458BB}"/>
                <c:ext xmlns:c16="http://schemas.microsoft.com/office/drawing/2014/chart" uri="{C3380CC4-5D6E-409C-BE32-E72D297353CC}">
                  <c16:uniqueId val="{0000001E-F8DF-44AE-A15F-DCA099BB5AA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(Heard!$B$1:$C$1,Heard!$E$1:$I$1)</c:f>
              <c:strCache>
                <c:ptCount val="7"/>
                <c:pt idx="0">
                  <c:v>Guidance Counselors</c:v>
                </c:pt>
                <c:pt idx="1">
                  <c:v>Friends &amp; Family</c:v>
                </c:pt>
                <c:pt idx="2">
                  <c:v>Crosby Scholars</c:v>
                </c:pt>
                <c:pt idx="3">
                  <c:v>Internet Search</c:v>
                </c:pt>
                <c:pt idx="4">
                  <c:v>Newspaper </c:v>
                </c:pt>
                <c:pt idx="5">
                  <c:v>Social Media</c:v>
                </c:pt>
                <c:pt idx="6">
                  <c:v>Other</c:v>
                </c:pt>
              </c:strCache>
              <c:extLst/>
            </c:strRef>
          </c:cat>
          <c:val>
            <c:numRef>
              <c:f>(Heard!$B$3:$C$3,Heard!$E$3:$I$3)</c:f>
              <c:numCache>
                <c:formatCode>General</c:formatCode>
                <c:ptCount val="7"/>
                <c:pt idx="0">
                  <c:v>25</c:v>
                </c:pt>
                <c:pt idx="1">
                  <c:v>14</c:v>
                </c:pt>
                <c:pt idx="2">
                  <c:v>0</c:v>
                </c:pt>
                <c:pt idx="3">
                  <c:v>1</c:v>
                </c:pt>
                <c:pt idx="4">
                  <c:v>1</c:v>
                </c:pt>
                <c:pt idx="5">
                  <c:v>0</c:v>
                </c:pt>
                <c:pt idx="6">
                  <c:v>0</c:v>
                </c:pt>
              </c:numCache>
              <c:extLst/>
            </c:numRef>
          </c:val>
          <c:extLst>
            <c:ext xmlns:c16="http://schemas.microsoft.com/office/drawing/2014/chart" uri="{C3380CC4-5D6E-409C-BE32-E72D297353CC}">
              <c16:uniqueId val="{0000001F-F8DF-44AE-A15F-DCA099BB5AAA}"/>
            </c:ext>
          </c:extLst>
        </c:ser>
        <c:ser>
          <c:idx val="0"/>
          <c:order val="4"/>
          <c:tx>
            <c:strRef>
              <c:f>Heard!$A$2</c:f>
              <c:strCache>
                <c:ptCount val="1"/>
                <c:pt idx="0">
                  <c:v>Multi-Racial</c:v>
                </c:pt>
              </c:strCache>
            </c:strRef>
          </c:tx>
          <c:spPr>
            <a:solidFill>
              <a:schemeClr val="accent5">
                <a:tint val="54000"/>
              </a:schemeClr>
            </a:solidFill>
            <a:ln>
              <a:noFill/>
            </a:ln>
            <a:effectLst/>
          </c:spPr>
          <c:invertIfNegative val="0"/>
          <c:dLbls>
            <c:dLbl>
              <c:idx val="0"/>
              <c:tx>
                <c:rich>
                  <a:bodyPr/>
                  <a:lstStyle/>
                  <a:p>
                    <a:r>
                      <a:rPr lang="en-US"/>
                      <a:t>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F8DF-44AE-A15F-DCA099BB5AAA}"/>
                </c:ext>
              </c:extLst>
            </c:dLbl>
            <c:dLbl>
              <c:idx val="1"/>
              <c:tx>
                <c:rich>
                  <a:bodyPr/>
                  <a:lstStyle/>
                  <a:p>
                    <a:r>
                      <a:rPr lang="en-US"/>
                      <a:t>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F8DF-44AE-A15F-DCA099BB5AAA}"/>
                </c:ext>
              </c:extLst>
            </c:dLbl>
            <c:dLbl>
              <c:idx val="2"/>
              <c:delete val="1"/>
              <c:extLst>
                <c:ext xmlns:c15="http://schemas.microsoft.com/office/drawing/2012/chart" uri="{CE6537A1-D6FC-4f65-9D91-7224C49458BB}"/>
                <c:ext xmlns:c16="http://schemas.microsoft.com/office/drawing/2014/chart" uri="{C3380CC4-5D6E-409C-BE32-E72D297353CC}">
                  <c16:uniqueId val="{00000022-F8DF-44AE-A15F-DCA099BB5AAA}"/>
                </c:ext>
              </c:extLst>
            </c:dLbl>
            <c:dLbl>
              <c:idx val="3"/>
              <c:delete val="1"/>
              <c:extLst>
                <c:ext xmlns:c15="http://schemas.microsoft.com/office/drawing/2012/chart" uri="{CE6537A1-D6FC-4f65-9D91-7224C49458BB}"/>
                <c:ext xmlns:c16="http://schemas.microsoft.com/office/drawing/2014/chart" uri="{C3380CC4-5D6E-409C-BE32-E72D297353CC}">
                  <c16:uniqueId val="{00000023-F8DF-44AE-A15F-DCA099BB5AAA}"/>
                </c:ext>
              </c:extLst>
            </c:dLbl>
            <c:dLbl>
              <c:idx val="4"/>
              <c:delete val="1"/>
              <c:extLst>
                <c:ext xmlns:c15="http://schemas.microsoft.com/office/drawing/2012/chart" uri="{CE6537A1-D6FC-4f65-9D91-7224C49458BB}"/>
                <c:ext xmlns:c16="http://schemas.microsoft.com/office/drawing/2014/chart" uri="{C3380CC4-5D6E-409C-BE32-E72D297353CC}">
                  <c16:uniqueId val="{00000024-F8DF-44AE-A15F-DCA099BB5AAA}"/>
                </c:ext>
              </c:extLst>
            </c:dLbl>
            <c:dLbl>
              <c:idx val="5"/>
              <c:delete val="1"/>
              <c:extLst>
                <c:ext xmlns:c15="http://schemas.microsoft.com/office/drawing/2012/chart" uri="{CE6537A1-D6FC-4f65-9D91-7224C49458BB}"/>
                <c:ext xmlns:c16="http://schemas.microsoft.com/office/drawing/2014/chart" uri="{C3380CC4-5D6E-409C-BE32-E72D297353CC}">
                  <c16:uniqueId val="{00000025-F8DF-44AE-A15F-DCA099BB5AAA}"/>
                </c:ext>
              </c:extLst>
            </c:dLbl>
            <c:dLbl>
              <c:idx val="6"/>
              <c:delete val="1"/>
              <c:extLst>
                <c:ext xmlns:c15="http://schemas.microsoft.com/office/drawing/2012/chart" uri="{CE6537A1-D6FC-4f65-9D91-7224C49458BB}"/>
                <c:ext xmlns:c16="http://schemas.microsoft.com/office/drawing/2014/chart" uri="{C3380CC4-5D6E-409C-BE32-E72D297353CC}">
                  <c16:uniqueId val="{00000026-F8DF-44AE-A15F-DCA099BB5AAA}"/>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(Heard!$B$1:$C$1,Heard!$E$1:$I$1)</c:f>
              <c:strCache>
                <c:ptCount val="7"/>
                <c:pt idx="0">
                  <c:v>Guidance Counselors</c:v>
                </c:pt>
                <c:pt idx="1">
                  <c:v>Friends &amp; Family</c:v>
                </c:pt>
                <c:pt idx="2">
                  <c:v>Crosby Scholars</c:v>
                </c:pt>
                <c:pt idx="3">
                  <c:v>Internet Search</c:v>
                </c:pt>
                <c:pt idx="4">
                  <c:v>Newspaper </c:v>
                </c:pt>
                <c:pt idx="5">
                  <c:v>Social Media</c:v>
                </c:pt>
                <c:pt idx="6">
                  <c:v>Other</c:v>
                </c:pt>
              </c:strCache>
              <c:extLst/>
            </c:strRef>
          </c:cat>
          <c:val>
            <c:numRef>
              <c:f>(Heard!$B$2:$C$2,Heard!$E$2:$I$2)</c:f>
              <c:numCache>
                <c:formatCode>General</c:formatCode>
                <c:ptCount val="7"/>
                <c:pt idx="0">
                  <c:v>7</c:v>
                </c:pt>
                <c:pt idx="1">
                  <c:v>10</c:v>
                </c:pt>
                <c:pt idx="2">
                  <c:v>3</c:v>
                </c:pt>
                <c:pt idx="3">
                  <c:v>0</c:v>
                </c:pt>
                <c:pt idx="4">
                  <c:v>1</c:v>
                </c:pt>
                <c:pt idx="5">
                  <c:v>0</c:v>
                </c:pt>
                <c:pt idx="6">
                  <c:v>0</c:v>
                </c:pt>
              </c:numCache>
              <c:extLst/>
            </c:numRef>
          </c:val>
          <c:extLst>
            <c:ext xmlns:c16="http://schemas.microsoft.com/office/drawing/2014/chart" uri="{C3380CC4-5D6E-409C-BE32-E72D297353CC}">
              <c16:uniqueId val="{00000027-F8DF-44AE-A15F-DCA099BB5AAA}"/>
            </c:ext>
          </c:extLst>
        </c:ser>
        <c:dLbls>
          <c:showLegendKey val="0"/>
          <c:showVal val="1"/>
          <c:showCatName val="0"/>
          <c:showSerName val="0"/>
          <c:showPercent val="0"/>
          <c:showBubbleSize val="0"/>
        </c:dLbls>
        <c:gapWidth val="65"/>
        <c:overlap val="100"/>
        <c:axId val="1419793320"/>
        <c:axId val="1419794304"/>
      </c:barChart>
      <c:catAx>
        <c:axId val="1419793320"/>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Referring</a:t>
                </a:r>
                <a:r>
                  <a:rPr lang="en-US" sz="2000" baseline="0"/>
                  <a:t> Source</a:t>
                </a:r>
                <a:endParaRPr lang="en-US" sz="2000"/>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19794304"/>
        <c:crosses val="autoZero"/>
        <c:auto val="1"/>
        <c:lblAlgn val="ctr"/>
        <c:lblOffset val="100"/>
        <c:noMultiLvlLbl val="0"/>
      </c:catAx>
      <c:valAx>
        <c:axId val="1419794304"/>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2000"/>
                  <a:t>Total count of</a:t>
                </a:r>
                <a:r>
                  <a:rPr lang="en-US" sz="2000" baseline="0"/>
                  <a:t> Applicants</a:t>
                </a:r>
                <a:endParaRPr lang="en-US" sz="2000"/>
              </a:p>
            </c:rich>
          </c:tx>
          <c:layout>
            <c:manualLayout>
              <c:xMode val="edge"/>
              <c:yMode val="edge"/>
              <c:x val="5.4626625252592554E-3"/>
              <c:y val="0.30743683394997318"/>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19793320"/>
        <c:crosses val="autoZero"/>
        <c:crossBetween val="between"/>
      </c:valAx>
      <c:spPr>
        <a:noFill/>
        <a:ln>
          <a:noFill/>
        </a:ln>
        <a:effectLst/>
      </c:spPr>
    </c:plotArea>
    <c:legend>
      <c:legendPos val="r"/>
      <c:layout>
        <c:manualLayout>
          <c:xMode val="edge"/>
          <c:yMode val="edge"/>
          <c:x val="0.78986159072086592"/>
          <c:y val="0.34328808567699404"/>
          <c:w val="0.16381487852636864"/>
          <c:h val="0.20109305333257116"/>
        </c:manualLayout>
      </c:layout>
      <c:overlay val="1"/>
      <c:spPr>
        <a:solidFill>
          <a:schemeClr val="bg1"/>
        </a:solid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0.33333</cdr:x>
      <cdr:y>0.23659</cdr:y>
    </cdr:from>
    <cdr:to>
      <cdr:x>0.53431</cdr:x>
      <cdr:y>0.36802</cdr:y>
    </cdr:to>
    <cdr:sp macro="" textlink="">
      <cdr:nvSpPr>
        <cdr:cNvPr id="4" name="TextBox 3">
          <a:extLst xmlns:a="http://schemas.openxmlformats.org/drawingml/2006/main">
            <a:ext uri="{FF2B5EF4-FFF2-40B4-BE49-F238E27FC236}">
              <a16:creationId xmlns:a16="http://schemas.microsoft.com/office/drawing/2014/main" id="{74FBCE94-8CC5-4701-9748-38CA1B0E695C}"/>
            </a:ext>
          </a:extLst>
        </cdr:cNvPr>
        <cdr:cNvSpPr txBox="1"/>
      </cdr:nvSpPr>
      <cdr:spPr>
        <a:xfrm xmlns:a="http://schemas.openxmlformats.org/drawingml/2006/main">
          <a:off x="3289905" y="1589315"/>
          <a:ext cx="1983619" cy="88295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0.35049</cdr:x>
      <cdr:y>0.40043</cdr:y>
    </cdr:from>
    <cdr:to>
      <cdr:x>0.7032</cdr:x>
      <cdr:y>0.61628</cdr:y>
    </cdr:to>
    <cdr:sp macro="" textlink="">
      <cdr:nvSpPr>
        <cdr:cNvPr id="5" name="TextBox 4">
          <a:extLst xmlns:a="http://schemas.openxmlformats.org/drawingml/2006/main">
            <a:ext uri="{FF2B5EF4-FFF2-40B4-BE49-F238E27FC236}">
              <a16:creationId xmlns:a16="http://schemas.microsoft.com/office/drawing/2014/main" id="{ADA52B40-64BA-4017-A865-176ABE27B2E0}"/>
            </a:ext>
          </a:extLst>
        </cdr:cNvPr>
        <cdr:cNvSpPr txBox="1"/>
      </cdr:nvSpPr>
      <cdr:spPr>
        <a:xfrm xmlns:a="http://schemas.openxmlformats.org/drawingml/2006/main">
          <a:off x="2541400" y="2532560"/>
          <a:ext cx="2557518" cy="136518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400" dirty="0"/>
            <a:t>The</a:t>
          </a:r>
          <a:r>
            <a:rPr lang="en-US" sz="1400" baseline="0" dirty="0"/>
            <a:t> vast majority of applicants heard about WSF scholarship from guidance counselors and from friends &amp; family. </a:t>
          </a:r>
          <a:endParaRPr lang="en-US" sz="1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DA700-016A-49A9-A76B-45F2B070AF9F}" type="datetimeFigureOut">
              <a:rPr lang="en-US" smtClean="0"/>
              <a:t>3/7/2022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89D1C-98A4-4A8F-9049-B199D0BE9708}" type="slidenum">
              <a:rPr lang="en-US" smtClean="0"/>
              <a:t>‹#›</a:t>
            </a:fld>
            <a:endParaRPr lang="en-US"/>
          </a:p>
        </p:txBody>
      </p:sp>
    </p:spTree>
    <p:extLst>
      <p:ext uri="{BB962C8B-B14F-4D97-AF65-F5344CB8AC3E}">
        <p14:creationId xmlns:p14="http://schemas.microsoft.com/office/powerpoint/2010/main" val="2670001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7F5B-633E-41C5-8E3B-DC27724E95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D14ED0-93E5-4EB2-8D12-5DE7D4106F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1F0400-2DB6-471B-810A-AAE588763273}"/>
              </a:ext>
            </a:extLst>
          </p:cNvPr>
          <p:cNvSpPr>
            <a:spLocks noGrp="1"/>
          </p:cNvSpPr>
          <p:nvPr>
            <p:ph type="dt" sz="half" idx="10"/>
          </p:nvPr>
        </p:nvSpPr>
        <p:spPr/>
        <p:txBody>
          <a:bodyPr/>
          <a:lstStyle/>
          <a:p>
            <a:fld id="{72D46EF6-86D3-4562-8C86-B3BDEA4F6B90}" type="datetimeFigureOut">
              <a:rPr lang="en-US" smtClean="0"/>
              <a:t>3/7/2022</a:t>
            </a:fld>
            <a:endParaRPr lang="en-US"/>
          </a:p>
        </p:txBody>
      </p:sp>
      <p:sp>
        <p:nvSpPr>
          <p:cNvPr id="5" name="Footer Placeholder 4">
            <a:extLst>
              <a:ext uri="{FF2B5EF4-FFF2-40B4-BE49-F238E27FC236}">
                <a16:creationId xmlns:a16="http://schemas.microsoft.com/office/drawing/2014/main" id="{2F96AE2F-BDB1-4E6A-967A-2519209D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3ECB6-DB67-42E0-971F-F18338D87E1D}"/>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2150157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49E3-D162-474F-88D6-C4AE7C95FE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019FB6-893C-4435-950B-A1C419AD7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EE91B-FCCC-4B1D-B166-2B93CA6B49FF}"/>
              </a:ext>
            </a:extLst>
          </p:cNvPr>
          <p:cNvSpPr>
            <a:spLocks noGrp="1"/>
          </p:cNvSpPr>
          <p:nvPr>
            <p:ph type="dt" sz="half" idx="10"/>
          </p:nvPr>
        </p:nvSpPr>
        <p:spPr/>
        <p:txBody>
          <a:bodyPr/>
          <a:lstStyle/>
          <a:p>
            <a:fld id="{72D46EF6-86D3-4562-8C86-B3BDEA4F6B90}" type="datetimeFigureOut">
              <a:rPr lang="en-US" smtClean="0"/>
              <a:t>3/7/2022</a:t>
            </a:fld>
            <a:endParaRPr lang="en-US"/>
          </a:p>
        </p:txBody>
      </p:sp>
      <p:sp>
        <p:nvSpPr>
          <p:cNvPr id="5" name="Footer Placeholder 4">
            <a:extLst>
              <a:ext uri="{FF2B5EF4-FFF2-40B4-BE49-F238E27FC236}">
                <a16:creationId xmlns:a16="http://schemas.microsoft.com/office/drawing/2014/main" id="{571C1D21-94DA-4EEC-8672-D802EC523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65A80-7F06-4F61-AFED-E1AD688F999D}"/>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364796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8192DF-C69C-43D3-9C1D-59C488C173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4A187-B00E-436C-BB85-BF00D5EE2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B27FC-1DEC-419F-AF09-2ACA286C573F}"/>
              </a:ext>
            </a:extLst>
          </p:cNvPr>
          <p:cNvSpPr>
            <a:spLocks noGrp="1"/>
          </p:cNvSpPr>
          <p:nvPr>
            <p:ph type="dt" sz="half" idx="10"/>
          </p:nvPr>
        </p:nvSpPr>
        <p:spPr/>
        <p:txBody>
          <a:bodyPr/>
          <a:lstStyle/>
          <a:p>
            <a:fld id="{72D46EF6-86D3-4562-8C86-B3BDEA4F6B90}" type="datetimeFigureOut">
              <a:rPr lang="en-US" smtClean="0"/>
              <a:t>3/7/2022</a:t>
            </a:fld>
            <a:endParaRPr lang="en-US"/>
          </a:p>
        </p:txBody>
      </p:sp>
      <p:sp>
        <p:nvSpPr>
          <p:cNvPr id="5" name="Footer Placeholder 4">
            <a:extLst>
              <a:ext uri="{FF2B5EF4-FFF2-40B4-BE49-F238E27FC236}">
                <a16:creationId xmlns:a16="http://schemas.microsoft.com/office/drawing/2014/main" id="{6763B028-7790-4C81-80B7-CF7899629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26D77-BFC2-4F5E-A61B-72C127C99673}"/>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27495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7866-CCB9-4786-95E8-8695598A0B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FE82D-D4CD-43A6-8C25-F0DC8116BC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11F69-D152-4ED1-9D7A-3A8FC940ED56}"/>
              </a:ext>
            </a:extLst>
          </p:cNvPr>
          <p:cNvSpPr>
            <a:spLocks noGrp="1"/>
          </p:cNvSpPr>
          <p:nvPr>
            <p:ph type="dt" sz="half" idx="10"/>
          </p:nvPr>
        </p:nvSpPr>
        <p:spPr/>
        <p:txBody>
          <a:bodyPr/>
          <a:lstStyle/>
          <a:p>
            <a:fld id="{72D46EF6-86D3-4562-8C86-B3BDEA4F6B90}" type="datetimeFigureOut">
              <a:rPr lang="en-US" smtClean="0"/>
              <a:t>3/7/2022</a:t>
            </a:fld>
            <a:endParaRPr lang="en-US"/>
          </a:p>
        </p:txBody>
      </p:sp>
      <p:sp>
        <p:nvSpPr>
          <p:cNvPr id="5" name="Footer Placeholder 4">
            <a:extLst>
              <a:ext uri="{FF2B5EF4-FFF2-40B4-BE49-F238E27FC236}">
                <a16:creationId xmlns:a16="http://schemas.microsoft.com/office/drawing/2014/main" id="{A57F9632-862A-41C2-85BB-D653139EB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EE6F8-AF1C-4330-AE55-FA8F087E2526}"/>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3329724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FC14-0DEB-471D-AB3F-BFFBDA7C4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4B2BB2-BF34-40E7-8EFB-02D1B9B524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E69AC2-684E-42E1-9CD0-3D4CD75EA08A}"/>
              </a:ext>
            </a:extLst>
          </p:cNvPr>
          <p:cNvSpPr>
            <a:spLocks noGrp="1"/>
          </p:cNvSpPr>
          <p:nvPr>
            <p:ph type="dt" sz="half" idx="10"/>
          </p:nvPr>
        </p:nvSpPr>
        <p:spPr/>
        <p:txBody>
          <a:bodyPr/>
          <a:lstStyle/>
          <a:p>
            <a:fld id="{72D46EF6-86D3-4562-8C86-B3BDEA4F6B90}" type="datetimeFigureOut">
              <a:rPr lang="en-US" smtClean="0"/>
              <a:t>3/7/2022</a:t>
            </a:fld>
            <a:endParaRPr lang="en-US"/>
          </a:p>
        </p:txBody>
      </p:sp>
      <p:sp>
        <p:nvSpPr>
          <p:cNvPr id="5" name="Footer Placeholder 4">
            <a:extLst>
              <a:ext uri="{FF2B5EF4-FFF2-40B4-BE49-F238E27FC236}">
                <a16:creationId xmlns:a16="http://schemas.microsoft.com/office/drawing/2014/main" id="{93055D7B-BBA4-4D13-A570-67B285AFE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D2FD9-0A64-4452-822F-38E6F162F5D6}"/>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279765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38A41-4737-4F6D-AAD4-4BB9EEA6A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260E6B-5D34-469D-AAFF-016CCB1C5D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7EB0FD-5D5B-440B-A618-41AB913A5F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F35037-358E-4461-8755-308A14AC03C5}"/>
              </a:ext>
            </a:extLst>
          </p:cNvPr>
          <p:cNvSpPr>
            <a:spLocks noGrp="1"/>
          </p:cNvSpPr>
          <p:nvPr>
            <p:ph type="dt" sz="half" idx="10"/>
          </p:nvPr>
        </p:nvSpPr>
        <p:spPr/>
        <p:txBody>
          <a:bodyPr/>
          <a:lstStyle/>
          <a:p>
            <a:fld id="{72D46EF6-86D3-4562-8C86-B3BDEA4F6B90}" type="datetimeFigureOut">
              <a:rPr lang="en-US" smtClean="0"/>
              <a:t>3/7/2022</a:t>
            </a:fld>
            <a:endParaRPr lang="en-US"/>
          </a:p>
        </p:txBody>
      </p:sp>
      <p:sp>
        <p:nvSpPr>
          <p:cNvPr id="6" name="Footer Placeholder 5">
            <a:extLst>
              <a:ext uri="{FF2B5EF4-FFF2-40B4-BE49-F238E27FC236}">
                <a16:creationId xmlns:a16="http://schemas.microsoft.com/office/drawing/2014/main" id="{A561C3C3-A2B3-46AC-9451-85F85C99A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3D50E2-AF27-4DE6-A150-11FC196A8670}"/>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115143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A93D-FFCD-403B-80B9-8DD3686441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7D1D99-71AC-4445-84A4-2AB1A9B4A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2D797-6728-4FE2-A1FF-EE3DD39493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F1AB66-008F-4FB2-B732-3439E47DC1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BB390E-ACE8-4C91-B9D0-2242AA8733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634D9E-D934-4B40-8EB2-B4951F027EAC}"/>
              </a:ext>
            </a:extLst>
          </p:cNvPr>
          <p:cNvSpPr>
            <a:spLocks noGrp="1"/>
          </p:cNvSpPr>
          <p:nvPr>
            <p:ph type="dt" sz="half" idx="10"/>
          </p:nvPr>
        </p:nvSpPr>
        <p:spPr/>
        <p:txBody>
          <a:bodyPr/>
          <a:lstStyle/>
          <a:p>
            <a:fld id="{72D46EF6-86D3-4562-8C86-B3BDEA4F6B90}" type="datetimeFigureOut">
              <a:rPr lang="en-US" smtClean="0"/>
              <a:t>3/7/2022</a:t>
            </a:fld>
            <a:endParaRPr lang="en-US"/>
          </a:p>
        </p:txBody>
      </p:sp>
      <p:sp>
        <p:nvSpPr>
          <p:cNvPr id="8" name="Footer Placeholder 7">
            <a:extLst>
              <a:ext uri="{FF2B5EF4-FFF2-40B4-BE49-F238E27FC236}">
                <a16:creationId xmlns:a16="http://schemas.microsoft.com/office/drawing/2014/main" id="{7B2466D2-DE63-454F-BEDD-14FB3C936D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6498A8-A37B-4898-BBDB-E09485529D92}"/>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232859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4FFF-6633-447F-B810-2CFA9BF8AA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1A494B-42AB-4CD4-8146-39A074AB139A}"/>
              </a:ext>
            </a:extLst>
          </p:cNvPr>
          <p:cNvSpPr>
            <a:spLocks noGrp="1"/>
          </p:cNvSpPr>
          <p:nvPr>
            <p:ph type="dt" sz="half" idx="10"/>
          </p:nvPr>
        </p:nvSpPr>
        <p:spPr/>
        <p:txBody>
          <a:bodyPr/>
          <a:lstStyle/>
          <a:p>
            <a:fld id="{72D46EF6-86D3-4562-8C86-B3BDEA4F6B90}" type="datetimeFigureOut">
              <a:rPr lang="en-US" smtClean="0"/>
              <a:t>3/7/2022</a:t>
            </a:fld>
            <a:endParaRPr lang="en-US"/>
          </a:p>
        </p:txBody>
      </p:sp>
      <p:sp>
        <p:nvSpPr>
          <p:cNvPr id="4" name="Footer Placeholder 3">
            <a:extLst>
              <a:ext uri="{FF2B5EF4-FFF2-40B4-BE49-F238E27FC236}">
                <a16:creationId xmlns:a16="http://schemas.microsoft.com/office/drawing/2014/main" id="{8D312E02-DD4F-4F22-B50F-C074DAD20C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9B438E-57CA-495E-833F-04884F99AC4C}"/>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150091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BD732E-CC6F-4B8B-AA59-6DD832B81035}"/>
              </a:ext>
            </a:extLst>
          </p:cNvPr>
          <p:cNvSpPr>
            <a:spLocks noGrp="1"/>
          </p:cNvSpPr>
          <p:nvPr>
            <p:ph type="dt" sz="half" idx="10"/>
          </p:nvPr>
        </p:nvSpPr>
        <p:spPr/>
        <p:txBody>
          <a:bodyPr/>
          <a:lstStyle/>
          <a:p>
            <a:fld id="{72D46EF6-86D3-4562-8C86-B3BDEA4F6B90}" type="datetimeFigureOut">
              <a:rPr lang="en-US" smtClean="0"/>
              <a:t>3/7/2022</a:t>
            </a:fld>
            <a:endParaRPr lang="en-US"/>
          </a:p>
        </p:txBody>
      </p:sp>
      <p:sp>
        <p:nvSpPr>
          <p:cNvPr id="3" name="Footer Placeholder 2">
            <a:extLst>
              <a:ext uri="{FF2B5EF4-FFF2-40B4-BE49-F238E27FC236}">
                <a16:creationId xmlns:a16="http://schemas.microsoft.com/office/drawing/2014/main" id="{93B3F347-B280-4B7D-87AA-4ACD8572AA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458C1F-F386-41CA-BCF9-2FFB9C05B4BF}"/>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397856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C99A-FC35-4517-9096-3F1ED5866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D2A481-B8DE-4F0E-954F-50820ED5E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0AE80C-813E-4BF0-99A9-85E362A3D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7BE0D5-A9B4-4A7D-942A-1FE137467363}"/>
              </a:ext>
            </a:extLst>
          </p:cNvPr>
          <p:cNvSpPr>
            <a:spLocks noGrp="1"/>
          </p:cNvSpPr>
          <p:nvPr>
            <p:ph type="dt" sz="half" idx="10"/>
          </p:nvPr>
        </p:nvSpPr>
        <p:spPr/>
        <p:txBody>
          <a:bodyPr/>
          <a:lstStyle/>
          <a:p>
            <a:fld id="{72D46EF6-86D3-4562-8C86-B3BDEA4F6B90}" type="datetimeFigureOut">
              <a:rPr lang="en-US" smtClean="0"/>
              <a:t>3/7/2022</a:t>
            </a:fld>
            <a:endParaRPr lang="en-US"/>
          </a:p>
        </p:txBody>
      </p:sp>
      <p:sp>
        <p:nvSpPr>
          <p:cNvPr id="6" name="Footer Placeholder 5">
            <a:extLst>
              <a:ext uri="{FF2B5EF4-FFF2-40B4-BE49-F238E27FC236}">
                <a16:creationId xmlns:a16="http://schemas.microsoft.com/office/drawing/2014/main" id="{06D81505-AB63-4C6F-9807-D5B76360C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73495-B108-415D-8237-FF24B0BF4EDF}"/>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22298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7A52-2F33-41C6-B496-E29238C18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E73024-BE6D-4BA5-931C-E2C1BD120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961DE2-3FF5-4B84-A23C-AD1A96801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24B4F-0723-4378-81AA-2F4BC7B44297}"/>
              </a:ext>
            </a:extLst>
          </p:cNvPr>
          <p:cNvSpPr>
            <a:spLocks noGrp="1"/>
          </p:cNvSpPr>
          <p:nvPr>
            <p:ph type="dt" sz="half" idx="10"/>
          </p:nvPr>
        </p:nvSpPr>
        <p:spPr/>
        <p:txBody>
          <a:bodyPr/>
          <a:lstStyle/>
          <a:p>
            <a:fld id="{72D46EF6-86D3-4562-8C86-B3BDEA4F6B90}" type="datetimeFigureOut">
              <a:rPr lang="en-US" smtClean="0"/>
              <a:t>3/7/2022</a:t>
            </a:fld>
            <a:endParaRPr lang="en-US"/>
          </a:p>
        </p:txBody>
      </p:sp>
      <p:sp>
        <p:nvSpPr>
          <p:cNvPr id="6" name="Footer Placeholder 5">
            <a:extLst>
              <a:ext uri="{FF2B5EF4-FFF2-40B4-BE49-F238E27FC236}">
                <a16:creationId xmlns:a16="http://schemas.microsoft.com/office/drawing/2014/main" id="{8B01147A-8BB9-4B98-9215-111E0D2C2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504C3C-0336-45C5-8E63-32D2A2FF919A}"/>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2580769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DDC143-BD81-4D0A-9CDA-3BE7074287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6D4102-F9EB-4A38-82E3-EA7DEDC6F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E3B72-2971-4A38-8DD8-2BECCB4A98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46EF6-86D3-4562-8C86-B3BDEA4F6B90}" type="datetimeFigureOut">
              <a:rPr lang="en-US" smtClean="0"/>
              <a:t>3/7/2022</a:t>
            </a:fld>
            <a:endParaRPr lang="en-US"/>
          </a:p>
        </p:txBody>
      </p:sp>
      <p:sp>
        <p:nvSpPr>
          <p:cNvPr id="5" name="Footer Placeholder 4">
            <a:extLst>
              <a:ext uri="{FF2B5EF4-FFF2-40B4-BE49-F238E27FC236}">
                <a16:creationId xmlns:a16="http://schemas.microsoft.com/office/drawing/2014/main" id="{1C12FE3C-8F18-4AC2-8419-7B3176ACF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349D84-4526-4A69-8D74-E8848C4D72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4C7E3-110E-47A7-B6C9-3B23C812DC1C}" type="slidenum">
              <a:rPr lang="en-US" smtClean="0"/>
              <a:t>‹#›</a:t>
            </a:fld>
            <a:endParaRPr lang="en-US"/>
          </a:p>
        </p:txBody>
      </p:sp>
    </p:spTree>
    <p:extLst>
      <p:ext uri="{BB962C8B-B14F-4D97-AF65-F5344CB8AC3E}">
        <p14:creationId xmlns:p14="http://schemas.microsoft.com/office/powerpoint/2010/main" val="368295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youtu.be/D7AQ_lazVU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9C47-4635-460C-8094-3ED8443BE8AD}"/>
              </a:ext>
            </a:extLst>
          </p:cNvPr>
          <p:cNvSpPr>
            <a:spLocks noGrp="1"/>
          </p:cNvSpPr>
          <p:nvPr>
            <p:ph type="ctrTitle"/>
          </p:nvPr>
        </p:nvSpPr>
        <p:spPr>
          <a:xfrm>
            <a:off x="1117600" y="1122363"/>
            <a:ext cx="9550400" cy="2387600"/>
          </a:xfrm>
        </p:spPr>
        <p:txBody>
          <a:bodyPr>
            <a:normAutofit fontScale="90000"/>
          </a:bodyPr>
          <a:lstStyle/>
          <a:p>
            <a:r>
              <a:rPr lang="en-US" dirty="0"/>
              <a:t>Analysis of Barriers to Application for WSF Student Aid</a:t>
            </a:r>
          </a:p>
        </p:txBody>
      </p:sp>
      <p:sp>
        <p:nvSpPr>
          <p:cNvPr id="3" name="Subtitle 2">
            <a:extLst>
              <a:ext uri="{FF2B5EF4-FFF2-40B4-BE49-F238E27FC236}">
                <a16:creationId xmlns:a16="http://schemas.microsoft.com/office/drawing/2014/main" id="{F2EE9856-20D8-4D60-B149-CCBCB8FB374A}"/>
              </a:ext>
            </a:extLst>
          </p:cNvPr>
          <p:cNvSpPr>
            <a:spLocks noGrp="1"/>
          </p:cNvSpPr>
          <p:nvPr>
            <p:ph type="subTitle" idx="1"/>
          </p:nvPr>
        </p:nvSpPr>
        <p:spPr/>
        <p:txBody>
          <a:bodyPr/>
          <a:lstStyle/>
          <a:p>
            <a:r>
              <a:rPr lang="en-US" dirty="0"/>
              <a:t>Charlie Gardner</a:t>
            </a:r>
          </a:p>
          <a:p>
            <a:r>
              <a:rPr lang="en-US" dirty="0"/>
              <a:t>MSDS670 – Final Project</a:t>
            </a:r>
          </a:p>
          <a:p>
            <a:r>
              <a:rPr lang="en-US" dirty="0">
                <a:hlinkClick r:id="rId2"/>
              </a:rPr>
              <a:t>https://youtu.be/D7AQ_lazVUw</a:t>
            </a:r>
            <a:r>
              <a:rPr lang="en-US" dirty="0"/>
              <a:t> </a:t>
            </a:r>
          </a:p>
        </p:txBody>
      </p:sp>
    </p:spTree>
    <p:extLst>
      <p:ext uri="{BB962C8B-B14F-4D97-AF65-F5344CB8AC3E}">
        <p14:creationId xmlns:p14="http://schemas.microsoft.com/office/powerpoint/2010/main" val="869109130"/>
      </p:ext>
    </p:extLst>
  </p:cSld>
  <p:clrMapOvr>
    <a:masterClrMapping/>
  </p:clrMapOvr>
  <mc:AlternateContent xmlns:mc="http://schemas.openxmlformats.org/markup-compatibility/2006" xmlns:p14="http://schemas.microsoft.com/office/powerpoint/2010/main">
    <mc:Choice Requires="p14">
      <p:transition spd="slow" p14:dur="2000" advTm="7923"/>
    </mc:Choice>
    <mc:Fallback xmlns="">
      <p:transition spd="slow" advTm="792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7509-E5A2-4494-85EE-9F69B041EFEA}"/>
              </a:ext>
            </a:extLst>
          </p:cNvPr>
          <p:cNvSpPr>
            <a:spLocks noGrp="1"/>
          </p:cNvSpPr>
          <p:nvPr>
            <p:ph type="title"/>
          </p:nvPr>
        </p:nvSpPr>
        <p:spPr/>
        <p:txBody>
          <a:bodyPr/>
          <a:lstStyle/>
          <a:p>
            <a:r>
              <a:rPr lang="en-US" dirty="0"/>
              <a:t>Introduction to Data</a:t>
            </a:r>
          </a:p>
        </p:txBody>
      </p:sp>
      <p:sp>
        <p:nvSpPr>
          <p:cNvPr id="3" name="Content Placeholder 2">
            <a:extLst>
              <a:ext uri="{FF2B5EF4-FFF2-40B4-BE49-F238E27FC236}">
                <a16:creationId xmlns:a16="http://schemas.microsoft.com/office/drawing/2014/main" id="{02D5E336-B075-4C2F-A81F-85D3DEE652C8}"/>
              </a:ext>
            </a:extLst>
          </p:cNvPr>
          <p:cNvSpPr>
            <a:spLocks noGrp="1"/>
          </p:cNvSpPr>
          <p:nvPr>
            <p:ph idx="1"/>
          </p:nvPr>
        </p:nvSpPr>
        <p:spPr/>
        <p:txBody>
          <a:bodyPr/>
          <a:lstStyle/>
          <a:p>
            <a:r>
              <a:rPr lang="en-US" dirty="0"/>
              <a:t>Throughout class, I have explored different racial equity implications of the Winston-Salem Foundation’s student aid program. Previously, I have identified that while there are racial disparities in student aid awarded especially for donor-designed scholarships, much of these disparities arise from a disproportionally large number White applicants.</a:t>
            </a:r>
          </a:p>
          <a:p>
            <a:r>
              <a:rPr lang="en-US" dirty="0"/>
              <a:t>For final this week, I will look more specifically at potential barriers that depress the number of BIPOC students applying. I will narrow my focus to Forsyth County applicants and will also incorporate US Census Data at the tract level. </a:t>
            </a:r>
          </a:p>
        </p:txBody>
      </p:sp>
    </p:spTree>
    <p:extLst>
      <p:ext uri="{BB962C8B-B14F-4D97-AF65-F5344CB8AC3E}">
        <p14:creationId xmlns:p14="http://schemas.microsoft.com/office/powerpoint/2010/main" val="1629137073"/>
      </p:ext>
    </p:extLst>
  </p:cSld>
  <p:clrMapOvr>
    <a:masterClrMapping/>
  </p:clrMapOvr>
  <mc:AlternateContent xmlns:mc="http://schemas.openxmlformats.org/markup-compatibility/2006" xmlns:p14="http://schemas.microsoft.com/office/powerpoint/2010/main">
    <mc:Choice Requires="p14">
      <p:transition spd="slow" p14:dur="2000" advTm="16333"/>
    </mc:Choice>
    <mc:Fallback xmlns="">
      <p:transition spd="slow" advTm="1633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0DB9-758F-46B7-A60A-07605D777AAA}"/>
              </a:ext>
            </a:extLst>
          </p:cNvPr>
          <p:cNvSpPr>
            <a:spLocks noGrp="1"/>
          </p:cNvSpPr>
          <p:nvPr>
            <p:ph type="title"/>
          </p:nvPr>
        </p:nvSpPr>
        <p:spPr/>
        <p:txBody>
          <a:bodyPr>
            <a:noAutofit/>
          </a:bodyPr>
          <a:lstStyle/>
          <a:p>
            <a:r>
              <a:rPr lang="en-US" sz="3200" dirty="0"/>
              <a:t>Research Question: What barriers do Latinx students face when applying for WSF scholarships?</a:t>
            </a:r>
          </a:p>
        </p:txBody>
      </p:sp>
      <p:sp>
        <p:nvSpPr>
          <p:cNvPr id="3" name="Content Placeholder 2">
            <a:extLst>
              <a:ext uri="{FF2B5EF4-FFF2-40B4-BE49-F238E27FC236}">
                <a16:creationId xmlns:a16="http://schemas.microsoft.com/office/drawing/2014/main" id="{6258DCFD-3066-45FE-8395-21F221D5F78A}"/>
              </a:ext>
            </a:extLst>
          </p:cNvPr>
          <p:cNvSpPr>
            <a:spLocks noGrp="1"/>
          </p:cNvSpPr>
          <p:nvPr>
            <p:ph idx="1"/>
          </p:nvPr>
        </p:nvSpPr>
        <p:spPr>
          <a:xfrm>
            <a:off x="7170556" y="1631357"/>
            <a:ext cx="4809007" cy="4527656"/>
          </a:xfrm>
        </p:spPr>
        <p:txBody>
          <a:bodyPr/>
          <a:lstStyle/>
          <a:p>
            <a:r>
              <a:rPr lang="en-US" sz="2400" dirty="0">
                <a:latin typeface="+mj-lt"/>
              </a:rPr>
              <a:t>When just looking at the WSF scholarship applicants from Forsyth County, the racial disparities are eliminated for all groups except Latinx students.</a:t>
            </a:r>
          </a:p>
          <a:p>
            <a:r>
              <a:rPr lang="en-US" sz="2400" dirty="0">
                <a:latin typeface="+mj-lt"/>
              </a:rPr>
              <a:t>If we use the local school district’s racial demographics as benchmark, Latinx students should be applying for scholarships at twice their current rate. </a:t>
            </a:r>
            <a:endParaRPr lang="en-US" dirty="0">
              <a:latin typeface="+mj-lt"/>
            </a:endParaRPr>
          </a:p>
        </p:txBody>
      </p:sp>
      <p:pic>
        <p:nvPicPr>
          <p:cNvPr id="5" name="Picture 4" descr="Chart, bar chart&#10;&#10;Description automatically generated">
            <a:extLst>
              <a:ext uri="{FF2B5EF4-FFF2-40B4-BE49-F238E27FC236}">
                <a16:creationId xmlns:a16="http://schemas.microsoft.com/office/drawing/2014/main" id="{6CEA98D0-339D-4F60-9A6B-2F11B0CA2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18" y="1631357"/>
            <a:ext cx="7088838" cy="4861518"/>
          </a:xfrm>
          <a:prstGeom prst="rect">
            <a:avLst/>
          </a:prstGeom>
        </p:spPr>
      </p:pic>
    </p:spTree>
    <p:extLst>
      <p:ext uri="{BB962C8B-B14F-4D97-AF65-F5344CB8AC3E}">
        <p14:creationId xmlns:p14="http://schemas.microsoft.com/office/powerpoint/2010/main" val="915830970"/>
      </p:ext>
    </p:extLst>
  </p:cSld>
  <p:clrMapOvr>
    <a:masterClrMapping/>
  </p:clrMapOvr>
  <mc:AlternateContent xmlns:mc="http://schemas.openxmlformats.org/markup-compatibility/2006" xmlns:p14="http://schemas.microsoft.com/office/powerpoint/2010/main">
    <mc:Choice Requires="p14">
      <p:transition spd="slow" p14:dur="2000" advTm="35170"/>
    </mc:Choice>
    <mc:Fallback xmlns="">
      <p:transition spd="slow" advTm="3517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ED674-C70A-48AE-94F5-D2FFAC19EF88}"/>
              </a:ext>
            </a:extLst>
          </p:cNvPr>
          <p:cNvSpPr>
            <a:spLocks noGrp="1"/>
          </p:cNvSpPr>
          <p:nvPr>
            <p:ph idx="1"/>
          </p:nvPr>
        </p:nvSpPr>
        <p:spPr>
          <a:xfrm>
            <a:off x="7583054" y="1724386"/>
            <a:ext cx="4470401" cy="4351338"/>
          </a:xfrm>
        </p:spPr>
        <p:txBody>
          <a:bodyPr>
            <a:normAutofit/>
          </a:bodyPr>
          <a:lstStyle/>
          <a:p>
            <a:r>
              <a:rPr lang="en-US" sz="2400" dirty="0"/>
              <a:t>Most local applicants live clustered in the Western side of the county. </a:t>
            </a:r>
          </a:p>
          <a:p>
            <a:r>
              <a:rPr lang="en-US" sz="2400" dirty="0"/>
              <a:t>The high schools that have the most applicants are also in the Western side, except for Atkins High.</a:t>
            </a:r>
          </a:p>
          <a:p>
            <a:r>
              <a:rPr lang="en-US" sz="2400" dirty="0"/>
              <a:t>All high schools with single digit applicants (8 in total) are in the Eastern side. </a:t>
            </a:r>
          </a:p>
        </p:txBody>
      </p:sp>
      <p:pic>
        <p:nvPicPr>
          <p:cNvPr id="7" name="Picture 6">
            <a:extLst>
              <a:ext uri="{FF2B5EF4-FFF2-40B4-BE49-F238E27FC236}">
                <a16:creationId xmlns:a16="http://schemas.microsoft.com/office/drawing/2014/main" id="{899B6866-2F36-4E22-B775-463C518C2BC7}"/>
              </a:ext>
            </a:extLst>
          </p:cNvPr>
          <p:cNvPicPr>
            <a:picLocks noChangeAspect="1"/>
          </p:cNvPicPr>
          <p:nvPr/>
        </p:nvPicPr>
        <p:blipFill rotWithShape="1">
          <a:blip r:embed="rId2"/>
          <a:srcRect l="4536" r="8108" b="11515"/>
          <a:stretch/>
        </p:blipFill>
        <p:spPr>
          <a:xfrm>
            <a:off x="73890" y="184603"/>
            <a:ext cx="7509164" cy="6673397"/>
          </a:xfrm>
          <a:prstGeom prst="rect">
            <a:avLst/>
          </a:prstGeom>
        </p:spPr>
      </p:pic>
    </p:spTree>
    <p:extLst>
      <p:ext uri="{BB962C8B-B14F-4D97-AF65-F5344CB8AC3E}">
        <p14:creationId xmlns:p14="http://schemas.microsoft.com/office/powerpoint/2010/main" val="3962555662"/>
      </p:ext>
    </p:extLst>
  </p:cSld>
  <p:clrMapOvr>
    <a:masterClrMapping/>
  </p:clrMapOvr>
  <mc:AlternateContent xmlns:mc="http://schemas.openxmlformats.org/markup-compatibility/2006" xmlns:p14="http://schemas.microsoft.com/office/powerpoint/2010/main">
    <mc:Choice Requires="p14">
      <p:transition spd="slow" p14:dur="2000" advTm="44284"/>
    </mc:Choice>
    <mc:Fallback xmlns="">
      <p:transition spd="slow" advTm="4428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3E64D5-BBFB-4FF3-AF1E-869F7A315ABD}"/>
              </a:ext>
            </a:extLst>
          </p:cNvPr>
          <p:cNvSpPr>
            <a:spLocks noGrp="1"/>
          </p:cNvSpPr>
          <p:nvPr>
            <p:ph idx="1"/>
          </p:nvPr>
        </p:nvSpPr>
        <p:spPr>
          <a:xfrm>
            <a:off x="7379856" y="1108364"/>
            <a:ext cx="4683282" cy="5135418"/>
          </a:xfrm>
        </p:spPr>
        <p:txBody>
          <a:bodyPr>
            <a:normAutofit fontScale="92500"/>
          </a:bodyPr>
          <a:lstStyle/>
          <a:p>
            <a:r>
              <a:rPr lang="en-US" sz="2400" dirty="0"/>
              <a:t>The two primary ways that applicants hear about WSF scholarships are from high school guidance counselors and from friends and family.</a:t>
            </a:r>
          </a:p>
          <a:p>
            <a:r>
              <a:rPr lang="en-US" sz="2400" dirty="0"/>
              <a:t>In both categories, Latinx applicants are underrepresented. </a:t>
            </a:r>
          </a:p>
          <a:p>
            <a:r>
              <a:rPr lang="en-US" sz="2400" dirty="0"/>
              <a:t>They comprise only 16% of those who indicated they learned about the scholarship program through a guidance counselor, and only 10% from friends and family.</a:t>
            </a:r>
          </a:p>
          <a:p>
            <a:r>
              <a:rPr lang="en-US" sz="2400" dirty="0"/>
              <a:t>White students are most likely to hear about the scholarships through guidance counselors or from a friend/family member. </a:t>
            </a:r>
          </a:p>
          <a:p>
            <a:endParaRPr lang="en-US" sz="2400" dirty="0"/>
          </a:p>
        </p:txBody>
      </p:sp>
      <p:graphicFrame>
        <p:nvGraphicFramePr>
          <p:cNvPr id="6" name="Chart 5">
            <a:extLst>
              <a:ext uri="{FF2B5EF4-FFF2-40B4-BE49-F238E27FC236}">
                <a16:creationId xmlns:a16="http://schemas.microsoft.com/office/drawing/2014/main" id="{7093770B-F160-489B-AE54-CA27E886DA51}"/>
              </a:ext>
            </a:extLst>
          </p:cNvPr>
          <p:cNvGraphicFramePr>
            <a:graphicFrameLocks/>
          </p:cNvGraphicFramePr>
          <p:nvPr>
            <p:extLst>
              <p:ext uri="{D42A27DB-BD31-4B8C-83A1-F6EECF244321}">
                <p14:modId xmlns:p14="http://schemas.microsoft.com/office/powerpoint/2010/main" val="529081199"/>
              </p:ext>
            </p:extLst>
          </p:nvPr>
        </p:nvGraphicFramePr>
        <p:xfrm>
          <a:off x="128864" y="341745"/>
          <a:ext cx="7250991" cy="6324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98669547"/>
      </p:ext>
    </p:extLst>
  </p:cSld>
  <p:clrMapOvr>
    <a:masterClrMapping/>
  </p:clrMapOvr>
  <mc:AlternateContent xmlns:mc="http://schemas.openxmlformats.org/markup-compatibility/2006" xmlns:p14="http://schemas.microsoft.com/office/powerpoint/2010/main">
    <mc:Choice Requires="p14">
      <p:transition spd="slow" p14:dur="2000" advTm="38140"/>
    </mc:Choice>
    <mc:Fallback xmlns="">
      <p:transition spd="slow" advTm="3814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CF709-9E02-4AA4-B4C1-4BCD0547D033}"/>
              </a:ext>
            </a:extLst>
          </p:cNvPr>
          <p:cNvSpPr>
            <a:spLocks noGrp="1"/>
          </p:cNvSpPr>
          <p:nvPr>
            <p:ph idx="1"/>
          </p:nvPr>
        </p:nvSpPr>
        <p:spPr>
          <a:xfrm>
            <a:off x="8080831" y="618836"/>
            <a:ext cx="3871023" cy="5818909"/>
          </a:xfrm>
        </p:spPr>
        <p:txBody>
          <a:bodyPr>
            <a:normAutofit lnSpcReduction="10000"/>
          </a:bodyPr>
          <a:lstStyle/>
          <a:p>
            <a:r>
              <a:rPr lang="en-US" sz="2400" dirty="0"/>
              <a:t>In Forsyth County, the majority of the Latinx community lives in the Southeast side. With some neighborhoods being comprised of nearly 50% of  Latinx residents. </a:t>
            </a:r>
          </a:p>
          <a:p>
            <a:r>
              <a:rPr lang="en-US" sz="2400" dirty="0"/>
              <a:t>Guidance counselors in schools that are in/near neighborhoods with high percentage of Latinx students refer the fewest number of applicants to WSF scholarships. </a:t>
            </a:r>
          </a:p>
          <a:p>
            <a:r>
              <a:rPr lang="en-US" sz="2400" dirty="0"/>
              <a:t>The guidance counselor with most referrals is at Atkins High, which is on the East side. </a:t>
            </a:r>
          </a:p>
          <a:p>
            <a:endParaRPr lang="en-US" sz="2400" dirty="0"/>
          </a:p>
        </p:txBody>
      </p:sp>
      <p:pic>
        <p:nvPicPr>
          <p:cNvPr id="12" name="Picture 11">
            <a:extLst>
              <a:ext uri="{FF2B5EF4-FFF2-40B4-BE49-F238E27FC236}">
                <a16:creationId xmlns:a16="http://schemas.microsoft.com/office/drawing/2014/main" id="{366D5C05-2B37-48CA-AAFE-08BB7BB37690}"/>
              </a:ext>
            </a:extLst>
          </p:cNvPr>
          <p:cNvPicPr>
            <a:picLocks noChangeAspect="1"/>
          </p:cNvPicPr>
          <p:nvPr/>
        </p:nvPicPr>
        <p:blipFill>
          <a:blip r:embed="rId2"/>
          <a:stretch>
            <a:fillRect/>
          </a:stretch>
        </p:blipFill>
        <p:spPr>
          <a:xfrm>
            <a:off x="0" y="0"/>
            <a:ext cx="8080831" cy="6858000"/>
          </a:xfrm>
          <a:prstGeom prst="rect">
            <a:avLst/>
          </a:prstGeom>
        </p:spPr>
      </p:pic>
    </p:spTree>
    <p:extLst>
      <p:ext uri="{BB962C8B-B14F-4D97-AF65-F5344CB8AC3E}">
        <p14:creationId xmlns:p14="http://schemas.microsoft.com/office/powerpoint/2010/main" val="2986581497"/>
      </p:ext>
    </p:extLst>
  </p:cSld>
  <p:clrMapOvr>
    <a:masterClrMapping/>
  </p:clrMapOvr>
  <mc:AlternateContent xmlns:mc="http://schemas.openxmlformats.org/markup-compatibility/2006" xmlns:p14="http://schemas.microsoft.com/office/powerpoint/2010/main">
    <mc:Choice Requires="p14">
      <p:transition spd="slow" p14:dur="2000" advTm="79678"/>
    </mc:Choice>
    <mc:Fallback xmlns="">
      <p:transition spd="slow" advTm="7967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CF709-9E02-4AA4-B4C1-4BCD0547D033}"/>
              </a:ext>
            </a:extLst>
          </p:cNvPr>
          <p:cNvSpPr>
            <a:spLocks noGrp="1"/>
          </p:cNvSpPr>
          <p:nvPr>
            <p:ph idx="1"/>
          </p:nvPr>
        </p:nvSpPr>
        <p:spPr>
          <a:xfrm>
            <a:off x="8047768" y="593436"/>
            <a:ext cx="3857523" cy="5671127"/>
          </a:xfrm>
        </p:spPr>
        <p:txBody>
          <a:bodyPr>
            <a:normAutofit/>
          </a:bodyPr>
          <a:lstStyle/>
          <a:p>
            <a:r>
              <a:rPr lang="en-US" sz="2400" dirty="0"/>
              <a:t>The majority of the WSF scholarship applicants who were referred by friends and family live in neighborhoods with few Spanish speaking residents. </a:t>
            </a:r>
          </a:p>
          <a:p>
            <a:r>
              <a:rPr lang="en-US" sz="2400" dirty="0"/>
              <a:t>Several high schools in/near neighborhoods with large Latinx populations did have any applicants that heard about WSF scholarships through friends and family. </a:t>
            </a:r>
          </a:p>
        </p:txBody>
      </p:sp>
      <p:pic>
        <p:nvPicPr>
          <p:cNvPr id="8" name="Picture 7">
            <a:extLst>
              <a:ext uri="{FF2B5EF4-FFF2-40B4-BE49-F238E27FC236}">
                <a16:creationId xmlns:a16="http://schemas.microsoft.com/office/drawing/2014/main" id="{71124099-D1D5-46B1-B6F5-C44B09D53DA6}"/>
              </a:ext>
            </a:extLst>
          </p:cNvPr>
          <p:cNvPicPr>
            <a:picLocks noChangeAspect="1"/>
          </p:cNvPicPr>
          <p:nvPr/>
        </p:nvPicPr>
        <p:blipFill>
          <a:blip r:embed="rId2"/>
          <a:stretch>
            <a:fillRect/>
          </a:stretch>
        </p:blipFill>
        <p:spPr>
          <a:xfrm>
            <a:off x="0" y="0"/>
            <a:ext cx="8047768" cy="6858000"/>
          </a:xfrm>
          <a:prstGeom prst="rect">
            <a:avLst/>
          </a:prstGeom>
        </p:spPr>
      </p:pic>
    </p:spTree>
    <p:extLst>
      <p:ext uri="{BB962C8B-B14F-4D97-AF65-F5344CB8AC3E}">
        <p14:creationId xmlns:p14="http://schemas.microsoft.com/office/powerpoint/2010/main" val="1100295181"/>
      </p:ext>
    </p:extLst>
  </p:cSld>
  <p:clrMapOvr>
    <a:masterClrMapping/>
  </p:clrMapOvr>
  <mc:AlternateContent xmlns:mc="http://schemas.openxmlformats.org/markup-compatibility/2006" xmlns:p14="http://schemas.microsoft.com/office/powerpoint/2010/main">
    <mc:Choice Requires="p14">
      <p:transition spd="slow" p14:dur="2000" advTm="44296"/>
    </mc:Choice>
    <mc:Fallback xmlns="">
      <p:transition spd="slow" advTm="4429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98C63ED-BFF4-4C33-B504-A5A42C67897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5957" y="856687"/>
            <a:ext cx="7813964" cy="5144624"/>
          </a:xfrm>
        </p:spPr>
      </p:pic>
      <p:sp>
        <p:nvSpPr>
          <p:cNvPr id="7" name="Content Placeholder 2">
            <a:extLst>
              <a:ext uri="{FF2B5EF4-FFF2-40B4-BE49-F238E27FC236}">
                <a16:creationId xmlns:a16="http://schemas.microsoft.com/office/drawing/2014/main" id="{AF90B90C-4CAE-44DC-AF30-704BF2584CEB}"/>
              </a:ext>
            </a:extLst>
          </p:cNvPr>
          <p:cNvSpPr txBox="1">
            <a:spLocks/>
          </p:cNvSpPr>
          <p:nvPr/>
        </p:nvSpPr>
        <p:spPr>
          <a:xfrm>
            <a:off x="8111613" y="593436"/>
            <a:ext cx="3914430" cy="54078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Of the 629 Forsyth County applicants, 159 of them are first generation students, which is about 25%.</a:t>
            </a:r>
          </a:p>
          <a:p>
            <a:r>
              <a:rPr lang="en-US" sz="2400" dirty="0"/>
              <a:t>Latinx are overrepresented in this classification, with the 61% of applicants being first generation college students. </a:t>
            </a:r>
          </a:p>
          <a:p>
            <a:r>
              <a:rPr lang="en-US" sz="2400" dirty="0"/>
              <a:t>White applicants are most likely to have family members who have been to college before (86%). </a:t>
            </a:r>
          </a:p>
        </p:txBody>
      </p:sp>
    </p:spTree>
    <p:extLst>
      <p:ext uri="{BB962C8B-B14F-4D97-AF65-F5344CB8AC3E}">
        <p14:creationId xmlns:p14="http://schemas.microsoft.com/office/powerpoint/2010/main" val="3133648043"/>
      </p:ext>
    </p:extLst>
  </p:cSld>
  <p:clrMapOvr>
    <a:masterClrMapping/>
  </p:clrMapOvr>
  <mc:AlternateContent xmlns:mc="http://schemas.openxmlformats.org/markup-compatibility/2006" xmlns:p14="http://schemas.microsoft.com/office/powerpoint/2010/main">
    <mc:Choice Requires="p14">
      <p:transition spd="slow" p14:dur="2000" advTm="32912"/>
    </mc:Choice>
    <mc:Fallback xmlns="">
      <p:transition spd="slow" advTm="3291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732A-A4C3-4A93-85C6-8A178E14764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B9FA57-A493-4BAF-85A6-0416DC01B361}"/>
              </a:ext>
            </a:extLst>
          </p:cNvPr>
          <p:cNvSpPr>
            <a:spLocks noGrp="1"/>
          </p:cNvSpPr>
          <p:nvPr>
            <p:ph idx="1"/>
          </p:nvPr>
        </p:nvSpPr>
        <p:spPr>
          <a:xfrm>
            <a:off x="838200" y="1542473"/>
            <a:ext cx="10515600" cy="4634490"/>
          </a:xfrm>
        </p:spPr>
        <p:txBody>
          <a:bodyPr>
            <a:normAutofit lnSpcReduction="10000"/>
          </a:bodyPr>
          <a:lstStyle/>
          <a:p>
            <a:r>
              <a:rPr lang="en-US" sz="2800" dirty="0"/>
              <a:t>White students are the least likely to be first generation, most likely to hear about the opportunity through guidance counselors or through a friend/family member, and most likely to apply for scholarships. </a:t>
            </a:r>
            <a:r>
              <a:rPr lang="en-US" dirty="0"/>
              <a:t>The inverse is true for Latinx students.</a:t>
            </a:r>
            <a:endParaRPr lang="en-US" sz="2800" dirty="0"/>
          </a:p>
          <a:p>
            <a:r>
              <a:rPr lang="en-US" dirty="0"/>
              <a:t>Social networks are very important for encouraging students to apply for scholarships. Barriers to application include where one lives, which school someone attends, and which language is spoken at home. </a:t>
            </a:r>
          </a:p>
          <a:p>
            <a:r>
              <a:rPr lang="en-US" sz="2800" dirty="0"/>
              <a:t>Re</a:t>
            </a:r>
            <a:r>
              <a:rPr lang="en-US" dirty="0"/>
              <a:t>commended actions to increase Latinx student applications include targeted outreach to guidance counselors at their neighborhood high schools and developing marking material in Spanish to engage the families of students and Latinx community overall. </a:t>
            </a:r>
            <a:endParaRPr lang="en-US" sz="2800" dirty="0"/>
          </a:p>
          <a:p>
            <a:endParaRPr lang="en-US" dirty="0"/>
          </a:p>
        </p:txBody>
      </p:sp>
    </p:spTree>
    <p:extLst>
      <p:ext uri="{BB962C8B-B14F-4D97-AF65-F5344CB8AC3E}">
        <p14:creationId xmlns:p14="http://schemas.microsoft.com/office/powerpoint/2010/main" val="3161733200"/>
      </p:ext>
    </p:extLst>
  </p:cSld>
  <p:clrMapOvr>
    <a:masterClrMapping/>
  </p:clrMapOvr>
  <mc:AlternateContent xmlns:mc="http://schemas.openxmlformats.org/markup-compatibility/2006" xmlns:p14="http://schemas.microsoft.com/office/powerpoint/2010/main">
    <mc:Choice Requires="p14">
      <p:transition spd="slow" p14:dur="2000" advTm="59447"/>
    </mc:Choice>
    <mc:Fallback xmlns="">
      <p:transition spd="slow" advTm="5944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14020</TotalTime>
  <Words>664</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Analysis of Barriers to Application for WSF Student Aid</vt:lpstr>
      <vt:lpstr>Introduction to Data</vt:lpstr>
      <vt:lpstr>Research Question: What barriers do Latinx students face when applying for WSF scholarships?</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MSDS670 Data Visualization Week 3 Assignment</dc:title>
  <dc:creator>Earle Lyons</dc:creator>
  <cp:keywords>Data Visualization</cp:keywords>
  <dc:description>Data Visualization</dc:description>
  <cp:lastModifiedBy>charlesogardner@gmail.com</cp:lastModifiedBy>
  <cp:revision>133</cp:revision>
  <dcterms:created xsi:type="dcterms:W3CDTF">2021-05-07T17:59:09Z</dcterms:created>
  <dcterms:modified xsi:type="dcterms:W3CDTF">2022-03-07T07:56:58Z</dcterms:modified>
</cp:coreProperties>
</file>