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83" d="100"/>
          <a:sy n="83" d="100"/>
        </p:scale>
        <p:origin x="45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93DAEA-147B-4FFC-81F6-7BEA97FCAB7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81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58911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208030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215474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93DAEA-147B-4FFC-81F6-7BEA97FCAB7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95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26654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409667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65317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387797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E1E4AB-3D8C-4246-86F4-0ED5F9A9F132}" type="datetimeFigureOut">
              <a:rPr lang="en-US" smtClean="0"/>
              <a:t>12/10/2022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93DAEA-147B-4FFC-81F6-7BEA97FCAB7A}" type="slidenum">
              <a:rPr lang="en-US" smtClean="0"/>
              <a:t>‹#›</a:t>
            </a:fld>
            <a:endParaRPr lang="en-US" dirty="0"/>
          </a:p>
        </p:txBody>
      </p:sp>
    </p:spTree>
    <p:extLst>
      <p:ext uri="{BB962C8B-B14F-4D97-AF65-F5344CB8AC3E}">
        <p14:creationId xmlns:p14="http://schemas.microsoft.com/office/powerpoint/2010/main" val="365007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E1E4AB-3D8C-4246-86F4-0ED5F9A9F132}"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93DAEA-147B-4FFC-81F6-7BEA97FCAB7A}" type="slidenum">
              <a:rPr lang="en-US" smtClean="0"/>
              <a:t>‹#›</a:t>
            </a:fld>
            <a:endParaRPr lang="en-US" dirty="0"/>
          </a:p>
        </p:txBody>
      </p:sp>
    </p:spTree>
    <p:extLst>
      <p:ext uri="{BB962C8B-B14F-4D97-AF65-F5344CB8AC3E}">
        <p14:creationId xmlns:p14="http://schemas.microsoft.com/office/powerpoint/2010/main" val="85157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E1E4AB-3D8C-4246-86F4-0ED5F9A9F132}" type="datetimeFigureOut">
              <a:rPr lang="en-US" smtClean="0"/>
              <a:t>12/10/2022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93DAEA-147B-4FFC-81F6-7BEA97FCAB7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402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4charliegardner/MSDS_69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78C-B629-FABA-3306-CF4AB4FC4A4C}"/>
              </a:ext>
            </a:extLst>
          </p:cNvPr>
          <p:cNvSpPr>
            <a:spLocks noGrp="1"/>
          </p:cNvSpPr>
          <p:nvPr>
            <p:ph type="ctrTitle"/>
          </p:nvPr>
        </p:nvSpPr>
        <p:spPr/>
        <p:txBody>
          <a:bodyPr/>
          <a:lstStyle/>
          <a:p>
            <a:r>
              <a:rPr lang="en-US" dirty="0"/>
              <a:t>Enabling More Valuable Donor Segmentation</a:t>
            </a:r>
          </a:p>
        </p:txBody>
      </p:sp>
      <p:sp>
        <p:nvSpPr>
          <p:cNvPr id="3" name="Subtitle 2">
            <a:extLst>
              <a:ext uri="{FF2B5EF4-FFF2-40B4-BE49-F238E27FC236}">
                <a16:creationId xmlns:a16="http://schemas.microsoft.com/office/drawing/2014/main" id="{0A4E5B03-CF3A-0D63-6CE0-37DCCE9CE407}"/>
              </a:ext>
            </a:extLst>
          </p:cNvPr>
          <p:cNvSpPr>
            <a:spLocks noGrp="1"/>
          </p:cNvSpPr>
          <p:nvPr>
            <p:ph type="subTitle" idx="1"/>
          </p:nvPr>
        </p:nvSpPr>
        <p:spPr/>
        <p:txBody>
          <a:bodyPr/>
          <a:lstStyle/>
          <a:p>
            <a:r>
              <a:rPr lang="en-US" sz="2400" dirty="0">
                <a:solidFill>
                  <a:schemeClr val="dk1"/>
                </a:solidFill>
              </a:rPr>
              <a:t>Regis University - MSDS696 - Data Science Practicum II</a:t>
            </a:r>
          </a:p>
          <a:p>
            <a:r>
              <a:rPr lang="en-US" dirty="0"/>
              <a:t>Charlie Gardner</a:t>
            </a:r>
          </a:p>
          <a:p>
            <a:endParaRPr lang="en-US" dirty="0"/>
          </a:p>
        </p:txBody>
      </p:sp>
    </p:spTree>
    <p:extLst>
      <p:ext uri="{BB962C8B-B14F-4D97-AF65-F5344CB8AC3E}">
        <p14:creationId xmlns:p14="http://schemas.microsoft.com/office/powerpoint/2010/main" val="252691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0417-7BAB-A374-C6ED-29539F6CC58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DBCCD91-B59F-38AC-AE04-FD658F79413F}"/>
              </a:ext>
            </a:extLst>
          </p:cNvPr>
          <p:cNvSpPr>
            <a:spLocks noGrp="1"/>
          </p:cNvSpPr>
          <p:nvPr>
            <p:ph idx="1"/>
          </p:nvPr>
        </p:nvSpPr>
        <p:spPr/>
        <p:txBody>
          <a:bodyPr>
            <a:normAutofit/>
          </a:bodyPr>
          <a:lstStyle/>
          <a:p>
            <a:pPr marL="457200" indent="-457200">
              <a:buFont typeface="+mj-lt"/>
              <a:buAutoNum type="arabicPeriod"/>
            </a:pPr>
            <a:r>
              <a:rPr lang="en-US" sz="3200" dirty="0"/>
              <a:t>Problem Statement</a:t>
            </a:r>
          </a:p>
          <a:p>
            <a:pPr marL="457200" indent="-457200">
              <a:buFont typeface="+mj-lt"/>
              <a:buAutoNum type="arabicPeriod"/>
            </a:pPr>
            <a:r>
              <a:rPr lang="en-US" sz="3200" dirty="0"/>
              <a:t>Research Question</a:t>
            </a:r>
          </a:p>
          <a:p>
            <a:pPr marL="457200" indent="-457200">
              <a:buFont typeface="+mj-lt"/>
              <a:buAutoNum type="arabicPeriod"/>
            </a:pPr>
            <a:r>
              <a:rPr lang="en-US" sz="3200" dirty="0"/>
              <a:t>Dataset</a:t>
            </a:r>
          </a:p>
          <a:p>
            <a:pPr marL="457200" indent="-457200">
              <a:buFont typeface="+mj-lt"/>
              <a:buAutoNum type="arabicPeriod"/>
            </a:pPr>
            <a:r>
              <a:rPr lang="en-US" sz="3200" dirty="0"/>
              <a:t>Methodology </a:t>
            </a:r>
          </a:p>
        </p:txBody>
      </p:sp>
    </p:spTree>
    <p:extLst>
      <p:ext uri="{BB962C8B-B14F-4D97-AF65-F5344CB8AC3E}">
        <p14:creationId xmlns:p14="http://schemas.microsoft.com/office/powerpoint/2010/main" val="213505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49E0-E423-82CD-304F-85CA6B2C9EDB}"/>
              </a:ext>
            </a:extLst>
          </p:cNvPr>
          <p:cNvSpPr>
            <a:spLocks noGrp="1"/>
          </p:cNvSpPr>
          <p:nvPr>
            <p:ph type="title"/>
          </p:nvPr>
        </p:nvSpPr>
        <p:spPr/>
        <p:txBody>
          <a:bodyPr/>
          <a:lstStyle/>
          <a:p>
            <a:r>
              <a:rPr lang="en-US" dirty="0"/>
              <a:t>Problem Statement / Research Question</a:t>
            </a:r>
          </a:p>
        </p:txBody>
      </p:sp>
      <p:sp>
        <p:nvSpPr>
          <p:cNvPr id="3" name="Content Placeholder 2">
            <a:extLst>
              <a:ext uri="{FF2B5EF4-FFF2-40B4-BE49-F238E27FC236}">
                <a16:creationId xmlns:a16="http://schemas.microsoft.com/office/drawing/2014/main" id="{F03E520A-A112-0A3E-A4C0-DBBDCBCEE1FD}"/>
              </a:ext>
            </a:extLst>
          </p:cNvPr>
          <p:cNvSpPr>
            <a:spLocks noGrp="1"/>
          </p:cNvSpPr>
          <p:nvPr>
            <p:ph idx="1"/>
          </p:nvPr>
        </p:nvSpPr>
        <p:spPr/>
        <p:txBody>
          <a:bodyPr>
            <a:normAutofit/>
          </a:bodyPr>
          <a:lstStyle/>
          <a:p>
            <a:pPr marL="0" indent="0">
              <a:buNone/>
            </a:pPr>
            <a:r>
              <a:rPr lang="en-US" dirty="0"/>
              <a:t>The Winston-Salem Foundation was established over a hundred years ago. It has extensive records of donations received and grants made, but these records are kept on different legacy systems. Recently, its IT staff has worked to streamline these different databases into a single cloud-based solution.  However, querying for different datasets can still be a bit convoluted. </a:t>
            </a:r>
          </a:p>
          <a:p>
            <a:pPr marL="0" indent="0">
              <a:buNone/>
            </a:pPr>
            <a:r>
              <a:rPr lang="en-US" dirty="0"/>
              <a:t>Additionally, the development staff are still uncertain how to best utilize the donor data to solicit more donations. They developed basic segmentation based upon total giving history, but this is one dimensional. There is a challenge that demographic data on donors is sparse, so it may be necessary to develop models based upon other limited interactions with the Foundation. </a:t>
            </a:r>
          </a:p>
          <a:p>
            <a:pPr marL="0" indent="0">
              <a:buNone/>
            </a:pPr>
            <a:endParaRPr lang="en-US" dirty="0"/>
          </a:p>
          <a:p>
            <a:pPr marL="0" indent="0">
              <a:buNone/>
            </a:pPr>
            <a:r>
              <a:rPr lang="en-US" sz="2800" b="1" dirty="0"/>
              <a:t>How can machine learning enable more valuable donor segmentation and identify more potential donors for stewardship? </a:t>
            </a:r>
          </a:p>
          <a:p>
            <a:pPr marL="0" indent="0">
              <a:buNone/>
            </a:pPr>
            <a:endParaRPr lang="en-US" dirty="0"/>
          </a:p>
        </p:txBody>
      </p:sp>
    </p:spTree>
    <p:extLst>
      <p:ext uri="{BB962C8B-B14F-4D97-AF65-F5344CB8AC3E}">
        <p14:creationId xmlns:p14="http://schemas.microsoft.com/office/powerpoint/2010/main" val="368328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E1C-242D-6BC5-6920-F77A23E6458A}"/>
              </a:ext>
            </a:extLst>
          </p:cNvPr>
          <p:cNvSpPr>
            <a:spLocks noGrp="1"/>
          </p:cNvSpPr>
          <p:nvPr>
            <p:ph type="title"/>
          </p:nvPr>
        </p:nvSpPr>
        <p:spPr/>
        <p:txBody>
          <a:bodyPr/>
          <a:lstStyle/>
          <a:p>
            <a:r>
              <a:rPr lang="en-US" dirty="0"/>
              <a:t>The Datasets</a:t>
            </a:r>
          </a:p>
        </p:txBody>
      </p:sp>
      <p:sp>
        <p:nvSpPr>
          <p:cNvPr id="3" name="Content Placeholder 2">
            <a:extLst>
              <a:ext uri="{FF2B5EF4-FFF2-40B4-BE49-F238E27FC236}">
                <a16:creationId xmlns:a16="http://schemas.microsoft.com/office/drawing/2014/main" id="{164D343B-E9B4-DC23-3ED3-829D66FAF546}"/>
              </a:ext>
            </a:extLst>
          </p:cNvPr>
          <p:cNvSpPr>
            <a:spLocks noGrp="1"/>
          </p:cNvSpPr>
          <p:nvPr>
            <p:ph idx="1"/>
          </p:nvPr>
        </p:nvSpPr>
        <p:spPr/>
        <p:txBody>
          <a:bodyPr>
            <a:normAutofit/>
          </a:bodyPr>
          <a:lstStyle/>
          <a:p>
            <a:r>
              <a:rPr lang="en-US" dirty="0"/>
              <a:t>We will use two different sources of from the Winston-Salem Foundation. The primary dataset lists all the donors who have made financial gifts to the Foundation over the past 30 years. </a:t>
            </a:r>
          </a:p>
          <a:p>
            <a:r>
              <a:rPr lang="en-US" dirty="0"/>
              <a:t>There are 15,613 unique constituents, both individuals and organizations. And there are 44 different columns with different attributes, though much of these are very sparsely populated. </a:t>
            </a:r>
          </a:p>
          <a:p>
            <a:r>
              <a:rPr lang="en-US" dirty="0"/>
              <a:t>Additionally, I will be pulling another dataset that lists all the individual gifts, amounts, and designated fund. There are 18,772 unique contributions with 12 different features. </a:t>
            </a:r>
          </a:p>
          <a:p>
            <a:r>
              <a:rPr lang="en-US" dirty="0"/>
              <a:t>Much of this data is sensitive, so I have had to anonymize and transform much of this data prior to uploading it into project. </a:t>
            </a:r>
          </a:p>
          <a:p>
            <a:endParaRPr lang="en-US" dirty="0"/>
          </a:p>
        </p:txBody>
      </p:sp>
    </p:spTree>
    <p:extLst>
      <p:ext uri="{BB962C8B-B14F-4D97-AF65-F5344CB8AC3E}">
        <p14:creationId xmlns:p14="http://schemas.microsoft.com/office/powerpoint/2010/main" val="22050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C6FD-FAE7-FDC4-99DF-89520D51B3D8}"/>
              </a:ext>
            </a:extLst>
          </p:cNvPr>
          <p:cNvSpPr>
            <a:spLocks noGrp="1"/>
          </p:cNvSpPr>
          <p:nvPr>
            <p:ph type="title"/>
          </p:nvPr>
        </p:nvSpPr>
        <p:spPr/>
        <p:txBody>
          <a:bodyPr/>
          <a:lstStyle/>
          <a:p>
            <a:r>
              <a:rPr lang="en-US" dirty="0"/>
              <a:t>Project plan/overview</a:t>
            </a:r>
          </a:p>
        </p:txBody>
      </p:sp>
      <p:sp>
        <p:nvSpPr>
          <p:cNvPr id="3" name="Content Placeholder 2">
            <a:extLst>
              <a:ext uri="{FF2B5EF4-FFF2-40B4-BE49-F238E27FC236}">
                <a16:creationId xmlns:a16="http://schemas.microsoft.com/office/drawing/2014/main" id="{06417015-A2E9-1E3E-1FFA-19FD4F06B99F}"/>
              </a:ext>
            </a:extLst>
          </p:cNvPr>
          <p:cNvSpPr>
            <a:spLocks noGrp="1"/>
          </p:cNvSpPr>
          <p:nvPr>
            <p:ph idx="1"/>
          </p:nvPr>
        </p:nvSpPr>
        <p:spPr>
          <a:xfrm>
            <a:off x="961043" y="2059710"/>
            <a:ext cx="10485120" cy="4357399"/>
          </a:xfrm>
        </p:spPr>
        <p:txBody>
          <a:bodyPr>
            <a:normAutofit fontScale="92500" lnSpcReduction="20000"/>
          </a:bodyPr>
          <a:lstStyle/>
          <a:p>
            <a:pPr marL="514350" indent="-514350">
              <a:buFont typeface="+mj-lt"/>
              <a:buAutoNum type="arabicPeriod"/>
            </a:pPr>
            <a:r>
              <a:rPr lang="en-US" sz="2800" b="1" dirty="0"/>
              <a:t>Extract and explore data from Foundation’s three legacy systems.</a:t>
            </a:r>
          </a:p>
          <a:p>
            <a:pPr marL="806958" lvl="1" indent="-514350"/>
            <a:r>
              <a:rPr lang="en-US" sz="2400" dirty="0"/>
              <a:t>Clean and Anonymize Data</a:t>
            </a:r>
          </a:p>
          <a:p>
            <a:pPr marL="514350" indent="-514350">
              <a:buFont typeface="+mj-lt"/>
              <a:buAutoNum type="arabicPeriod"/>
            </a:pPr>
            <a:r>
              <a:rPr lang="en-US" sz="2800" b="1" dirty="0"/>
              <a:t>Transform, merge, and perform feature engineering</a:t>
            </a:r>
          </a:p>
          <a:p>
            <a:pPr marL="806958" lvl="1" indent="-514350"/>
            <a:r>
              <a:rPr lang="en-US" sz="2600" dirty="0"/>
              <a:t>Convert columns to Boolean values, datetime, and red-hot encoding</a:t>
            </a:r>
          </a:p>
          <a:p>
            <a:pPr marL="514350" indent="-514350">
              <a:buFont typeface="+mj-lt"/>
              <a:buAutoNum type="arabicPeriod"/>
            </a:pPr>
            <a:r>
              <a:rPr lang="en-US" sz="2800" b="1" dirty="0"/>
              <a:t>Explore strongest correlation and linear regression</a:t>
            </a:r>
          </a:p>
          <a:p>
            <a:pPr marL="806958" lvl="1" indent="-514350"/>
            <a:r>
              <a:rPr lang="en-US" sz="2600" dirty="0"/>
              <a:t>Target variable is ‘Lifetime giving’</a:t>
            </a:r>
          </a:p>
          <a:p>
            <a:pPr marL="514350" indent="-514350">
              <a:buFont typeface="+mj-lt"/>
              <a:buAutoNum type="arabicPeriod"/>
            </a:pPr>
            <a:r>
              <a:rPr lang="en-US" sz="2800" b="1" dirty="0"/>
              <a:t>Build machine learning models utilizing Principal Component Analysis</a:t>
            </a:r>
          </a:p>
          <a:p>
            <a:pPr marL="806958" lvl="1" indent="-514350"/>
            <a:r>
              <a:rPr lang="en-US" sz="2600" dirty="0"/>
              <a:t>Logistic Regression Analysis</a:t>
            </a:r>
          </a:p>
          <a:p>
            <a:pPr marL="806958" lvl="1" indent="-514350"/>
            <a:r>
              <a:rPr lang="en-US" sz="2600" dirty="0"/>
              <a:t>K-Nearest Neighbor</a:t>
            </a:r>
          </a:p>
          <a:p>
            <a:pPr marL="806958" lvl="1" indent="-514350"/>
            <a:r>
              <a:rPr lang="en-US" sz="2600" dirty="0"/>
              <a:t>Artificial Neural Network</a:t>
            </a:r>
          </a:p>
          <a:p>
            <a:pPr marL="0" indent="0" algn="ctr">
              <a:buNone/>
            </a:pPr>
            <a:r>
              <a:rPr lang="en-US" sz="2000" b="1" dirty="0"/>
              <a:t>You can access my project at: </a:t>
            </a:r>
            <a:r>
              <a:rPr lang="en-US" sz="2000" b="1" dirty="0">
                <a:hlinkClick r:id="rId2"/>
              </a:rPr>
              <a:t>https://github.com/4charliegardner/MSDS_696</a:t>
            </a:r>
            <a:r>
              <a:rPr lang="en-US" sz="2000" b="1" dirty="0"/>
              <a:t> </a:t>
            </a:r>
          </a:p>
          <a:p>
            <a:pPr marL="514350" indent="-514350">
              <a:buFont typeface="+mj-lt"/>
              <a:buAutoNum type="arabicPeriod"/>
            </a:pPr>
            <a:endParaRPr lang="en-US" dirty="0"/>
          </a:p>
        </p:txBody>
      </p:sp>
    </p:spTree>
    <p:extLst>
      <p:ext uri="{BB962C8B-B14F-4D97-AF65-F5344CB8AC3E}">
        <p14:creationId xmlns:p14="http://schemas.microsoft.com/office/powerpoint/2010/main" val="168945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8301-D0C5-7460-4DD7-B3B78A93A4A3}"/>
              </a:ext>
            </a:extLst>
          </p:cNvPr>
          <p:cNvSpPr>
            <a:spLocks noGrp="1"/>
          </p:cNvSpPr>
          <p:nvPr>
            <p:ph type="title"/>
          </p:nvPr>
        </p:nvSpPr>
        <p:spPr/>
        <p:txBody>
          <a:bodyPr/>
          <a:lstStyle/>
          <a:p>
            <a:r>
              <a:rPr lang="en-US" dirty="0"/>
              <a:t>Transform, Merge, Feature Engineering</a:t>
            </a:r>
          </a:p>
        </p:txBody>
      </p:sp>
      <p:sp>
        <p:nvSpPr>
          <p:cNvPr id="3" name="Content Placeholder 2">
            <a:extLst>
              <a:ext uri="{FF2B5EF4-FFF2-40B4-BE49-F238E27FC236}">
                <a16:creationId xmlns:a16="http://schemas.microsoft.com/office/drawing/2014/main" id="{0CF8494A-64A0-1757-D688-7FB901ABBE3B}"/>
              </a:ext>
            </a:extLst>
          </p:cNvPr>
          <p:cNvSpPr>
            <a:spLocks noGrp="1"/>
          </p:cNvSpPr>
          <p:nvPr>
            <p:ph idx="1"/>
          </p:nvPr>
        </p:nvSpPr>
        <p:spPr/>
        <p:txBody>
          <a:bodyPr/>
          <a:lstStyle/>
          <a:p>
            <a:r>
              <a:rPr lang="en-US" dirty="0"/>
              <a:t>Most of columns were object types that needed to be transformed prior to incorporating in ML models. </a:t>
            </a:r>
          </a:p>
          <a:p>
            <a:r>
              <a:rPr lang="en-US" dirty="0"/>
              <a:t>Some Columns converted to Boolean values while others I utilized the Red Hot Encoding technique. </a:t>
            </a:r>
          </a:p>
        </p:txBody>
      </p:sp>
    </p:spTree>
    <p:extLst>
      <p:ext uri="{BB962C8B-B14F-4D97-AF65-F5344CB8AC3E}">
        <p14:creationId xmlns:p14="http://schemas.microsoft.com/office/powerpoint/2010/main" val="2085223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12063</TotalTime>
  <Words>419</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Enabling More Valuable Donor Segmentation</vt:lpstr>
      <vt:lpstr>Contents</vt:lpstr>
      <vt:lpstr>Problem Statement / Research Question</vt:lpstr>
      <vt:lpstr>The Datasets</vt:lpstr>
      <vt:lpstr>Project plan/overview</vt:lpstr>
      <vt:lpstr>Transform, Merge, Feature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More Valuable Donor Segmentation</dc:title>
  <dc:creator>charlesogardner@gmail.com</dc:creator>
  <cp:lastModifiedBy>charlesogardner@gmail.com</cp:lastModifiedBy>
  <cp:revision>17</cp:revision>
  <dcterms:created xsi:type="dcterms:W3CDTF">2022-10-30T17:44:33Z</dcterms:created>
  <dcterms:modified xsi:type="dcterms:W3CDTF">2022-12-12T13:13:53Z</dcterms:modified>
</cp:coreProperties>
</file>