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cHb+avSzTWhN7j2mYNVlwXknV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31d8ff342d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331d8ff342d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Talk about what makes the MCU a master (clock, communication steps)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COPI - Controller out, peripheral 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Higher amplitude means more noise (or voltage) those frequencies pass through, </a:t>
            </a:r>
            <a:r>
              <a:rPr lang="en-US"/>
              <a:t>lower amplitude means less noise (or voltage) </a:t>
            </a:r>
            <a:r>
              <a:rPr lang="en-US">
                <a:solidFill>
                  <a:schemeClr val="dk1"/>
                </a:solidFill>
              </a:rPr>
              <a:t>those frequencies do not pass through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6bba7ef4d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26bba7ef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1d8ff342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1d8ff342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6bba7ef4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26bba7ef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6bba7ef4d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26bba7ef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6bba7ef4d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26bba7ef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Explain how </a:t>
            </a:r>
            <a:r>
              <a:rPr lang="en-US"/>
              <a:t>prescaler</a:t>
            </a:r>
            <a:r>
              <a:rPr lang="en-US"/>
              <a:t> is like a second timer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6bba7ef4d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26bba7ef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6bba7ef4d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26bba7ef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1d8ff342d_2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31d8ff342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6bba7ef4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26bba7ef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How many channels can be used at same time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218650" y="1132975"/>
            <a:ext cx="87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 1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2186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44717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56350"/>
            <a:ext cx="9143550" cy="6914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/>
          <p:nvPr/>
        </p:nvSpPr>
        <p:spPr>
          <a:xfrm>
            <a:off x="385290" y="4645890"/>
            <a:ext cx="205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" y="-2"/>
            <a:ext cx="9143550" cy="91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920" y="4551930"/>
            <a:ext cx="87534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gif"/><Relationship Id="rId4" Type="http://schemas.openxmlformats.org/officeDocument/2006/relationships/image" Target="../media/image5.jp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g331d8ff342d_2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g331d8ff342d_2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222" y="2571750"/>
            <a:ext cx="1918450" cy="1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331d8ff342d_2_63"/>
          <p:cNvSpPr txBox="1"/>
          <p:nvPr/>
        </p:nvSpPr>
        <p:spPr>
          <a:xfrm>
            <a:off x="2048250" y="1983000"/>
            <a:ext cx="5294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Attendance QR (Week </a:t>
            </a:r>
            <a:r>
              <a:rPr b="1" lang="en-US" sz="2400"/>
              <a:t>4</a:t>
            </a:r>
            <a:r>
              <a:rPr b="1" lang="en-US" sz="2400">
                <a:solidFill>
                  <a:srgbClr val="000000"/>
                </a:solidFill>
              </a:rPr>
              <a:t>, Session </a:t>
            </a:r>
            <a:r>
              <a:rPr b="1" lang="en-US" sz="2400"/>
              <a:t>2</a:t>
            </a:r>
            <a:r>
              <a:rPr b="1" lang="en-US" sz="2400">
                <a:solidFill>
                  <a:srgbClr val="000000"/>
                </a:solidFill>
              </a:rPr>
              <a:t>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Interrupt Pins</a:t>
            </a:r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362072" y="1223683"/>
            <a:ext cx="5360922" cy="3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External Interrupts</a:t>
            </a:r>
            <a:r>
              <a:rPr lang="en-US">
                <a:solidFill>
                  <a:schemeClr val="dk1"/>
                </a:solidFill>
              </a:rPr>
              <a:t> allow the MCU to respond to an external signal immediately without constantly observing a pin.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Typically caused by changes in the state of a GPIO pin such as a </a:t>
            </a:r>
            <a:r>
              <a:rPr b="1" lang="en-US">
                <a:solidFill>
                  <a:schemeClr val="dk1"/>
                </a:solidFill>
              </a:rPr>
              <a:t>rising</a:t>
            </a:r>
            <a:r>
              <a:rPr lang="en-US">
                <a:solidFill>
                  <a:schemeClr val="dk1"/>
                </a:solidFill>
              </a:rPr>
              <a:t> or </a:t>
            </a:r>
            <a:r>
              <a:rPr b="1" lang="en-US">
                <a:solidFill>
                  <a:schemeClr val="dk1"/>
                </a:solidFill>
              </a:rPr>
              <a:t>falling edge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Example of uses: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Button press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Sensor event handling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Waking the MCU out of sleep mode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Communication protocol events</a:t>
            </a:r>
            <a:endParaRPr/>
          </a:p>
        </p:txBody>
      </p:sp>
      <p:pic>
        <p:nvPicPr>
          <p:cNvPr descr="Interrupts" id="92" name="Google Shape;92;p9"/>
          <p:cNvPicPr preferRelativeResize="0"/>
          <p:nvPr/>
        </p:nvPicPr>
        <p:blipFill rotWithShape="1">
          <a:blip r:embed="rId3">
            <a:alphaModFix/>
          </a:blip>
          <a:srcRect b="0" l="0" r="9459" t="0"/>
          <a:stretch/>
        </p:blipFill>
        <p:spPr>
          <a:xfrm>
            <a:off x="4893806" y="2452649"/>
            <a:ext cx="3745036" cy="1737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444875" y="471650"/>
            <a:ext cx="4836904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Communication Pins</a:t>
            </a:r>
            <a:endParaRPr/>
          </a:p>
        </p:txBody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344348" y="1255450"/>
            <a:ext cx="504613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/>
              <a:t>Communication Protocols </a:t>
            </a:r>
            <a:r>
              <a:rPr lang="en-US"/>
              <a:t>are a set of rules and formats enabling the transmission of data between devices.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Master (MCU) and slave (sensor) configuration.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MOSI/MISO (or CIPO/COPI) pins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/>
              <a:t>Each varies based on wire count, (a)synchronous, speed, data flow direction (simplex or duplex), etc.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/>
              <a:t>Common serial communication (one bit at a time) include: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UART/USART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I2C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USB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SPI (Final project)</a:t>
            </a:r>
            <a:endParaRPr/>
          </a:p>
        </p:txBody>
      </p:sp>
      <p:pic>
        <p:nvPicPr>
          <p:cNvPr descr="What is Serial Communication and How it works? [Explained]"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1762" y="2586747"/>
            <a:ext cx="3338740" cy="183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0551" y="672668"/>
            <a:ext cx="2616262" cy="18148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444874" y="471650"/>
            <a:ext cx="5169413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Filters</a:t>
            </a:r>
            <a:endParaRPr/>
          </a:p>
        </p:txBody>
      </p:sp>
      <p:pic>
        <p:nvPicPr>
          <p:cNvPr descr="An Introduction to Analog Filters | Fierce Electronics" id="106" name="Google Shape;1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2948" y="858033"/>
            <a:ext cx="3991442" cy="34274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igh Frequency Inverter vs Low Frequency Inverter: How to choose - Solar  Inverter Manufacturer | Battery Factory | Techfine" id="107" name="Google Shape;107;p11"/>
          <p:cNvPicPr preferRelativeResize="0"/>
          <p:nvPr/>
        </p:nvPicPr>
        <p:blipFill rotWithShape="1">
          <a:blip r:embed="rId4">
            <a:alphaModFix/>
          </a:blip>
          <a:srcRect b="4187" l="32937" r="13863" t="3403"/>
          <a:stretch/>
        </p:blipFill>
        <p:spPr>
          <a:xfrm>
            <a:off x="289610" y="2200475"/>
            <a:ext cx="1690816" cy="2133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y is there no frequency for DC supply? - Quora" id="108" name="Google Shape;108;p11"/>
          <p:cNvPicPr preferRelativeResize="0"/>
          <p:nvPr/>
        </p:nvPicPr>
        <p:blipFill rotWithShape="1">
          <a:blip r:embed="rId5">
            <a:alphaModFix/>
          </a:blip>
          <a:srcRect b="17283" l="3662" r="55159" t="6114"/>
          <a:stretch/>
        </p:blipFill>
        <p:spPr>
          <a:xfrm>
            <a:off x="289611" y="1146950"/>
            <a:ext cx="1690815" cy="105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er Basics Part 2: Designing Basic Filter Circuits" id="109" name="Google Shape;109;p11"/>
          <p:cNvPicPr preferRelativeResize="0"/>
          <p:nvPr/>
        </p:nvPicPr>
        <p:blipFill rotWithShape="1">
          <a:blip r:embed="rId6">
            <a:alphaModFix/>
          </a:blip>
          <a:srcRect b="-852" l="-1507" r="55600" t="11685"/>
          <a:stretch/>
        </p:blipFill>
        <p:spPr>
          <a:xfrm>
            <a:off x="2527571" y="1097839"/>
            <a:ext cx="1788231" cy="307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>
            <a:off x="444874" y="471650"/>
            <a:ext cx="4934845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PWM to Analog</a:t>
            </a:r>
            <a:endParaRPr/>
          </a:p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330012" y="1146950"/>
            <a:ext cx="4120068" cy="3543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What is needed?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Software: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STM32CubeIDE</a:t>
            </a:r>
            <a:endParaRPr/>
          </a:p>
        </p:txBody>
      </p:sp>
      <p:sp>
        <p:nvSpPr>
          <p:cNvPr id="116" name="Google Shape;116;p12"/>
          <p:cNvSpPr txBox="1"/>
          <p:nvPr/>
        </p:nvSpPr>
        <p:spPr>
          <a:xfrm>
            <a:off x="4638200" y="1432800"/>
            <a:ext cx="3371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Hardware: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NUCLEO-F401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DMM/Oscilloscope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Breadboard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x5 Wires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x</a:t>
            </a:r>
            <a:r>
              <a:rPr lang="en-US" sz="1600">
                <a:solidFill>
                  <a:schemeClr val="dk1"/>
                </a:solidFill>
              </a:rPr>
              <a:t>1 0.1µF Capacitor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x1 10kΩ Potentiometer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x</a:t>
            </a:r>
            <a:r>
              <a:rPr lang="en-US" sz="1600">
                <a:solidFill>
                  <a:schemeClr val="dk1"/>
                </a:solidFill>
              </a:rPr>
              <a:t>1 1</a:t>
            </a:r>
            <a:r>
              <a:rPr lang="en-US" sz="1600">
                <a:solidFill>
                  <a:schemeClr val="dk1"/>
                </a:solidFill>
              </a:rPr>
              <a:t>kΩ </a:t>
            </a:r>
            <a:r>
              <a:rPr lang="en-US" sz="1600">
                <a:solidFill>
                  <a:schemeClr val="dk1"/>
                </a:solidFill>
              </a:rPr>
              <a:t>Resistor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6bba7ef4d_0_21"/>
          <p:cNvSpPr txBox="1"/>
          <p:nvPr>
            <p:ph type="title"/>
          </p:nvPr>
        </p:nvSpPr>
        <p:spPr>
          <a:xfrm>
            <a:off x="444875" y="471650"/>
            <a:ext cx="5393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PWM to Analog (Background)</a:t>
            </a:r>
            <a:endParaRPr/>
          </a:p>
        </p:txBody>
      </p:sp>
      <p:sp>
        <p:nvSpPr>
          <p:cNvPr id="122" name="Google Shape;122;g326bba7ef4d_0_21"/>
          <p:cNvSpPr txBox="1"/>
          <p:nvPr/>
        </p:nvSpPr>
        <p:spPr>
          <a:xfrm>
            <a:off x="330000" y="1146950"/>
            <a:ext cx="8496600" cy="2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/>
              <a:t>Pulse Width Modulation</a:t>
            </a:r>
            <a:r>
              <a:rPr lang="en-US"/>
              <a:t> (PWM) is a technique to control power delivery by rapidly switching between on (3.3V) and off (0V) states while changing the time the signal is on (duty cycle).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/>
              <a:t>Duty Cycle</a:t>
            </a:r>
            <a:r>
              <a:rPr lang="en-US"/>
              <a:t> is the percentage of time that the signal is on in one period.</a:t>
            </a:r>
            <a:endParaRPr/>
          </a:p>
        </p:txBody>
      </p:sp>
      <p:pic>
        <p:nvPicPr>
          <p:cNvPr id="123" name="Google Shape;123;g326bba7ef4d_0_21"/>
          <p:cNvPicPr preferRelativeResize="0"/>
          <p:nvPr/>
        </p:nvPicPr>
        <p:blipFill rotWithShape="1">
          <a:blip r:embed="rId3">
            <a:alphaModFix/>
          </a:blip>
          <a:srcRect b="6256" l="8953" r="7838" t="13531"/>
          <a:stretch/>
        </p:blipFill>
        <p:spPr>
          <a:xfrm>
            <a:off x="1398500" y="2232500"/>
            <a:ext cx="6347001" cy="21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1d8ff342d_1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Demo: PWM to Analog (Background)</a:t>
            </a:r>
            <a:endParaRPr/>
          </a:p>
        </p:txBody>
      </p:sp>
      <p:pic>
        <p:nvPicPr>
          <p:cNvPr id="129" name="Google Shape;129;g331d8ff342d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150" y="1230300"/>
            <a:ext cx="2581000" cy="15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31d8ff342d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00" y="1480450"/>
            <a:ext cx="5103626" cy="8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31d8ff342d_1_18"/>
          <p:cNvPicPr preferRelativeResize="0"/>
          <p:nvPr/>
        </p:nvPicPr>
        <p:blipFill rotWithShape="1">
          <a:blip r:embed="rId5">
            <a:alphaModFix/>
          </a:blip>
          <a:srcRect b="27538" l="11817" r="14825" t="25402"/>
          <a:stretch/>
        </p:blipFill>
        <p:spPr>
          <a:xfrm>
            <a:off x="1144625" y="3333113"/>
            <a:ext cx="3075376" cy="11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31d8ff342d_1_18"/>
          <p:cNvSpPr txBox="1"/>
          <p:nvPr/>
        </p:nvSpPr>
        <p:spPr>
          <a:xfrm>
            <a:off x="394250" y="1082800"/>
            <a:ext cx="5033100" cy="2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/>
              <a:t>Fourier Series: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/>
              <a:t>Periodic signals can be made of the summation of DC value and sinusoids of varying frequencies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/>
              <a:t>Capacitor Reactance</a:t>
            </a:r>
            <a:r>
              <a:rPr lang="en-US"/>
              <a:t> (“Resistance”):</a:t>
            </a:r>
            <a:endParaRPr/>
          </a:p>
        </p:txBody>
      </p:sp>
      <p:pic>
        <p:nvPicPr>
          <p:cNvPr id="133" name="Google Shape;133;g331d8ff342d_1_18"/>
          <p:cNvPicPr preferRelativeResize="0"/>
          <p:nvPr/>
        </p:nvPicPr>
        <p:blipFill rotWithShape="1">
          <a:blip r:embed="rId6">
            <a:alphaModFix/>
          </a:blip>
          <a:srcRect b="0" l="0" r="45223" t="0"/>
          <a:stretch/>
        </p:blipFill>
        <p:spPr>
          <a:xfrm>
            <a:off x="6366100" y="3181025"/>
            <a:ext cx="1560175" cy="14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31d8ff342d_1_18"/>
          <p:cNvSpPr txBox="1"/>
          <p:nvPr/>
        </p:nvSpPr>
        <p:spPr>
          <a:xfrm>
            <a:off x="5696575" y="1017725"/>
            <a:ext cx="2487000" cy="2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/>
              <a:t>Square Wave: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/>
              <a:t>Low Pass RC Filter: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26bba7ef4d_0_3"/>
          <p:cNvPicPr preferRelativeResize="0"/>
          <p:nvPr/>
        </p:nvPicPr>
        <p:blipFill rotWithShape="1">
          <a:blip r:embed="rId3">
            <a:alphaModFix/>
          </a:blip>
          <a:srcRect b="0" l="0" r="1497" t="0"/>
          <a:stretch/>
        </p:blipFill>
        <p:spPr>
          <a:xfrm>
            <a:off x="2847288" y="1344375"/>
            <a:ext cx="3449424" cy="352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26bba7ef4d_0_3"/>
          <p:cNvSpPr txBox="1"/>
          <p:nvPr>
            <p:ph type="title"/>
          </p:nvPr>
        </p:nvSpPr>
        <p:spPr>
          <a:xfrm>
            <a:off x="444874" y="471650"/>
            <a:ext cx="4934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PWM to Analog</a:t>
            </a:r>
            <a:endParaRPr/>
          </a:p>
        </p:txBody>
      </p:sp>
      <p:sp>
        <p:nvSpPr>
          <p:cNvPr id="141" name="Google Shape;141;g326bba7ef4d_0_3"/>
          <p:cNvSpPr txBox="1"/>
          <p:nvPr/>
        </p:nvSpPr>
        <p:spPr>
          <a:xfrm>
            <a:off x="330000" y="1146950"/>
            <a:ext cx="4934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>
                <a:solidFill>
                  <a:srgbClr val="000000"/>
                </a:solidFill>
              </a:rPr>
              <a:t>Open STM32CubeIDE -&gt; Open Project -&gt; Open .ioc file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6bba7ef4d_0_12"/>
          <p:cNvSpPr txBox="1"/>
          <p:nvPr>
            <p:ph type="title"/>
          </p:nvPr>
        </p:nvSpPr>
        <p:spPr>
          <a:xfrm>
            <a:off x="444874" y="471650"/>
            <a:ext cx="4934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PWM to Analog</a:t>
            </a:r>
            <a:endParaRPr/>
          </a:p>
        </p:txBody>
      </p:sp>
      <p:sp>
        <p:nvSpPr>
          <p:cNvPr id="147" name="Google Shape;147;g326bba7ef4d_0_12"/>
          <p:cNvSpPr txBox="1"/>
          <p:nvPr/>
        </p:nvSpPr>
        <p:spPr>
          <a:xfrm>
            <a:off x="330000" y="1146950"/>
            <a:ext cx="3774000" cy="2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/>
              <a:t>Open the timer category on left ta</a:t>
            </a:r>
            <a:r>
              <a:rPr lang="en-US"/>
              <a:t>b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/>
              <a:t>In Timer tab, select TIM4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/>
              <a:t>In Mode tab, select “PWM Generation CH1” in the Channel1 dropdown.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/>
              <a:t>This will enable PWM on channel 1 which will show up on PB6 (D10) pin.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/>
              <a:t>Check the internal clock.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Each timer has a set number of channels with some having PWM capability.</a:t>
            </a:r>
            <a:endParaRPr/>
          </a:p>
        </p:txBody>
      </p:sp>
      <p:pic>
        <p:nvPicPr>
          <p:cNvPr id="148" name="Google Shape;148;g326bba7ef4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250" y="774550"/>
            <a:ext cx="3607875" cy="3845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6bba7ef4d_0_35"/>
          <p:cNvSpPr txBox="1"/>
          <p:nvPr>
            <p:ph type="title"/>
          </p:nvPr>
        </p:nvSpPr>
        <p:spPr>
          <a:xfrm>
            <a:off x="444874" y="471650"/>
            <a:ext cx="4934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PWM to Analog</a:t>
            </a:r>
            <a:endParaRPr/>
          </a:p>
        </p:txBody>
      </p:sp>
      <p:sp>
        <p:nvSpPr>
          <p:cNvPr id="154" name="Google Shape;154;g326bba7ef4d_0_35"/>
          <p:cNvSpPr txBox="1"/>
          <p:nvPr/>
        </p:nvSpPr>
        <p:spPr>
          <a:xfrm>
            <a:off x="330000" y="1146950"/>
            <a:ext cx="41208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900"/>
              <a:buChar char="▶"/>
            </a:pPr>
            <a:r>
              <a:rPr lang="en-US" sz="1200"/>
              <a:t>Timer clocks </a:t>
            </a:r>
            <a:r>
              <a:rPr lang="en-US" sz="1200"/>
              <a:t>initially</a:t>
            </a:r>
            <a:r>
              <a:rPr lang="en-US" sz="1200"/>
              <a:t> run at 84Mhz as shown in the Clock Configuration tab.</a:t>
            </a:r>
            <a:endParaRPr sz="12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900"/>
              <a:buChar char="▶"/>
            </a:pPr>
            <a:r>
              <a:rPr b="1" lang="en-US" sz="1200"/>
              <a:t>Prescalars</a:t>
            </a:r>
            <a:r>
              <a:rPr lang="en-US" sz="1200"/>
              <a:t> tell how many clock cycles are used before </a:t>
            </a:r>
            <a:r>
              <a:rPr lang="en-US" sz="1200"/>
              <a:t>incrementing</a:t>
            </a:r>
            <a:r>
              <a:rPr lang="en-US" sz="1200"/>
              <a:t> the timer essentially scaling down the frequency. Set this to 27 (divides by 28).</a:t>
            </a:r>
            <a:endParaRPr sz="12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900"/>
              <a:buChar char="▶"/>
            </a:pPr>
            <a:r>
              <a:rPr b="1" lang="en-US" sz="1200"/>
              <a:t>Counter Period</a:t>
            </a:r>
            <a:r>
              <a:rPr lang="en-US" sz="1200"/>
              <a:t> is the max number the counter reaches before starting over. Set this to 29 (resets after 30).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Char char="▶"/>
            </a:pPr>
            <a:r>
              <a:rPr lang="en-US" sz="1200"/>
              <a:t>84Mhz / 28 / 30 = 100kHz is frequency of PWM.</a:t>
            </a:r>
            <a:endParaRPr sz="12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900"/>
              <a:buChar char="▶"/>
            </a:pPr>
            <a:r>
              <a:rPr lang="en-US" sz="1200"/>
              <a:t>Enable </a:t>
            </a:r>
            <a:r>
              <a:rPr b="1" lang="en-US" sz="1200"/>
              <a:t>auto-reload preload</a:t>
            </a:r>
            <a:r>
              <a:rPr lang="en-US" sz="1200"/>
              <a:t> to automatically reset the counter.</a:t>
            </a:r>
            <a:endParaRPr sz="12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900"/>
              <a:buChar char="▶"/>
            </a:pPr>
            <a:r>
              <a:rPr b="1" lang="en-US" sz="1200"/>
              <a:t>Pulse</a:t>
            </a:r>
            <a:r>
              <a:rPr lang="en-US" sz="1200"/>
              <a:t> is how long the signal is “ON” and must be equal or less than the counter period.</a:t>
            </a:r>
            <a:endParaRPr sz="1200"/>
          </a:p>
        </p:txBody>
      </p:sp>
      <p:pic>
        <p:nvPicPr>
          <p:cNvPr id="155" name="Google Shape;155;g326bba7ef4d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287" y="2957375"/>
            <a:ext cx="4597675" cy="1859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g326bba7ef4d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638" y="471648"/>
            <a:ext cx="3954974" cy="2406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g326bba7ef4d_0_35"/>
          <p:cNvSpPr/>
          <p:nvPr/>
        </p:nvSpPr>
        <p:spPr>
          <a:xfrm>
            <a:off x="7662425" y="3906800"/>
            <a:ext cx="13209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26bba7ef4d_0_35"/>
          <p:cNvSpPr/>
          <p:nvPr/>
        </p:nvSpPr>
        <p:spPr>
          <a:xfrm>
            <a:off x="7662425" y="4389450"/>
            <a:ext cx="13209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6bba7ef4d_0_47"/>
          <p:cNvSpPr txBox="1"/>
          <p:nvPr>
            <p:ph type="title"/>
          </p:nvPr>
        </p:nvSpPr>
        <p:spPr>
          <a:xfrm>
            <a:off x="444874" y="471650"/>
            <a:ext cx="4934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PWM to Analog</a:t>
            </a:r>
            <a:endParaRPr/>
          </a:p>
        </p:txBody>
      </p:sp>
      <p:sp>
        <p:nvSpPr>
          <p:cNvPr id="164" name="Google Shape;164;g326bba7ef4d_0_47"/>
          <p:cNvSpPr txBox="1"/>
          <p:nvPr/>
        </p:nvSpPr>
        <p:spPr>
          <a:xfrm>
            <a:off x="330000" y="1146950"/>
            <a:ext cx="41208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450"/>
              <a:buChar char="▶"/>
            </a:pPr>
            <a:r>
              <a:rPr lang="en-US" sz="1450">
                <a:solidFill>
                  <a:schemeClr val="dk1"/>
                </a:solidFill>
              </a:rPr>
              <a:t>Open the Analog category on left tab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450"/>
              <a:buChar char="▶"/>
            </a:pPr>
            <a:r>
              <a:rPr lang="en-US" sz="1450">
                <a:solidFill>
                  <a:schemeClr val="dk1"/>
                </a:solidFill>
              </a:rPr>
              <a:t>In Analog tab, select ADC1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450"/>
              <a:buChar char="▶"/>
            </a:pPr>
            <a:r>
              <a:rPr lang="en-US" sz="1450">
                <a:solidFill>
                  <a:schemeClr val="dk1"/>
                </a:solidFill>
              </a:rPr>
              <a:t>In Mode tab, check IN0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450"/>
              <a:buChar char="▶"/>
            </a:pPr>
            <a:r>
              <a:rPr lang="en-US" sz="1450">
                <a:solidFill>
                  <a:schemeClr val="dk1"/>
                </a:solidFill>
              </a:rPr>
              <a:t>Pin PA0 - (A0) is now being used.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450"/>
              <a:buChar char="▶"/>
            </a:pPr>
            <a:r>
              <a:rPr b="1" lang="en-US" sz="1450">
                <a:solidFill>
                  <a:schemeClr val="dk1"/>
                </a:solidFill>
              </a:rPr>
              <a:t>Bit Resolution</a:t>
            </a:r>
            <a:r>
              <a:rPr lang="en-US" sz="1450">
                <a:solidFill>
                  <a:schemeClr val="dk1"/>
                </a:solidFill>
              </a:rPr>
              <a:t> is 12 bits (4096 voltage steps) for this MCU.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450"/>
              <a:buChar char="▶"/>
            </a:pPr>
            <a:r>
              <a:rPr lang="en-US" sz="1450">
                <a:solidFill>
                  <a:schemeClr val="dk1"/>
                </a:solidFill>
              </a:rPr>
              <a:t>In ADC_Regular_ConversionMode -&gt; Rank</a:t>
            </a:r>
            <a:endParaRPr sz="1450">
              <a:solidFill>
                <a:schemeClr val="dk1"/>
              </a:solidFill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lang="en-US" sz="1450">
                <a:solidFill>
                  <a:schemeClr val="dk1"/>
                </a:solidFill>
              </a:rPr>
              <a:t>Change Sampling Time to 15 cycles so it matches the 15 ADC Clock cycles in the Resolution setting.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▶"/>
            </a:pPr>
            <a:r>
              <a:rPr lang="en-US" sz="1450">
                <a:solidFill>
                  <a:schemeClr val="dk1"/>
                </a:solidFill>
              </a:rPr>
              <a:t>Save and generate code.</a:t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165" name="Google Shape;165;g326bba7ef4d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450" y="668150"/>
            <a:ext cx="4590375" cy="419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388175" y="3613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IEEE - CSULB Branch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  <p:sp>
        <p:nvSpPr>
          <p:cNvPr id="34" name="Google Shape;34;p1"/>
          <p:cNvSpPr txBox="1"/>
          <p:nvPr/>
        </p:nvSpPr>
        <p:spPr>
          <a:xfrm>
            <a:off x="752400" y="1933750"/>
            <a:ext cx="7886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4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STM32 Peripherals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6bba7ef4d_0_57"/>
          <p:cNvSpPr txBox="1"/>
          <p:nvPr>
            <p:ph type="title"/>
          </p:nvPr>
        </p:nvSpPr>
        <p:spPr>
          <a:xfrm>
            <a:off x="444874" y="471650"/>
            <a:ext cx="4934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PWM to Analog</a:t>
            </a:r>
            <a:endParaRPr/>
          </a:p>
        </p:txBody>
      </p:sp>
      <p:sp>
        <p:nvSpPr>
          <p:cNvPr id="171" name="Google Shape;171;g326bba7ef4d_0_57"/>
          <p:cNvSpPr txBox="1"/>
          <p:nvPr/>
        </p:nvSpPr>
        <p:spPr>
          <a:xfrm>
            <a:off x="330000" y="1146950"/>
            <a:ext cx="48807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b="1" lang="en-US" sz="1300">
                <a:solidFill>
                  <a:srgbClr val="38761D"/>
                </a:solidFill>
              </a:rPr>
              <a:t>HAL_TIM_PWM_Start</a:t>
            </a:r>
            <a:r>
              <a:rPr lang="en-US" sz="1300">
                <a:solidFill>
                  <a:schemeClr val="dk1"/>
                </a:solidFill>
              </a:rPr>
              <a:t> will start a PWM signal on a specified timer and channel.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b="1" lang="en-US" sz="1300">
                <a:solidFill>
                  <a:srgbClr val="38761D"/>
                </a:solidFill>
              </a:rPr>
              <a:t>HAL_ADC_Start</a:t>
            </a:r>
            <a:r>
              <a:rPr lang="en-US" sz="1300">
                <a:solidFill>
                  <a:schemeClr val="dk1"/>
                </a:solidFill>
              </a:rPr>
              <a:t> will start an ADC conversion process.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b="1" lang="en-US" sz="1300">
                <a:solidFill>
                  <a:srgbClr val="38761D"/>
                </a:solidFill>
              </a:rPr>
              <a:t>HAL_ADC_PollForConversion</a:t>
            </a:r>
            <a:r>
              <a:rPr b="1" lang="en-US" sz="1300">
                <a:solidFill>
                  <a:schemeClr val="dk1"/>
                </a:solidFill>
              </a:rPr>
              <a:t> </a:t>
            </a:r>
            <a:r>
              <a:rPr lang="en-US" sz="1300">
                <a:solidFill>
                  <a:schemeClr val="dk1"/>
                </a:solidFill>
              </a:rPr>
              <a:t>will poll for conversion status until the conversion is complete.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b="1" lang="en-US" sz="1300">
                <a:solidFill>
                  <a:srgbClr val="38761D"/>
                </a:solidFill>
              </a:rPr>
              <a:t>HAL_ADC_GetValue</a:t>
            </a:r>
            <a:r>
              <a:rPr lang="en-US" sz="1300">
                <a:solidFill>
                  <a:schemeClr val="dk1"/>
                </a:solidFill>
              </a:rPr>
              <a:t> will retrieve the value as an integer value between 0 to 4095.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>
                <a:solidFill>
                  <a:schemeClr val="dk1"/>
                </a:solidFill>
              </a:rPr>
              <a:t>This number is then scaled so that it fits within the range 0 to 30 (which is the PWM period).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▶"/>
            </a:pPr>
            <a:r>
              <a:rPr b="1" lang="en-US" sz="1300">
                <a:solidFill>
                  <a:srgbClr val="3C78D8"/>
                </a:solidFill>
              </a:rPr>
              <a:t>TIM#-&gt;CCR1</a:t>
            </a:r>
            <a:r>
              <a:rPr lang="en-US" sz="1300">
                <a:solidFill>
                  <a:schemeClr val="dk1"/>
                </a:solidFill>
              </a:rPr>
              <a:t> will write the new pulse (time when PWM is “ON”) to the appropriate register creating a new duty cycle.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72" name="Google Shape;172;g326bba7ef4d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175" y="1639375"/>
            <a:ext cx="3830425" cy="1864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g326bba7ef4d_0_57"/>
          <p:cNvSpPr txBox="1"/>
          <p:nvPr/>
        </p:nvSpPr>
        <p:spPr>
          <a:xfrm>
            <a:off x="7516475" y="2060875"/>
            <a:ext cx="1464600" cy="6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“</a:t>
            </a:r>
            <a:r>
              <a:rPr b="1" lang="en-US"/>
              <a:t>&amp;HADC1”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 HADC”i”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1d8ff342d_2_28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PWM to Analog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79" name="Google Shape;179;g331d8ff342d_2_28"/>
          <p:cNvSpPr txBox="1"/>
          <p:nvPr>
            <p:ph idx="1" type="body"/>
          </p:nvPr>
        </p:nvSpPr>
        <p:spPr>
          <a:xfrm>
            <a:off x="352875" y="1356075"/>
            <a:ext cx="49866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Potentiometer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 component that acts as both a </a:t>
            </a:r>
            <a:r>
              <a:rPr lang="en-US" u="sng">
                <a:solidFill>
                  <a:schemeClr val="dk1"/>
                </a:solidFill>
              </a:rPr>
              <a:t>variable resistor</a:t>
            </a:r>
            <a:r>
              <a:rPr lang="en-US">
                <a:solidFill>
                  <a:schemeClr val="dk1"/>
                </a:solidFill>
              </a:rPr>
              <a:t> and a </a:t>
            </a:r>
            <a:r>
              <a:rPr lang="en-US" u="sng">
                <a:solidFill>
                  <a:schemeClr val="dk1"/>
                </a:solidFill>
              </a:rPr>
              <a:t>voltage divider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djustable (Ω) allow quick current and voltage control. Applied in electrical knobs, sliders.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g331d8ff342d_2_28"/>
          <p:cNvPicPr preferRelativeResize="0"/>
          <p:nvPr/>
        </p:nvPicPr>
        <p:blipFill rotWithShape="1">
          <a:blip r:embed="rId3">
            <a:alphaModFix/>
          </a:blip>
          <a:srcRect b="0" l="42346" r="0" t="0"/>
          <a:stretch/>
        </p:blipFill>
        <p:spPr>
          <a:xfrm>
            <a:off x="1904650" y="3049550"/>
            <a:ext cx="2116525" cy="16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331d8ff342d_2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200" y="704104"/>
            <a:ext cx="3344974" cy="131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331d8ff342d_2_28"/>
          <p:cNvSpPr txBox="1"/>
          <p:nvPr/>
        </p:nvSpPr>
        <p:spPr>
          <a:xfrm>
            <a:off x="5883150" y="1484650"/>
            <a:ext cx="3045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/>
              <a:t>GND                                  +VCC	           	                </a:t>
            </a:r>
            <a:r>
              <a:rPr b="1" lang="en-US" sz="500">
                <a:solidFill>
                  <a:schemeClr val="dk1"/>
                </a:solidFill>
              </a:rPr>
              <a:t>GND                                  +VCC</a:t>
            </a:r>
            <a:endParaRPr b="1" sz="500"/>
          </a:p>
        </p:txBody>
      </p:sp>
      <p:pic>
        <p:nvPicPr>
          <p:cNvPr id="183" name="Google Shape;183;g331d8ff342d_2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8286" y="2018230"/>
            <a:ext cx="2956039" cy="251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6bba7ef4d_0_71"/>
          <p:cNvSpPr txBox="1"/>
          <p:nvPr>
            <p:ph type="title"/>
          </p:nvPr>
        </p:nvSpPr>
        <p:spPr>
          <a:xfrm>
            <a:off x="444874" y="471650"/>
            <a:ext cx="4934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PWM to Analog</a:t>
            </a:r>
            <a:endParaRPr/>
          </a:p>
        </p:txBody>
      </p:sp>
      <p:sp>
        <p:nvSpPr>
          <p:cNvPr id="189" name="Google Shape;189;g326bba7ef4d_0_71"/>
          <p:cNvSpPr txBox="1"/>
          <p:nvPr/>
        </p:nvSpPr>
        <p:spPr>
          <a:xfrm>
            <a:off x="330000" y="1146950"/>
            <a:ext cx="49998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Add components on breadboard connected like the right: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500">
                <a:solidFill>
                  <a:schemeClr val="dk1"/>
                </a:solidFill>
              </a:rPr>
              <a:t>Compile and run the code in the IDE.</a:t>
            </a:r>
            <a:endParaRPr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500">
                <a:solidFill>
                  <a:schemeClr val="dk1"/>
                </a:solidFill>
              </a:rPr>
              <a:t>Use oscilloscope to measure the PWM signal.</a:t>
            </a:r>
            <a:endParaRPr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Use oscilloscope or DMM to measure the voltage across the capacitor and notice how it is close to constant.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Low pass filter filters out the high frequencies leaving mostly DC voltage.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Vary the potentiometer and notice how the voltage rises and falls.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ADC reads change in voltage and adjusts the duty cycle accordingly.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g326bba7ef4d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275" y="1693708"/>
            <a:ext cx="3537450" cy="1756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g326bba7ef4d_0_71"/>
          <p:cNvCxnSpPr/>
          <p:nvPr/>
        </p:nvCxnSpPr>
        <p:spPr>
          <a:xfrm>
            <a:off x="6982388" y="1049600"/>
            <a:ext cx="150300" cy="9000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g326bba7ef4d_0_71"/>
          <p:cNvSpPr txBox="1"/>
          <p:nvPr/>
        </p:nvSpPr>
        <p:spPr>
          <a:xfrm>
            <a:off x="6604375" y="705200"/>
            <a:ext cx="817200" cy="3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+ Probe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g326bba7ef4d_0_71"/>
          <p:cNvSpPr txBox="1"/>
          <p:nvPr/>
        </p:nvSpPr>
        <p:spPr>
          <a:xfrm>
            <a:off x="6665550" y="4183925"/>
            <a:ext cx="817200" cy="3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Probe</a:t>
            </a:r>
            <a:endParaRPr/>
          </a:p>
        </p:txBody>
      </p:sp>
      <p:cxnSp>
        <p:nvCxnSpPr>
          <p:cNvPr id="194" name="Google Shape;194;g326bba7ef4d_0_71"/>
          <p:cNvCxnSpPr>
            <a:stCxn id="193" idx="0"/>
          </p:cNvCxnSpPr>
          <p:nvPr/>
        </p:nvCxnSpPr>
        <p:spPr>
          <a:xfrm flipH="1" rot="10800000">
            <a:off x="7074150" y="3481625"/>
            <a:ext cx="56400" cy="702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g326bba7ef4d_0_71"/>
          <p:cNvSpPr txBox="1"/>
          <p:nvPr/>
        </p:nvSpPr>
        <p:spPr>
          <a:xfrm>
            <a:off x="7487200" y="1454175"/>
            <a:ext cx="754800" cy="3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A0</a:t>
            </a:r>
            <a:r>
              <a:rPr lang="en-US">
                <a:solidFill>
                  <a:srgbClr val="000000"/>
                </a:solidFill>
              </a:rPr>
              <a:t> Pin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96" name="Google Shape;196;g326bba7ef4d_0_71"/>
          <p:cNvCxnSpPr>
            <a:stCxn id="195" idx="2"/>
          </p:cNvCxnSpPr>
          <p:nvPr/>
        </p:nvCxnSpPr>
        <p:spPr>
          <a:xfrm>
            <a:off x="7864600" y="1798575"/>
            <a:ext cx="162000" cy="795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g326bba7ef4d_0_71"/>
          <p:cNvSpPr txBox="1"/>
          <p:nvPr/>
        </p:nvSpPr>
        <p:spPr>
          <a:xfrm>
            <a:off x="8242000" y="802550"/>
            <a:ext cx="563100" cy="3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3.3V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8" name="Google Shape;198;g326bba7ef4d_0_71"/>
          <p:cNvCxnSpPr>
            <a:stCxn id="197" idx="2"/>
          </p:cNvCxnSpPr>
          <p:nvPr/>
        </p:nvCxnSpPr>
        <p:spPr>
          <a:xfrm flipH="1">
            <a:off x="8407750" y="1146950"/>
            <a:ext cx="115800" cy="792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g326bba7ef4d_0_71"/>
          <p:cNvSpPr txBox="1"/>
          <p:nvPr/>
        </p:nvSpPr>
        <p:spPr>
          <a:xfrm>
            <a:off x="5329875" y="861150"/>
            <a:ext cx="817200" cy="3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D10</a:t>
            </a:r>
            <a:r>
              <a:rPr lang="en-US">
                <a:solidFill>
                  <a:srgbClr val="000000"/>
                </a:solidFill>
              </a:rPr>
              <a:t> Pin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00" name="Google Shape;200;g326bba7ef4d_0_71"/>
          <p:cNvCxnSpPr>
            <a:stCxn id="199" idx="2"/>
          </p:cNvCxnSpPr>
          <p:nvPr/>
        </p:nvCxnSpPr>
        <p:spPr>
          <a:xfrm>
            <a:off x="5738475" y="1205550"/>
            <a:ext cx="126300" cy="7593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g326bba7ef4d_0_71"/>
          <p:cNvSpPr txBox="1"/>
          <p:nvPr/>
        </p:nvSpPr>
        <p:spPr>
          <a:xfrm>
            <a:off x="5624037" y="4183925"/>
            <a:ext cx="628200" cy="3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GND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02" name="Google Shape;202;g326bba7ef4d_0_71"/>
          <p:cNvCxnSpPr>
            <a:stCxn id="201" idx="0"/>
          </p:cNvCxnSpPr>
          <p:nvPr/>
        </p:nvCxnSpPr>
        <p:spPr>
          <a:xfrm rot="10800000">
            <a:off x="5900337" y="3439025"/>
            <a:ext cx="37800" cy="744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/>
        </p:nvSpPr>
        <p:spPr>
          <a:xfrm>
            <a:off x="746250" y="1633450"/>
            <a:ext cx="765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Join us next meeting for </a:t>
            </a:r>
            <a:r>
              <a:rPr b="1" lang="en-US" sz="2400">
                <a:solidFill>
                  <a:srgbClr val="0066A1"/>
                </a:solidFill>
              </a:rPr>
              <a:t>Embedded Programming</a:t>
            </a: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66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Nothing new is needed for next week.</a:t>
            </a: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438650" y="307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1" name="Google Shape;41;p2"/>
          <p:cNvSpPr txBox="1"/>
          <p:nvPr>
            <p:ph idx="1" type="body"/>
          </p:nvPr>
        </p:nvSpPr>
        <p:spPr>
          <a:xfrm>
            <a:off x="535975" y="863550"/>
            <a:ext cx="51930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Power Pins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>
                <a:solidFill>
                  <a:schemeClr val="dk1"/>
                </a:solidFill>
              </a:rPr>
              <a:t>GPIO Pins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>
                <a:solidFill>
                  <a:schemeClr val="dk1"/>
                </a:solidFill>
              </a:rPr>
              <a:t>Pull-Up/Pull-Down Resistors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>
                <a:solidFill>
                  <a:schemeClr val="dk1"/>
                </a:solidFill>
              </a:rPr>
              <a:t>A-to-D and D-to-A Converters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>
                <a:solidFill>
                  <a:schemeClr val="dk1"/>
                </a:solidFill>
              </a:rPr>
              <a:t>Timer</a:t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>
                <a:solidFill>
                  <a:schemeClr val="dk1"/>
                </a:solidFill>
              </a:rPr>
              <a:t>Interrupt Pins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>
                <a:solidFill>
                  <a:schemeClr val="dk1"/>
                </a:solidFill>
              </a:rPr>
              <a:t>Communication Pins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>
                <a:solidFill>
                  <a:schemeClr val="dk1"/>
                </a:solidFill>
              </a:rPr>
              <a:t>Filters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Demo: PWM to Analog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Power Pins</a:t>
            </a:r>
            <a:endParaRPr/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352873" y="1356075"/>
            <a:ext cx="404008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Different types of power pins with a high side and their corresponding ground pins.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Current flows from high voltage potential to the direction of low voltage potential, usually called GND.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VDD</a:t>
            </a:r>
            <a:r>
              <a:rPr lang="en-US">
                <a:solidFill>
                  <a:schemeClr val="dk1"/>
                </a:solidFill>
              </a:rPr>
              <a:t> (similar to </a:t>
            </a:r>
            <a:r>
              <a:rPr b="1" lang="en-US">
                <a:solidFill>
                  <a:schemeClr val="dk1"/>
                </a:solidFill>
              </a:rPr>
              <a:t>VCC</a:t>
            </a:r>
            <a:r>
              <a:rPr lang="en-US">
                <a:solidFill>
                  <a:schemeClr val="dk1"/>
                </a:solidFill>
              </a:rPr>
              <a:t>) is the digital power supply for the core circuits -&gt; </a:t>
            </a:r>
            <a:r>
              <a:rPr b="1" lang="en-US">
                <a:solidFill>
                  <a:schemeClr val="dk1"/>
                </a:solidFill>
              </a:rPr>
              <a:t>VSS</a:t>
            </a:r>
            <a:r>
              <a:rPr lang="en-US">
                <a:solidFill>
                  <a:schemeClr val="dk1"/>
                </a:solidFill>
              </a:rPr>
              <a:t> is GND).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VBAT </a:t>
            </a:r>
            <a:r>
              <a:rPr lang="en-US">
                <a:solidFill>
                  <a:schemeClr val="dk1"/>
                </a:solidFill>
              </a:rPr>
              <a:t>supplies power to the real-time clock (RTC), backup registers, and wake-up logic when main power is off.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430" y="648949"/>
            <a:ext cx="4607200" cy="384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Power Pins (cntd.)</a:t>
            </a:r>
            <a:endParaRPr/>
          </a:p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352875" y="1356075"/>
            <a:ext cx="418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VDDA </a:t>
            </a:r>
            <a:r>
              <a:rPr lang="en-US">
                <a:solidFill>
                  <a:schemeClr val="dk1"/>
                </a:solidFill>
              </a:rPr>
              <a:t>is used for the analog circuits such as the A-to-D (ADC) converters -&gt; </a:t>
            </a:r>
            <a:r>
              <a:rPr b="1" lang="en-US">
                <a:solidFill>
                  <a:schemeClr val="dk1"/>
                </a:solidFill>
              </a:rPr>
              <a:t>VSSA</a:t>
            </a:r>
            <a:r>
              <a:rPr lang="en-US">
                <a:solidFill>
                  <a:schemeClr val="dk1"/>
                </a:solidFill>
              </a:rPr>
              <a:t> is GND.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VREF+ </a:t>
            </a:r>
            <a:r>
              <a:rPr lang="en-US">
                <a:solidFill>
                  <a:schemeClr val="dk1"/>
                </a:solidFill>
              </a:rPr>
              <a:t>is positive reference voltage for the ADC while </a:t>
            </a:r>
            <a:r>
              <a:rPr b="1" lang="en-US">
                <a:solidFill>
                  <a:schemeClr val="dk1"/>
                </a:solidFill>
              </a:rPr>
              <a:t>VREF-</a:t>
            </a:r>
            <a:r>
              <a:rPr lang="en-US">
                <a:solidFill>
                  <a:schemeClr val="dk1"/>
                </a:solidFill>
              </a:rPr>
              <a:t> is the negative.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The high and low sides of the VDD, VBAT, VDDA, VREF+ can be connected together.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However, decoupling capacitors should be placed near their respective pins.</a:t>
            </a:r>
            <a:endParaRPr/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430" y="648949"/>
            <a:ext cx="4607200" cy="384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GPIO Pins</a:t>
            </a:r>
            <a:endParaRPr/>
          </a:p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352873" y="1356075"/>
            <a:ext cx="4986456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General-Purpose Input/Output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b="1" lang="en-US">
                <a:solidFill>
                  <a:schemeClr val="dk1"/>
                </a:solidFill>
              </a:rPr>
              <a:t>GPIO</a:t>
            </a:r>
            <a:r>
              <a:rPr lang="en-US">
                <a:solidFill>
                  <a:schemeClr val="dk1"/>
                </a:solidFill>
              </a:rPr>
              <a:t>) pins are versatile and enable interaction between the STM32 and external devices/peripherals.</a:t>
            </a:r>
            <a:endParaRPr/>
          </a:p>
          <a:p>
            <a:pPr indent="0" lvl="0" marL="158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Basic modes include: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Input mode </a:t>
            </a:r>
            <a:r>
              <a:rPr lang="en-US">
                <a:solidFill>
                  <a:schemeClr val="dk1"/>
                </a:solidFill>
              </a:rPr>
              <a:t>read state of digital or analog signal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Output mode </a:t>
            </a:r>
            <a:r>
              <a:rPr lang="en-US">
                <a:solidFill>
                  <a:schemeClr val="dk1"/>
                </a:solidFill>
              </a:rPr>
              <a:t>can create digital output (0V or 3.3V)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Alternate functions </a:t>
            </a:r>
            <a:r>
              <a:rPr lang="en-US">
                <a:solidFill>
                  <a:schemeClr val="dk1"/>
                </a:solidFill>
              </a:rPr>
              <a:t>can alternate between input and output (Ex. Communication protocols)</a:t>
            </a:r>
            <a:endParaRPr/>
          </a:p>
          <a:p>
            <a: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Getting started with GPIO - stm32mcu"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329" y="1042751"/>
            <a:ext cx="3620220" cy="17672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Pull-Up/Pull-Down Resistors</a:t>
            </a:r>
            <a:endParaRPr/>
          </a:p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352873" y="1356075"/>
            <a:ext cx="4986456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Floating pins </a:t>
            </a:r>
            <a:r>
              <a:rPr lang="en-US">
                <a:solidFill>
                  <a:schemeClr val="dk1"/>
                </a:solidFill>
              </a:rPr>
              <a:t>are input mode pins that are not connected to anything.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Undefined voltage level with unpredictable behavior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Affected more by noise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Pull-down</a:t>
            </a:r>
            <a:r>
              <a:rPr lang="en-US">
                <a:solidFill>
                  <a:schemeClr val="dk1"/>
                </a:solidFill>
              </a:rPr>
              <a:t> resistors “pull” the voltage down to a low logic level during a floating state.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Pull-up </a:t>
            </a:r>
            <a:r>
              <a:rPr lang="en-US">
                <a:solidFill>
                  <a:schemeClr val="dk1"/>
                </a:solidFill>
              </a:rPr>
              <a:t>resistors “push” the voltage up to a high logic level during a floating state.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Required for certain communication protocols as well.</a:t>
            </a:r>
            <a:endParaRPr/>
          </a:p>
        </p:txBody>
      </p:sp>
      <p:pic>
        <p:nvPicPr>
          <p:cNvPr descr="What are Pull-up and Pull-down resistors? - Robu.in | Indian Online Store |  RC Hobby | Robotics" id="69" name="Google Shape;69;p6"/>
          <p:cNvPicPr preferRelativeResize="0"/>
          <p:nvPr/>
        </p:nvPicPr>
        <p:blipFill rotWithShape="1">
          <a:blip r:embed="rId3">
            <a:alphaModFix/>
          </a:blip>
          <a:srcRect b="2988" l="7721" r="35969" t="2766"/>
          <a:stretch/>
        </p:blipFill>
        <p:spPr>
          <a:xfrm>
            <a:off x="5524765" y="1567829"/>
            <a:ext cx="3369851" cy="22560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A-to-D and D-to-A Converters</a:t>
            </a:r>
            <a:endParaRPr/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330012" y="1146950"/>
            <a:ext cx="4894217" cy="3543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The real world is </a:t>
            </a:r>
            <a:r>
              <a:rPr b="1" lang="en-US">
                <a:solidFill>
                  <a:schemeClr val="dk1"/>
                </a:solidFill>
              </a:rPr>
              <a:t>analog</a:t>
            </a:r>
            <a:r>
              <a:rPr lang="en-US">
                <a:solidFill>
                  <a:schemeClr val="dk1"/>
                </a:solidFill>
              </a:rPr>
              <a:t>,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or continuous, rather than </a:t>
            </a:r>
            <a:r>
              <a:rPr b="1" lang="en-US">
                <a:solidFill>
                  <a:schemeClr val="dk1"/>
                </a:solidFill>
              </a:rPr>
              <a:t>digital</a:t>
            </a:r>
            <a:r>
              <a:rPr lang="en-US">
                <a:solidFill>
                  <a:schemeClr val="dk1"/>
                </a:solidFill>
              </a:rPr>
              <a:t>, or discrete.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Digital to analog converters (DAC) </a:t>
            </a:r>
            <a:r>
              <a:rPr lang="en-US">
                <a:solidFill>
                  <a:schemeClr val="dk1"/>
                </a:solidFill>
              </a:rPr>
              <a:t>convert digital signals to an analog representation (ex. speaker).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Analog to digital converters (ADC) </a:t>
            </a:r>
            <a:r>
              <a:rPr lang="en-US">
                <a:solidFill>
                  <a:schemeClr val="dk1"/>
                </a:solidFill>
              </a:rPr>
              <a:t>convert analog signals to digitized values (ex. sensor).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STM32 MCUs have internal ADCs with: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Bit resolution: Voltage is divided into steps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>
                <a:solidFill>
                  <a:schemeClr val="dk1"/>
                </a:solidFill>
              </a:rPr>
              <a:t>Steps = 2^n where n is number of bits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Sampling frequency (mega samples per second)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Channel count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6" name="Google Shape;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8795" y="1070217"/>
            <a:ext cx="3280330" cy="4262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DC and DAC (Analog to Digital and Digital to Analog converters)" id="77" name="Google Shape;77;p7"/>
          <p:cNvPicPr preferRelativeResize="0"/>
          <p:nvPr/>
        </p:nvPicPr>
        <p:blipFill rotWithShape="1">
          <a:blip r:embed="rId4">
            <a:alphaModFix/>
          </a:blip>
          <a:srcRect b="0" l="14056" r="16083" t="3357"/>
          <a:stretch/>
        </p:blipFill>
        <p:spPr>
          <a:xfrm>
            <a:off x="5224229" y="1638167"/>
            <a:ext cx="3543246" cy="2757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Timers</a:t>
            </a:r>
            <a:endParaRPr/>
          </a:p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355675" y="1146950"/>
            <a:ext cx="55209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Timers</a:t>
            </a:r>
            <a:r>
              <a:rPr lang="en-US">
                <a:solidFill>
                  <a:schemeClr val="dk1"/>
                </a:solidFill>
              </a:rPr>
              <a:t>, or counters, are hardware that count up or down after a clock pulse.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Can count to value based on bits (8 bit =&gt; 256 counts).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Clock frequency determines how fast it ticks, or changes.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Common modes/functions include: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Time Base </a:t>
            </a:r>
            <a:r>
              <a:rPr lang="en-US">
                <a:solidFill>
                  <a:schemeClr val="dk1"/>
                </a:solidFill>
              </a:rPr>
              <a:t>– Trigger events periodically.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Output Compare</a:t>
            </a:r>
            <a:r>
              <a:rPr lang="en-US">
                <a:solidFill>
                  <a:schemeClr val="dk1"/>
                </a:solidFill>
              </a:rPr>
              <a:t> – Triggers events </a:t>
            </a:r>
            <a:r>
              <a:rPr lang="en-US">
                <a:solidFill>
                  <a:schemeClr val="dk1"/>
                </a:solidFill>
              </a:rPr>
              <a:t>based on </a:t>
            </a:r>
            <a:r>
              <a:rPr lang="en-US">
                <a:solidFill>
                  <a:schemeClr val="dk1"/>
                </a:solidFill>
              </a:rPr>
              <a:t>the counter </a:t>
            </a:r>
            <a:r>
              <a:rPr lang="en-US">
                <a:solidFill>
                  <a:schemeClr val="dk1"/>
                </a:solidFill>
              </a:rPr>
              <a:t>value compared to another </a:t>
            </a:r>
            <a:r>
              <a:rPr lang="en-US">
                <a:solidFill>
                  <a:schemeClr val="dk1"/>
                </a:solidFill>
              </a:rPr>
              <a:t> specified value.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Input Capture</a:t>
            </a:r>
            <a:r>
              <a:rPr lang="en-US">
                <a:solidFill>
                  <a:schemeClr val="dk1"/>
                </a:solidFill>
              </a:rPr>
              <a:t> – Stores counter value when a change in an input signal occurs.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Pulse-Width Modulation </a:t>
            </a:r>
            <a:r>
              <a:rPr lang="en-US">
                <a:solidFill>
                  <a:schemeClr val="dk1"/>
                </a:solidFill>
              </a:rPr>
              <a:t>(PWM) – Shown in demo.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144" y="822502"/>
            <a:ext cx="3062920" cy="10764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1825" y="2029374"/>
            <a:ext cx="2917549" cy="232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EE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