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5L8riURMfncKFzJdhzlmDZ6P5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3e9cfde7b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3e9cfde7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8e78304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258e7830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8e78304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258e7830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 1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186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4717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9.gif"/><Relationship Id="rId3" Type="http://schemas.openxmlformats.org/officeDocument/2006/relationships/image" Target="../media/image11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6350"/>
            <a:ext cx="9143550" cy="6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385290" y="4645890"/>
            <a:ext cx="205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" y="-2"/>
            <a:ext cx="9143550" cy="91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920" y="4551930"/>
            <a:ext cx="87534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ms67/AltiumDesigner-Libraries/tree/main" TargetMode="External"/><Relationship Id="rId4" Type="http://schemas.openxmlformats.org/officeDocument/2006/relationships/hyperlink" Target="https://datasheet.octopart.com/BMP280-Bosch-Sensortec-datasheet-121363206.pdf?src-supplier=LKR" TargetMode="External"/><Relationship Id="rId5" Type="http://schemas.openxmlformats.org/officeDocument/2006/relationships/hyperlink" Target="https://www.diodes.com/assets/Datasheets/AP211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mptechii.com/the-2022-list-of-top-10-printed-circuit-board-manufacturers-serving-north-america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key.com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3e9cfde7b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33e9cfde7b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222" y="2571750"/>
            <a:ext cx="1918450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33e9cfde7b9_0_5"/>
          <p:cNvSpPr txBox="1"/>
          <p:nvPr/>
        </p:nvSpPr>
        <p:spPr>
          <a:xfrm>
            <a:off x="2048250" y="1983000"/>
            <a:ext cx="5294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Attendance QR (Week </a:t>
            </a:r>
            <a:r>
              <a:rPr b="1" lang="en-US" sz="2400"/>
              <a:t>6</a:t>
            </a:r>
            <a:r>
              <a:rPr b="1" lang="en-US" sz="2400">
                <a:solidFill>
                  <a:srgbClr val="000000"/>
                </a:solidFill>
              </a:rPr>
              <a:t>, Session </a:t>
            </a:r>
            <a:r>
              <a:rPr b="1" lang="en-US" sz="2400"/>
              <a:t>2</a:t>
            </a:r>
            <a:r>
              <a:rPr b="1" lang="en-US" sz="2400">
                <a:solidFill>
                  <a:srgbClr val="000000"/>
                </a:solidFill>
              </a:rPr>
              <a:t>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Schematic Creation</a:t>
            </a:r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30012" y="1146950"/>
            <a:ext cx="4120068" cy="35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What is needed?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Software: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Altium Designer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Links: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Phil’s Lab Libraries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BMP280 Datasheet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AP2112 Datasheet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018095" y="1740768"/>
            <a:ext cx="710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Join us next meeting for </a:t>
            </a:r>
            <a:r>
              <a:rPr b="1" lang="en-US" sz="2400">
                <a:solidFill>
                  <a:srgbClr val="0066A1"/>
                </a:solidFill>
              </a:rPr>
              <a:t>SPI Communication</a:t>
            </a: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66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66A1"/>
                </a:solidFill>
              </a:rPr>
              <a:t>Please have Altium Designer for next week.</a:t>
            </a:r>
            <a:br>
              <a:rPr b="1" lang="en-US" sz="2400">
                <a:solidFill>
                  <a:srgbClr val="0066A1"/>
                </a:solidFill>
              </a:rPr>
            </a:br>
            <a:br>
              <a:rPr b="1" lang="en-US" sz="2400">
                <a:solidFill>
                  <a:srgbClr val="0066A1"/>
                </a:solidFill>
              </a:rPr>
            </a:br>
            <a:r>
              <a:rPr b="1" lang="en-US" sz="2400">
                <a:solidFill>
                  <a:srgbClr val="0066A1"/>
                </a:solidFill>
              </a:rPr>
              <a:t>Any Questions?</a:t>
            </a:r>
            <a:endParaRPr b="1" sz="2400">
              <a:solidFill>
                <a:srgbClr val="0066A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388175" y="3613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IEEE - CSULB Branch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34" name="Google Shape;34;p1"/>
          <p:cNvSpPr txBox="1"/>
          <p:nvPr/>
        </p:nvSpPr>
        <p:spPr>
          <a:xfrm>
            <a:off x="752400" y="1933750"/>
            <a:ext cx="788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</a:t>
            </a:r>
            <a:r>
              <a:rPr b="1" lang="en-US" sz="3200">
                <a:solidFill>
                  <a:schemeClr val="dk1"/>
                </a:solidFill>
              </a:rPr>
              <a:t>6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STM32 </a:t>
            </a:r>
            <a:r>
              <a:rPr b="1" lang="en-US" sz="3200">
                <a:solidFill>
                  <a:schemeClr val="dk1"/>
                </a:solidFill>
              </a:rPr>
              <a:t>Part Types and Sourcing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38650" y="307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535975" y="1059175"/>
            <a:ext cx="5193000" cy="3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What is a PCB?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PCB Creation Process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Part Packages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Part Distributors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Demo: Schematic Creation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is a PCB?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352875" y="1356075"/>
            <a:ext cx="45813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b="1" lang="en-US">
                <a:solidFill>
                  <a:schemeClr val="dk1"/>
                </a:solidFill>
              </a:rPr>
              <a:t>printed circuit board </a:t>
            </a:r>
            <a:r>
              <a:rPr lang="en-US">
                <a:solidFill>
                  <a:schemeClr val="dk1"/>
                </a:solidFill>
              </a:rPr>
              <a:t>(PCB) is a core component in electronics allowing for compact and reliable circuitry.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t is essentially an electronic assembly that uses copper conductors to create electrical connections between components soldered onto it.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PCBs are everywhere and range in complexity from LED strips, Key Fob computer motherboard,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" name="Google Shape;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75" y="1066287"/>
            <a:ext cx="3510150" cy="30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PCB Creation Process</a:t>
            </a:r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352875" y="1356075"/>
            <a:ext cx="41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Anyone can design and fabricate a finished PCB with components following steps: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Determine components needed and their electrical </a:t>
            </a:r>
            <a:r>
              <a:rPr b="1" lang="en-US">
                <a:solidFill>
                  <a:schemeClr val="dk1"/>
                </a:solidFill>
              </a:rPr>
              <a:t>characteristics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compatibilities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Design </a:t>
            </a:r>
            <a:r>
              <a:rPr b="1" lang="en-US">
                <a:solidFill>
                  <a:schemeClr val="dk1"/>
                </a:solidFill>
              </a:rPr>
              <a:t>schematic(s) </a:t>
            </a:r>
            <a:r>
              <a:rPr lang="en-US">
                <a:solidFill>
                  <a:schemeClr val="dk1"/>
                </a:solidFill>
              </a:rPr>
              <a:t>which are graphical representations of the electrical circuit.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US">
                <a:solidFill>
                  <a:schemeClr val="dk1"/>
                </a:solidFill>
              </a:rPr>
              <a:t>Determines connections and parts needed using symbols and wire routing.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50" y="1438813"/>
            <a:ext cx="4155901" cy="226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58e78304f_0_3"/>
          <p:cNvSpPr txBox="1"/>
          <p:nvPr>
            <p:ph type="title"/>
          </p:nvPr>
        </p:nvSpPr>
        <p:spPr>
          <a:xfrm>
            <a:off x="444875" y="471650"/>
            <a:ext cx="43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PCB Creation Process (cntd.)</a:t>
            </a:r>
            <a:endParaRPr/>
          </a:p>
        </p:txBody>
      </p:sp>
      <p:sp>
        <p:nvSpPr>
          <p:cNvPr id="61" name="Google Shape;61;g3258e78304f_0_3"/>
          <p:cNvSpPr txBox="1"/>
          <p:nvPr>
            <p:ph idx="1" type="body"/>
          </p:nvPr>
        </p:nvSpPr>
        <p:spPr>
          <a:xfrm>
            <a:off x="352875" y="1146950"/>
            <a:ext cx="495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Design </a:t>
            </a:r>
            <a:r>
              <a:rPr b="1" lang="en-US">
                <a:solidFill>
                  <a:schemeClr val="dk1"/>
                </a:solidFill>
              </a:rPr>
              <a:t>PCB Layout </a:t>
            </a:r>
            <a:r>
              <a:rPr lang="en-US">
                <a:solidFill>
                  <a:schemeClr val="dk1"/>
                </a:solidFill>
              </a:rPr>
              <a:t>which involves physical layout of the board copper routing, component pads, and layer formatting.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Prepare manufacturing/assembly files including: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Gerber </a:t>
            </a:r>
            <a:r>
              <a:rPr lang="en-US">
                <a:solidFill>
                  <a:schemeClr val="dk1"/>
                </a:solidFill>
              </a:rPr>
              <a:t>files describe the physical design of the PCB and details about each layer.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Drill </a:t>
            </a:r>
            <a:r>
              <a:rPr lang="en-US">
                <a:solidFill>
                  <a:schemeClr val="dk1"/>
                </a:solidFill>
              </a:rPr>
              <a:t>files define where holes are to be drilled.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Bill of materials</a:t>
            </a:r>
            <a:r>
              <a:rPr lang="en-US">
                <a:solidFill>
                  <a:schemeClr val="dk1"/>
                </a:solidFill>
              </a:rPr>
              <a:t> (BOM) which lists component qualities and their quantities needed for assembly.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Pick and Place </a:t>
            </a:r>
            <a:r>
              <a:rPr lang="en-US">
                <a:solidFill>
                  <a:schemeClr val="dk1"/>
                </a:solidFill>
              </a:rPr>
              <a:t>file gives “XY data” on where parts should be placed on the PCB.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g3258e78304f_0_3"/>
          <p:cNvPicPr preferRelativeResize="0"/>
          <p:nvPr/>
        </p:nvPicPr>
        <p:blipFill rotWithShape="1">
          <a:blip r:embed="rId3">
            <a:alphaModFix/>
          </a:blip>
          <a:srcRect b="23505" l="9693" r="22140" t="20528"/>
          <a:stretch/>
        </p:blipFill>
        <p:spPr>
          <a:xfrm>
            <a:off x="6036300" y="397350"/>
            <a:ext cx="2204050" cy="15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3258e78304f_0_3"/>
          <p:cNvPicPr preferRelativeResize="0"/>
          <p:nvPr/>
        </p:nvPicPr>
        <p:blipFill rotWithShape="1">
          <a:blip r:embed="rId4">
            <a:alphaModFix/>
          </a:blip>
          <a:srcRect b="0" l="2334" r="0" t="3110"/>
          <a:stretch/>
        </p:blipFill>
        <p:spPr>
          <a:xfrm>
            <a:off x="5285239" y="1849525"/>
            <a:ext cx="3858762" cy="15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258e78304f_0_3"/>
          <p:cNvPicPr preferRelativeResize="0"/>
          <p:nvPr/>
        </p:nvPicPr>
        <p:blipFill rotWithShape="1">
          <a:blip r:embed="rId5">
            <a:alphaModFix/>
          </a:blip>
          <a:srcRect b="4799" l="0" r="0" t="10253"/>
          <a:stretch/>
        </p:blipFill>
        <p:spPr>
          <a:xfrm>
            <a:off x="5805125" y="3192550"/>
            <a:ext cx="2267650" cy="15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258e78304f_0_3"/>
          <p:cNvSpPr/>
          <p:nvPr/>
        </p:nvSpPr>
        <p:spPr>
          <a:xfrm>
            <a:off x="5177375" y="1273150"/>
            <a:ext cx="8175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258e78304f_0_3"/>
          <p:cNvSpPr/>
          <p:nvPr/>
        </p:nvSpPr>
        <p:spPr>
          <a:xfrm rot="-2340013">
            <a:off x="5035067" y="3511266"/>
            <a:ext cx="276011" cy="123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258e78304f_0_3"/>
          <p:cNvSpPr/>
          <p:nvPr/>
        </p:nvSpPr>
        <p:spPr>
          <a:xfrm>
            <a:off x="5319330" y="4192050"/>
            <a:ext cx="4560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8e78304f_0_27"/>
          <p:cNvSpPr txBox="1"/>
          <p:nvPr>
            <p:ph type="title"/>
          </p:nvPr>
        </p:nvSpPr>
        <p:spPr>
          <a:xfrm>
            <a:off x="444875" y="471650"/>
            <a:ext cx="43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PCB Creation Process (cntd.)</a:t>
            </a:r>
            <a:endParaRPr/>
          </a:p>
        </p:txBody>
      </p:sp>
      <p:sp>
        <p:nvSpPr>
          <p:cNvPr id="73" name="Google Shape;73;g3258e78304f_0_27"/>
          <p:cNvSpPr txBox="1"/>
          <p:nvPr>
            <p:ph idx="1" type="body"/>
          </p:nvPr>
        </p:nvSpPr>
        <p:spPr>
          <a:xfrm>
            <a:off x="352875" y="1356075"/>
            <a:ext cx="458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After manufacturer constraints are taken into account, these files are used to </a:t>
            </a:r>
            <a:r>
              <a:rPr b="1" lang="en-US">
                <a:solidFill>
                  <a:schemeClr val="dk1"/>
                </a:solidFill>
              </a:rPr>
              <a:t>fabricate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the PCB.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PCB Manufacturer List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The PCB is </a:t>
            </a:r>
            <a:r>
              <a:rPr b="1" lang="en-US">
                <a:solidFill>
                  <a:schemeClr val="dk1"/>
                </a:solidFill>
              </a:rPr>
              <a:t>assembled</a:t>
            </a:r>
            <a:r>
              <a:rPr lang="en-US">
                <a:solidFill>
                  <a:schemeClr val="dk1"/>
                </a:solidFill>
              </a:rPr>
              <a:t> by a company or the user by soldering the parts to the board.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Now the board can be tested and used!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g3258e78304f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588" y="1080075"/>
            <a:ext cx="3628725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3258e78304f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650" y="2411250"/>
            <a:ext cx="3684600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Part Packages</a:t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180" y="1007106"/>
            <a:ext cx="5594475" cy="33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idx="1" type="body"/>
          </p:nvPr>
        </p:nvSpPr>
        <p:spPr>
          <a:xfrm>
            <a:off x="111000" y="1358500"/>
            <a:ext cx="30306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Through-hole</a:t>
            </a:r>
            <a:r>
              <a:rPr lang="en-US"/>
              <a:t> goes through PCB layer(s).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More space/cost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Easier with </a:t>
            </a:r>
            <a:r>
              <a:rPr lang="en-US"/>
              <a:t>soldering</a:t>
            </a:r>
            <a:r>
              <a:rPr lang="en-US"/>
              <a:t> iron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Surface mount </a:t>
            </a:r>
            <a:r>
              <a:rPr lang="en-US"/>
              <a:t>connects surface layer.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Smaller/more fragile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Easier with oven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Part Distributors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227775" y="1347825"/>
            <a:ext cx="3916200" cy="2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Inventory availability, cost, shipping time, and quality assurance are all important factors when shopping for parts.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Distributors are all over the globe including ones like Digi-Key Electronics, Mouser Electronics, Adafruit Industries, etc.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DigiKey - Electronic Components Distributor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175" y="1204813"/>
            <a:ext cx="4790013" cy="28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E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