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RbsaYs4NHdjzLuJ1gqXEQe5i9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332996b64d4_0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" name="Google Shape;24;g332996b64d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b9afb81e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3b9afb81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ba1015faa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3ba1015fa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66d5ac4bb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266d5ac4b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ba1015faa_0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3ba1015f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b996c93b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b996c93b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cf4741946c5e07d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6cf4741946c5e07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291a841cfe_0_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291a841cfe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b996c93b6_0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33b996c93b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b996c93b6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3b996c93b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b996c93b6_0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3b996c93b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b996c93b6_0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33b996c93b6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291a841cfe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3291a841cf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" name="Google Shape;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ba1015faa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33ba1015fa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66d5ac4b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266d5ac4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for more imfo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EE 220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EE 420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">
  <p:cSld name="TITLE_AND_BODY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0066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218650" y="1132975"/>
            <a:ext cx="8728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_1 1">
  <p:cSld name="TITLE_AND_BODY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 sz="2400">
                <a:solidFill>
                  <a:srgbClr val="0066A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" type="body"/>
          </p:nvPr>
        </p:nvSpPr>
        <p:spPr>
          <a:xfrm>
            <a:off x="218650" y="1132975"/>
            <a:ext cx="425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2" type="body"/>
          </p:nvPr>
        </p:nvSpPr>
        <p:spPr>
          <a:xfrm>
            <a:off x="4471750" y="1132975"/>
            <a:ext cx="425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  <a:defRPr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●"/>
              <a:defRPr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  <a:defRPr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gif"/><Relationship Id="rId2" Type="http://schemas.openxmlformats.org/officeDocument/2006/relationships/image" Target="../media/image2.gif"/><Relationship Id="rId3" Type="http://schemas.openxmlformats.org/officeDocument/2006/relationships/image" Target="../media/image1.gif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456350"/>
            <a:ext cx="9143550" cy="69147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4"/>
          <p:cNvSpPr/>
          <p:nvPr/>
        </p:nvSpPr>
        <p:spPr>
          <a:xfrm>
            <a:off x="385290" y="4645890"/>
            <a:ext cx="20568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900" u="none" cap="none" strike="noStrike">
                <a:solidFill>
                  <a:srgbClr val="0066A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5" y="-2"/>
            <a:ext cx="9143550" cy="9143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1920" y="4551930"/>
            <a:ext cx="875340" cy="27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4"/>
          <p:cNvSpPr txBox="1"/>
          <p:nvPr>
            <p:ph type="title"/>
          </p:nvPr>
        </p:nvSpPr>
        <p:spPr>
          <a:xfrm>
            <a:off x="45711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57110" y="120339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jpg"/><Relationship Id="rId4" Type="http://schemas.openxmlformats.org/officeDocument/2006/relationships/image" Target="../media/image21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st.com/resource/en/user_manual/dm00105879-description-of-stm32f4-hal-and-ll-drivers-stmicroelectronics.pdf" TargetMode="External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jpg"/><Relationship Id="rId4" Type="http://schemas.openxmlformats.org/officeDocument/2006/relationships/image" Target="../media/image1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g332996b64d4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6125" y="411400"/>
            <a:ext cx="3691750" cy="167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g332996b64d4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36222" y="2571750"/>
            <a:ext cx="1918450" cy="199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g332996b64d4_0_42"/>
          <p:cNvSpPr txBox="1"/>
          <p:nvPr/>
        </p:nvSpPr>
        <p:spPr>
          <a:xfrm>
            <a:off x="2048250" y="1983000"/>
            <a:ext cx="52944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00"/>
                </a:solidFill>
              </a:rPr>
              <a:t>Attendance QR (Week </a:t>
            </a:r>
            <a:r>
              <a:rPr b="1" lang="en-US" sz="2400"/>
              <a:t>5</a:t>
            </a:r>
            <a:r>
              <a:rPr b="1" lang="en-US" sz="2400">
                <a:solidFill>
                  <a:srgbClr val="000000"/>
                </a:solidFill>
              </a:rPr>
              <a:t>, Session </a:t>
            </a:r>
            <a:r>
              <a:rPr b="1" lang="en-US" sz="2400"/>
              <a:t>2</a:t>
            </a:r>
            <a:r>
              <a:rPr b="1" lang="en-US" sz="2400">
                <a:solidFill>
                  <a:srgbClr val="000000"/>
                </a:solidFill>
              </a:rPr>
              <a:t>)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b9afb81ec_0_0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Transistors</a:t>
            </a:r>
            <a:r>
              <a:rPr lang="en-US"/>
              <a:t> (cntd.)</a:t>
            </a:r>
            <a:endParaRPr/>
          </a:p>
        </p:txBody>
      </p:sp>
      <p:sp>
        <p:nvSpPr>
          <p:cNvPr id="108" name="Google Shape;108;g33b9afb81ec_0_0"/>
          <p:cNvSpPr txBox="1"/>
          <p:nvPr>
            <p:ph idx="1" type="body"/>
          </p:nvPr>
        </p:nvSpPr>
        <p:spPr>
          <a:xfrm>
            <a:off x="231938" y="1146950"/>
            <a:ext cx="57090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Metal Oxide Semiconductor Field Effect Transistor (</a:t>
            </a:r>
            <a:r>
              <a:rPr lang="en-US">
                <a:solidFill>
                  <a:schemeClr val="dk1"/>
                </a:solidFill>
              </a:rPr>
              <a:t>MOSFET</a:t>
            </a:r>
            <a:r>
              <a:rPr b="1" lang="en-US">
                <a:solidFill>
                  <a:schemeClr val="dk1"/>
                </a:solidFill>
              </a:rPr>
              <a:t>)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09" name="Google Shape;109;g33b9afb81ec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73" y="1489800"/>
            <a:ext cx="5512276" cy="332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3b9afb81ec_0_0"/>
          <p:cNvSpPr txBox="1"/>
          <p:nvPr/>
        </p:nvSpPr>
        <p:spPr>
          <a:xfrm>
            <a:off x="5903700" y="1469825"/>
            <a:ext cx="3155700" cy="33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Once a </a:t>
            </a:r>
            <a:r>
              <a:rPr lang="en-US" u="sng">
                <a:solidFill>
                  <a:schemeClr val="dk1"/>
                </a:solidFill>
              </a:rPr>
              <a:t>v</a:t>
            </a:r>
            <a:r>
              <a:rPr lang="en-US" u="sng">
                <a:solidFill>
                  <a:schemeClr val="dk1"/>
                </a:solidFill>
              </a:rPr>
              <a:t>oltage </a:t>
            </a:r>
            <a:r>
              <a:rPr lang="en-US">
                <a:solidFill>
                  <a:schemeClr val="dk1"/>
                </a:solidFill>
              </a:rPr>
              <a:t>is applied at the gate electric fields will create a channel or allow a channel to conduct causing current to flow between the source and drain.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ba1015faa_0_1"/>
          <p:cNvSpPr txBox="1"/>
          <p:nvPr>
            <p:ph type="title"/>
          </p:nvPr>
        </p:nvSpPr>
        <p:spPr>
          <a:xfrm>
            <a:off x="444875" y="471650"/>
            <a:ext cx="52566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Transistor Parameters (Datasheet)</a:t>
            </a:r>
            <a:endParaRPr/>
          </a:p>
        </p:txBody>
      </p:sp>
      <p:pic>
        <p:nvPicPr>
          <p:cNvPr id="116" name="Google Shape;116;g33ba1015faa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425" y="1089450"/>
            <a:ext cx="2492930" cy="23167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g33ba1015faa_0_1"/>
          <p:cNvPicPr preferRelativeResize="0"/>
          <p:nvPr/>
        </p:nvPicPr>
        <p:blipFill rotWithShape="1">
          <a:blip r:embed="rId4">
            <a:alphaModFix/>
          </a:blip>
          <a:srcRect b="0" l="15662" r="17344" t="25400"/>
          <a:stretch/>
        </p:blipFill>
        <p:spPr>
          <a:xfrm>
            <a:off x="825875" y="1089443"/>
            <a:ext cx="3698550" cy="231669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8" name="Google Shape;118;g33ba1015faa_0_1"/>
          <p:cNvSpPr txBox="1"/>
          <p:nvPr/>
        </p:nvSpPr>
        <p:spPr>
          <a:xfrm>
            <a:off x="827525" y="3490800"/>
            <a:ext cx="3698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Load Line of an NPN BJT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Cutoff Region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Saturation Region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Active Region</a:t>
            </a:r>
            <a:endParaRPr/>
          </a:p>
        </p:txBody>
      </p:sp>
      <p:sp>
        <p:nvSpPr>
          <p:cNvPr id="119" name="Google Shape;119;g33ba1015faa_0_1"/>
          <p:cNvSpPr txBox="1"/>
          <p:nvPr/>
        </p:nvSpPr>
        <p:spPr>
          <a:xfrm>
            <a:off x="5555425" y="3490800"/>
            <a:ext cx="3698700" cy="1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Load Line of a MOSFET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Ohmic </a:t>
            </a:r>
            <a:r>
              <a:rPr lang="en-US">
                <a:solidFill>
                  <a:schemeClr val="dk1"/>
                </a:solidFill>
              </a:rPr>
              <a:t>Region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US">
                <a:solidFill>
                  <a:schemeClr val="dk1"/>
                </a:solidFill>
              </a:rPr>
              <a:t>Saturation </a:t>
            </a:r>
            <a:r>
              <a:rPr lang="en-US">
                <a:solidFill>
                  <a:schemeClr val="dk1"/>
                </a:solidFill>
              </a:rPr>
              <a:t>Region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66d5ac4bb_0_8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Transistor Visualization</a:t>
            </a:r>
            <a:endParaRPr/>
          </a:p>
        </p:txBody>
      </p:sp>
      <p:sp>
        <p:nvSpPr>
          <p:cNvPr id="125" name="Google Shape;125;g3266d5ac4bb_0_8"/>
          <p:cNvSpPr txBox="1"/>
          <p:nvPr>
            <p:ph idx="1" type="body"/>
          </p:nvPr>
        </p:nvSpPr>
        <p:spPr>
          <a:xfrm>
            <a:off x="210950" y="2063100"/>
            <a:ext cx="2472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Similar to a sink faucet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Cutoff: No flow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Saturation: Absolute flow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Switching mechanism is controlled </a:t>
            </a:r>
            <a:r>
              <a:rPr i="1" lang="en-US">
                <a:solidFill>
                  <a:schemeClr val="dk1"/>
                </a:solidFill>
              </a:rPr>
              <a:t>in-circuit</a:t>
            </a:r>
            <a:endParaRPr i="1">
              <a:solidFill>
                <a:schemeClr val="dk1"/>
              </a:solidFill>
            </a:endParaRPr>
          </a:p>
        </p:txBody>
      </p:sp>
      <p:pic>
        <p:nvPicPr>
          <p:cNvPr id="126" name="Google Shape;126;g3266d5ac4bb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2975" y="1146950"/>
            <a:ext cx="2323350" cy="211653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7" name="Google Shape;127;g3266d5ac4bb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2976" y="3295751"/>
            <a:ext cx="2323350" cy="1156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g3266d5ac4bb_0_8"/>
          <p:cNvSpPr txBox="1"/>
          <p:nvPr/>
        </p:nvSpPr>
        <p:spPr>
          <a:xfrm>
            <a:off x="5437875" y="3295700"/>
            <a:ext cx="2671500" cy="13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MOSFETS: Like a plug since it </a:t>
            </a:r>
            <a:r>
              <a:rPr lang="en-US" sz="1500"/>
              <a:t>can </a:t>
            </a:r>
            <a:r>
              <a:rPr lang="en-US" sz="1500"/>
              <a:t>switch rapidly between high and low. Efficiently conducts square waves.</a:t>
            </a:r>
            <a:endParaRPr sz="1500"/>
          </a:p>
        </p:txBody>
      </p:sp>
      <p:sp>
        <p:nvSpPr>
          <p:cNvPr id="129" name="Google Shape;129;g3266d5ac4bb_0_8"/>
          <p:cNvSpPr txBox="1"/>
          <p:nvPr/>
        </p:nvSpPr>
        <p:spPr>
          <a:xfrm>
            <a:off x="5437875" y="1146950"/>
            <a:ext cx="2604000" cy="13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BJTs: Like a valve because of its linear active region. Increase/decrease in input signal affects output signal proportionally.</a:t>
            </a:r>
            <a:endParaRPr sz="1500"/>
          </a:p>
        </p:txBody>
      </p:sp>
      <p:sp>
        <p:nvSpPr>
          <p:cNvPr id="130" name="Google Shape;130;g3266d5ac4bb_0_8"/>
          <p:cNvSpPr txBox="1"/>
          <p:nvPr/>
        </p:nvSpPr>
        <p:spPr>
          <a:xfrm>
            <a:off x="5873775" y="2697750"/>
            <a:ext cx="1732200" cy="38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/>
              <a:t>Roles can change</a:t>
            </a:r>
            <a:endParaRPr sz="1500"/>
          </a:p>
        </p:txBody>
      </p:sp>
      <p:cxnSp>
        <p:nvCxnSpPr>
          <p:cNvPr id="131" name="Google Shape;131;g3266d5ac4bb_0_8"/>
          <p:cNvCxnSpPr>
            <a:stCxn id="130" idx="0"/>
            <a:endCxn id="129" idx="2"/>
          </p:cNvCxnSpPr>
          <p:nvPr/>
        </p:nvCxnSpPr>
        <p:spPr>
          <a:xfrm rot="10800000">
            <a:off x="6739875" y="2505450"/>
            <a:ext cx="0" cy="19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g3266d5ac4bb_0_8"/>
          <p:cNvCxnSpPr>
            <a:stCxn id="130" idx="2"/>
            <a:endCxn id="128" idx="0"/>
          </p:cNvCxnSpPr>
          <p:nvPr/>
        </p:nvCxnSpPr>
        <p:spPr>
          <a:xfrm>
            <a:off x="6739875" y="3084150"/>
            <a:ext cx="33900" cy="2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ba1015faa_0_10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Picking a Transistor</a:t>
            </a:r>
            <a:endParaRPr/>
          </a:p>
        </p:txBody>
      </p:sp>
      <p:sp>
        <p:nvSpPr>
          <p:cNvPr id="138" name="Google Shape;138;g33ba1015faa_0_10"/>
          <p:cNvSpPr txBox="1"/>
          <p:nvPr>
            <p:ph idx="1" type="body"/>
          </p:nvPr>
        </p:nvSpPr>
        <p:spPr>
          <a:xfrm>
            <a:off x="444875" y="1146950"/>
            <a:ext cx="4047000" cy="12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Bipolar Junction Transistor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Current-controlled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Cheaper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Low frequency amplification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Preferred for analog signals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9" name="Google Shape;139;g33ba1015faa_0_10"/>
          <p:cNvPicPr preferRelativeResize="0"/>
          <p:nvPr/>
        </p:nvPicPr>
        <p:blipFill rotWithShape="1">
          <a:blip r:embed="rId3">
            <a:alphaModFix/>
          </a:blip>
          <a:srcRect b="4833" l="3824" r="3583" t="4824"/>
          <a:stretch/>
        </p:blipFill>
        <p:spPr>
          <a:xfrm>
            <a:off x="1167977" y="2473700"/>
            <a:ext cx="2600773" cy="1876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g33ba1015faa_0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0825" y="2473700"/>
            <a:ext cx="2438400" cy="1876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g33ba1015faa_0_10"/>
          <p:cNvSpPr txBox="1"/>
          <p:nvPr/>
        </p:nvSpPr>
        <p:spPr>
          <a:xfrm>
            <a:off x="4724675" y="1070450"/>
            <a:ext cx="3890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MOSFET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Voltage-controlled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Rapid switching speeds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Higher frequency amplification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Preferred for digital signals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2" name="Google Shape;142;g33ba1015faa_0_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75870" y="471650"/>
            <a:ext cx="1563025" cy="9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 txBox="1"/>
          <p:nvPr>
            <p:ph type="title"/>
          </p:nvPr>
        </p:nvSpPr>
        <p:spPr>
          <a:xfrm>
            <a:off x="444875" y="471650"/>
            <a:ext cx="5136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Demo: MOSFET and Motor Driving</a:t>
            </a:r>
            <a:endParaRPr/>
          </a:p>
        </p:txBody>
      </p:sp>
      <p:sp>
        <p:nvSpPr>
          <p:cNvPr id="148" name="Google Shape;148;p12"/>
          <p:cNvSpPr txBox="1"/>
          <p:nvPr>
            <p:ph idx="1" type="body"/>
          </p:nvPr>
        </p:nvSpPr>
        <p:spPr>
          <a:xfrm>
            <a:off x="330012" y="1146950"/>
            <a:ext cx="4120068" cy="3543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What is needed?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Software: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STM32CubeIDE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49" name="Google Shape;149;p12"/>
          <p:cNvSpPr txBox="1"/>
          <p:nvPr/>
        </p:nvSpPr>
        <p:spPr>
          <a:xfrm>
            <a:off x="4960400" y="1146950"/>
            <a:ext cx="30000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▶"/>
            </a:pPr>
            <a:r>
              <a:rPr lang="en-US" sz="1600">
                <a:solidFill>
                  <a:schemeClr val="dk1"/>
                </a:solidFill>
              </a:rPr>
              <a:t>Hardware: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NUCLEO-F401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Breadboard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Diode (</a:t>
            </a:r>
            <a:r>
              <a:rPr lang="en-US" sz="1600">
                <a:solidFill>
                  <a:schemeClr val="dk1"/>
                </a:solidFill>
              </a:rPr>
              <a:t>anti-</a:t>
            </a:r>
            <a:r>
              <a:rPr lang="en-US" sz="1600">
                <a:solidFill>
                  <a:schemeClr val="dk1"/>
                </a:solidFill>
              </a:rPr>
              <a:t>flyback)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DC Motor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N Channel MOSFET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1 1KΩ Resistor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1 10KΩ Resistor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2 Μultimeters</a:t>
            </a:r>
            <a:endParaRPr sz="16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100"/>
              <a:buChar char="○"/>
            </a:pPr>
            <a:r>
              <a:rPr lang="en-US" sz="1600">
                <a:solidFill>
                  <a:schemeClr val="dk1"/>
                </a:solidFill>
              </a:rPr>
              <a:t>DC Supply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b996c93b6_0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Demo: MOSFET and Motor Driving</a:t>
            </a:r>
            <a:endParaRPr/>
          </a:p>
        </p:txBody>
      </p:sp>
      <p:sp>
        <p:nvSpPr>
          <p:cNvPr id="155" name="Google Shape;155;g33b996c93b6_0_2"/>
          <p:cNvSpPr txBox="1"/>
          <p:nvPr>
            <p:ph idx="1" type="body"/>
          </p:nvPr>
        </p:nvSpPr>
        <p:spPr>
          <a:xfrm>
            <a:off x="218650" y="1132975"/>
            <a:ext cx="87288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g33b996c93b6_0_2"/>
          <p:cNvPicPr preferRelativeResize="0"/>
          <p:nvPr/>
        </p:nvPicPr>
        <p:blipFill rotWithShape="1">
          <a:blip r:embed="rId3">
            <a:alphaModFix/>
          </a:blip>
          <a:srcRect b="6413" l="14438" r="12193" t="11780"/>
          <a:stretch/>
        </p:blipFill>
        <p:spPr>
          <a:xfrm>
            <a:off x="521275" y="1884600"/>
            <a:ext cx="3677076" cy="191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33b996c93b6_0_2"/>
          <p:cNvPicPr preferRelativeResize="0"/>
          <p:nvPr/>
        </p:nvPicPr>
        <p:blipFill rotWithShape="1">
          <a:blip r:embed="rId4">
            <a:alphaModFix/>
          </a:blip>
          <a:srcRect b="11866" l="12411" r="15676" t="8547"/>
          <a:stretch/>
        </p:blipFill>
        <p:spPr>
          <a:xfrm>
            <a:off x="4901425" y="1514920"/>
            <a:ext cx="3594876" cy="265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f4741946c5e07d_0"/>
          <p:cNvSpPr txBox="1"/>
          <p:nvPr>
            <p:ph type="title"/>
          </p:nvPr>
        </p:nvSpPr>
        <p:spPr>
          <a:xfrm>
            <a:off x="444875" y="471650"/>
            <a:ext cx="5136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Demo: MOSFET and Motor Driving</a:t>
            </a:r>
            <a:endParaRPr/>
          </a:p>
        </p:txBody>
      </p:sp>
      <p:sp>
        <p:nvSpPr>
          <p:cNvPr id="163" name="Google Shape;163;g6cf4741946c5e07d_0"/>
          <p:cNvSpPr txBox="1"/>
          <p:nvPr>
            <p:ph idx="1" type="body"/>
          </p:nvPr>
        </p:nvSpPr>
        <p:spPr>
          <a:xfrm>
            <a:off x="330000" y="1146950"/>
            <a:ext cx="52170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Connect the PWM signal pin to a 1k</a:t>
            </a:r>
            <a:r>
              <a:rPr lang="en-US" sz="1300">
                <a:solidFill>
                  <a:schemeClr val="dk1"/>
                </a:solidFill>
              </a:rPr>
              <a:t>Ω</a:t>
            </a:r>
            <a:r>
              <a:rPr lang="en-US" sz="1300">
                <a:solidFill>
                  <a:schemeClr val="dk1"/>
                </a:solidFill>
              </a:rPr>
              <a:t> resistor.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Connect the other terminal to a separate that column.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From that column, make 2 connections: to a 10kΩ resistor that goes to ground and the gate terminal of the MOSFET.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Connect the 9V battery pin to a column on the breadboard. 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Make 2 connections from that same column: the anode of the motor and the cathode (grey bar) of a diode.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The other pins of the motor and diode are connected to the same column of the drain pin of the MOSFET. Ground the source pin of the MOSFET.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64" name="Google Shape;164;g6cf4741946c5e07d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0500" y="907125"/>
            <a:ext cx="1952625" cy="348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g6cf4741946c5e07d_0"/>
          <p:cNvCxnSpPr/>
          <p:nvPr/>
        </p:nvCxnSpPr>
        <p:spPr>
          <a:xfrm rot="10800000">
            <a:off x="6857300" y="4216000"/>
            <a:ext cx="2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g6cf4741946c5e07d_0"/>
          <p:cNvCxnSpPr/>
          <p:nvPr/>
        </p:nvCxnSpPr>
        <p:spPr>
          <a:xfrm rot="10800000">
            <a:off x="6940125" y="4274350"/>
            <a:ext cx="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g6cf4741946c5e07d_0"/>
          <p:cNvCxnSpPr/>
          <p:nvPr/>
        </p:nvCxnSpPr>
        <p:spPr>
          <a:xfrm rot="10800000">
            <a:off x="6909800" y="4247775"/>
            <a:ext cx="13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g6cf4741946c5e07d_0"/>
          <p:cNvSpPr txBox="1"/>
          <p:nvPr/>
        </p:nvSpPr>
        <p:spPr>
          <a:xfrm>
            <a:off x="6545950" y="2398925"/>
            <a:ext cx="7860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PWM Pin</a:t>
            </a:r>
            <a:endParaRPr sz="1100"/>
          </a:p>
        </p:txBody>
      </p:sp>
      <p:cxnSp>
        <p:nvCxnSpPr>
          <p:cNvPr id="169" name="Google Shape;169;g6cf4741946c5e07d_0"/>
          <p:cNvCxnSpPr/>
          <p:nvPr/>
        </p:nvCxnSpPr>
        <p:spPr>
          <a:xfrm rot="10800000">
            <a:off x="7618375" y="3742675"/>
            <a:ext cx="2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g6cf4741946c5e07d_0"/>
          <p:cNvCxnSpPr/>
          <p:nvPr/>
        </p:nvCxnSpPr>
        <p:spPr>
          <a:xfrm rot="10800000">
            <a:off x="7701200" y="3801025"/>
            <a:ext cx="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g6cf4741946c5e07d_0"/>
          <p:cNvCxnSpPr/>
          <p:nvPr/>
        </p:nvCxnSpPr>
        <p:spPr>
          <a:xfrm rot="10800000">
            <a:off x="7670875" y="3774450"/>
            <a:ext cx="13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g6cf4741946c5e07d_0"/>
          <p:cNvSpPr txBox="1"/>
          <p:nvPr/>
        </p:nvSpPr>
        <p:spPr>
          <a:xfrm>
            <a:off x="5548975" y="2969975"/>
            <a:ext cx="149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1KΩ</a:t>
            </a:r>
            <a:endParaRPr sz="600"/>
          </a:p>
        </p:txBody>
      </p:sp>
      <p:sp>
        <p:nvSpPr>
          <p:cNvPr id="173" name="Google Shape;173;g6cf4741946c5e07d_0"/>
          <p:cNvSpPr txBox="1"/>
          <p:nvPr/>
        </p:nvSpPr>
        <p:spPr>
          <a:xfrm>
            <a:off x="7303213" y="3252300"/>
            <a:ext cx="23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/>
              <a:t>G</a:t>
            </a:r>
            <a:endParaRPr b="1" sz="500"/>
          </a:p>
        </p:txBody>
      </p:sp>
      <p:sp>
        <p:nvSpPr>
          <p:cNvPr id="174" name="Google Shape;174;g6cf4741946c5e07d_0"/>
          <p:cNvSpPr txBox="1"/>
          <p:nvPr/>
        </p:nvSpPr>
        <p:spPr>
          <a:xfrm>
            <a:off x="7703800" y="3450725"/>
            <a:ext cx="23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/>
              <a:t>S</a:t>
            </a:r>
            <a:endParaRPr b="1" sz="500"/>
          </a:p>
        </p:txBody>
      </p:sp>
      <p:sp>
        <p:nvSpPr>
          <p:cNvPr id="175" name="Google Shape;175;g6cf4741946c5e07d_0"/>
          <p:cNvSpPr txBox="1"/>
          <p:nvPr/>
        </p:nvSpPr>
        <p:spPr>
          <a:xfrm>
            <a:off x="7703800" y="3127000"/>
            <a:ext cx="23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/>
              <a:t>D</a:t>
            </a:r>
            <a:endParaRPr b="1" sz="500"/>
          </a:p>
        </p:txBody>
      </p:sp>
      <p:sp>
        <p:nvSpPr>
          <p:cNvPr id="176" name="Google Shape;176;g6cf4741946c5e07d_0"/>
          <p:cNvSpPr txBox="1"/>
          <p:nvPr/>
        </p:nvSpPr>
        <p:spPr>
          <a:xfrm>
            <a:off x="5546900" y="3746150"/>
            <a:ext cx="149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10KΩ</a:t>
            </a:r>
            <a:endParaRPr sz="600"/>
          </a:p>
        </p:txBody>
      </p:sp>
      <p:sp>
        <p:nvSpPr>
          <p:cNvPr id="177" name="Google Shape;177;g6cf4741946c5e07d_0"/>
          <p:cNvSpPr txBox="1"/>
          <p:nvPr/>
        </p:nvSpPr>
        <p:spPr>
          <a:xfrm>
            <a:off x="7170475" y="1154550"/>
            <a:ext cx="1030800" cy="88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+5V Pin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9V Battery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91a841cfe_0_81"/>
          <p:cNvSpPr txBox="1"/>
          <p:nvPr>
            <p:ph type="title"/>
          </p:nvPr>
        </p:nvSpPr>
        <p:spPr>
          <a:xfrm>
            <a:off x="427575" y="281150"/>
            <a:ext cx="1150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83" name="Google Shape;183;g3291a841cfe_0_81"/>
          <p:cNvSpPr txBox="1"/>
          <p:nvPr>
            <p:ph idx="1" type="body"/>
          </p:nvPr>
        </p:nvSpPr>
        <p:spPr>
          <a:xfrm>
            <a:off x="45025" y="1146950"/>
            <a:ext cx="26931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Create new STM32 project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Edit </a:t>
            </a:r>
            <a:r>
              <a:rPr lang="en-US" sz="1300">
                <a:solidFill>
                  <a:schemeClr val="dk1"/>
                </a:solidFill>
              </a:rPr>
              <a:t>highlighted</a:t>
            </a:r>
            <a:r>
              <a:rPr lang="en-US" sz="1300">
                <a:solidFill>
                  <a:schemeClr val="dk1"/>
                </a:solidFill>
              </a:rPr>
              <a:t> settings to setup PWM with frequency of 84Mhz / 840 / 100 =  1kHz.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Set initial Pulse to 0 so the motor doesn’t activate </a:t>
            </a:r>
            <a:r>
              <a:rPr lang="en-US" sz="1300">
                <a:solidFill>
                  <a:schemeClr val="dk1"/>
                </a:solidFill>
              </a:rPr>
              <a:t>immediately when running code.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84" name="Google Shape;184;g3291a841cfe_0_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1500" y="349825"/>
            <a:ext cx="6326349" cy="4601451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b996c93b6_0_18"/>
          <p:cNvSpPr txBox="1"/>
          <p:nvPr>
            <p:ph type="title"/>
          </p:nvPr>
        </p:nvSpPr>
        <p:spPr>
          <a:xfrm>
            <a:off x="427575" y="281150"/>
            <a:ext cx="1150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90" name="Google Shape;190;g33b996c93b6_0_18"/>
          <p:cNvSpPr txBox="1"/>
          <p:nvPr>
            <p:ph idx="1" type="body"/>
          </p:nvPr>
        </p:nvSpPr>
        <p:spPr>
          <a:xfrm>
            <a:off x="209550" y="1146950"/>
            <a:ext cx="36540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GPIO mode should be set to falling edge trigger since pressing the button makes PC13 read a high state while letting go makes PC13 read a low state.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We want toggle the motor speed after releasing the button.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91" name="Google Shape;191;g33b996c93b6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8925" y="343525"/>
            <a:ext cx="5081200" cy="45269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b996c93b6_0_11"/>
          <p:cNvSpPr txBox="1"/>
          <p:nvPr>
            <p:ph type="title"/>
          </p:nvPr>
        </p:nvSpPr>
        <p:spPr>
          <a:xfrm>
            <a:off x="427575" y="281150"/>
            <a:ext cx="11502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97" name="Google Shape;197;g33b996c93b6_0_11"/>
          <p:cNvSpPr txBox="1"/>
          <p:nvPr>
            <p:ph idx="1" type="body"/>
          </p:nvPr>
        </p:nvSpPr>
        <p:spPr>
          <a:xfrm>
            <a:off x="209550" y="1146950"/>
            <a:ext cx="2597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Enable external interrupts so PC13 which is connected to the blue push button can be used as an interrupt.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98" name="Google Shape;198;g33b996c93b6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3650" y="762763"/>
            <a:ext cx="6161852" cy="3617968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>
            <p:ph idx="1" type="subTitle"/>
          </p:nvPr>
        </p:nvSpPr>
        <p:spPr>
          <a:xfrm>
            <a:off x="388175" y="36134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/>
              <a:t>IEEE - CSULB Branch</a:t>
            </a:r>
            <a:endParaRPr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400"/>
          </a:p>
        </p:txBody>
      </p:sp>
      <p:sp>
        <p:nvSpPr>
          <p:cNvPr id="34" name="Google Shape;34;p1"/>
          <p:cNvSpPr txBox="1"/>
          <p:nvPr/>
        </p:nvSpPr>
        <p:spPr>
          <a:xfrm>
            <a:off x="752400" y="1933750"/>
            <a:ext cx="7886100" cy="11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Meeting 5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STM32 Embedded Programming</a:t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" name="Google Shape;3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6125" y="411400"/>
            <a:ext cx="3691750" cy="167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3b996c93b6_0_31"/>
          <p:cNvSpPr txBox="1"/>
          <p:nvPr>
            <p:ph type="title"/>
          </p:nvPr>
        </p:nvSpPr>
        <p:spPr>
          <a:xfrm>
            <a:off x="444875" y="471650"/>
            <a:ext cx="5136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Demo: MOSFET and Motor Driving</a:t>
            </a:r>
            <a:endParaRPr/>
          </a:p>
        </p:txBody>
      </p:sp>
      <p:sp>
        <p:nvSpPr>
          <p:cNvPr id="204" name="Google Shape;204;g33b996c93b6_0_31"/>
          <p:cNvSpPr txBox="1"/>
          <p:nvPr>
            <p:ph idx="1" type="body"/>
          </p:nvPr>
        </p:nvSpPr>
        <p:spPr>
          <a:xfrm>
            <a:off x="330000" y="1146950"/>
            <a:ext cx="4356300" cy="35436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▶"/>
            </a:pPr>
            <a:r>
              <a:rPr b="1" lang="en-US" sz="1600">
                <a:solidFill>
                  <a:schemeClr val="lt1"/>
                </a:solidFill>
              </a:rPr>
              <a:t>In main.c file starting around line 32:</a:t>
            </a:r>
            <a:endParaRPr b="1" sz="1600">
              <a:solidFill>
                <a:schemeClr val="lt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/* USER CODE BEGIN PD */</a:t>
            </a:r>
            <a:endParaRPr b="1" sz="13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D286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b="1" lang="en-US" sz="13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mode </a:t>
            </a:r>
            <a:r>
              <a:rPr b="1" lang="en-US" sz="13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3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6897BB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3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E6E6FA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/* USER CODE END PD */</a:t>
            </a:r>
            <a:endParaRPr b="1" sz="13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▶"/>
            </a:pPr>
            <a:r>
              <a:rPr b="1" lang="en-US" sz="1600">
                <a:solidFill>
                  <a:srgbClr val="FFFFFF"/>
                </a:solidFill>
              </a:rPr>
              <a:t>In main.c file starting around line 96:</a:t>
            </a:r>
            <a:endParaRPr b="1" sz="1600">
              <a:solidFill>
                <a:srgbClr val="FFFFFF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/* USER CODE BEGIN 2 */</a:t>
            </a:r>
            <a:endParaRPr b="1" sz="13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A7EC21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HAL_TIM_PWM_Start</a:t>
            </a:r>
            <a:r>
              <a:rPr b="1" lang="en-US" sz="13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3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1" lang="en-US" sz="13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htim4</a:t>
            </a:r>
            <a:r>
              <a:rPr b="1" lang="en-US" sz="13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en-US" sz="13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TIM_CHANNEL_1</a:t>
            </a:r>
            <a:r>
              <a:rPr b="1" lang="en-US" sz="13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3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300">
              <a:solidFill>
                <a:srgbClr val="E6E6FA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3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/* USER CODE END 2 */</a:t>
            </a:r>
            <a:endParaRPr b="1" sz="13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D9E8F7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</p:txBody>
      </p:sp>
      <p:sp>
        <p:nvSpPr>
          <p:cNvPr id="205" name="Google Shape;205;g33b996c93b6_0_31"/>
          <p:cNvSpPr txBox="1"/>
          <p:nvPr>
            <p:ph idx="1" type="body"/>
          </p:nvPr>
        </p:nvSpPr>
        <p:spPr>
          <a:xfrm>
            <a:off x="5024000" y="1515800"/>
            <a:ext cx="35850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Create global variable to keep track of what speed the motor is running at.</a:t>
            </a:r>
            <a:endParaRPr sz="13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9E8F7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06" name="Google Shape;206;g33b996c93b6_0_31"/>
          <p:cNvSpPr txBox="1"/>
          <p:nvPr>
            <p:ph idx="1" type="body"/>
          </p:nvPr>
        </p:nvSpPr>
        <p:spPr>
          <a:xfrm>
            <a:off x="5024000" y="3088300"/>
            <a:ext cx="3585000" cy="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Start the PWM signal on pin D10.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b996c93b6_0_61"/>
          <p:cNvSpPr txBox="1"/>
          <p:nvPr>
            <p:ph type="title"/>
          </p:nvPr>
        </p:nvSpPr>
        <p:spPr>
          <a:xfrm>
            <a:off x="444875" y="471650"/>
            <a:ext cx="5136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Demo: MOSFET and Motor Driving</a:t>
            </a:r>
            <a:endParaRPr/>
          </a:p>
        </p:txBody>
      </p:sp>
      <p:sp>
        <p:nvSpPr>
          <p:cNvPr id="212" name="Google Shape;212;g33b996c93b6_0_61"/>
          <p:cNvSpPr txBox="1"/>
          <p:nvPr>
            <p:ph idx="1" type="body"/>
          </p:nvPr>
        </p:nvSpPr>
        <p:spPr>
          <a:xfrm>
            <a:off x="347325" y="1086350"/>
            <a:ext cx="4633500" cy="3714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9FAF4"/>
              </a:buClr>
              <a:buSzPts val="1600"/>
              <a:buChar char="▶"/>
            </a:pPr>
            <a:r>
              <a:rPr b="1" lang="en-US" sz="1600">
                <a:solidFill>
                  <a:srgbClr val="F9FAF4"/>
                </a:solidFill>
              </a:rPr>
              <a:t>In main.c file starting around line 290:</a:t>
            </a:r>
            <a:endParaRPr b="1" sz="1600">
              <a:solidFill>
                <a:srgbClr val="F9FAF4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/* USER CODE BEGIN 4 */</a:t>
            </a:r>
            <a:endParaRPr b="1" sz="11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D286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0DD140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HAL_GPIO_EXTI_Callback</a:t>
            </a:r>
            <a:r>
              <a:rPr b="1" lang="en-US" sz="11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1290C3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uint16_t</a:t>
            </a: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79ABFF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GPIO_Pin</a:t>
            </a:r>
            <a:r>
              <a:rPr b="1" lang="en-US" sz="11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F9FAF4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F9FAF4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/* Prevent unused argument(s) compilation warning */</a:t>
            </a:r>
            <a:endParaRPr b="1" sz="11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UNUSED</a:t>
            </a:r>
            <a:r>
              <a:rPr b="1" lang="en-US" sz="11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79ABFF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GPIO_Pin</a:t>
            </a:r>
            <a:r>
              <a:rPr b="1" lang="en-US" sz="11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11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E6E6FA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DD286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b="1" lang="en-US" sz="11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6897BB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-US" sz="11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100">
              <a:solidFill>
                <a:srgbClr val="F9FAF4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F9FAF4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	  mode </a:t>
            </a:r>
            <a:r>
              <a:rPr b="1" lang="en-US" sz="11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mode </a:t>
            </a:r>
            <a:r>
              <a:rPr b="1" lang="en-US" sz="11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6897BB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en-US" sz="11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E6E6FA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	  TIM4</a:t>
            </a:r>
            <a:r>
              <a:rPr b="1" lang="en-US" sz="11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n-US" sz="1100">
                <a:solidFill>
                  <a:srgbClr val="66E1F8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CCR1</a:t>
            </a: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6897BB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mode </a:t>
            </a:r>
            <a:r>
              <a:rPr b="1" lang="en-US" sz="11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6897BB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b="1" lang="en-US" sz="11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E6E6FA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F9FAF4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DD286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b="1" sz="1100">
              <a:solidFill>
                <a:srgbClr val="DD2867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F9FAF4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	  mode </a:t>
            </a:r>
            <a:r>
              <a:rPr b="1" lang="en-US" sz="11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6897BB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E6E6FA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	  TIM4</a:t>
            </a:r>
            <a:r>
              <a:rPr b="1" lang="en-US" sz="11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-&gt;</a:t>
            </a:r>
            <a:r>
              <a:rPr b="1" lang="en-US" sz="1100">
                <a:solidFill>
                  <a:srgbClr val="66E1F8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CCR1</a:t>
            </a: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6897BB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en-US" sz="1100">
                <a:solidFill>
                  <a:srgbClr val="E6E6FA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100">
              <a:solidFill>
                <a:srgbClr val="E6E6FA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D9E8F7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11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F9FAF4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">
                <a:solidFill>
                  <a:srgbClr val="F9FAF4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F9FAF4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26262"/>
                </a:solidFill>
                <a:highlight>
                  <a:srgbClr val="2F2F2F"/>
                </a:highlight>
                <a:latin typeface="Courier New"/>
                <a:ea typeface="Courier New"/>
                <a:cs typeface="Courier New"/>
                <a:sym typeface="Courier New"/>
              </a:rPr>
              <a:t>/* USER CODE END 4 */</a:t>
            </a:r>
            <a:endParaRPr sz="11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26262"/>
              </a:solidFill>
              <a:highlight>
                <a:srgbClr val="2F2F2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13" name="Google Shape;213;g33b996c93b6_0_61"/>
          <p:cNvSpPr txBox="1"/>
          <p:nvPr>
            <p:ph idx="1" type="body"/>
          </p:nvPr>
        </p:nvSpPr>
        <p:spPr>
          <a:xfrm>
            <a:off x="5136575" y="1347500"/>
            <a:ext cx="3758100" cy="31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Whenever any external interrupt is triggered, this function will run, such as the falling edge of pin PC13.</a:t>
            </a:r>
            <a:endParaRPr sz="1600"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The if statement will increase the pulse (and therefore duty cycle) for higher mode variable values.</a:t>
            </a:r>
            <a:endParaRPr sz="1600"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25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</a:rPr>
              <a:t>For this code, register CCR1 can take on the values 0, 45, 55, 65 which are all less then the counter period of 100.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91a841cfe_0_54"/>
          <p:cNvSpPr txBox="1"/>
          <p:nvPr>
            <p:ph type="title"/>
          </p:nvPr>
        </p:nvSpPr>
        <p:spPr>
          <a:xfrm>
            <a:off x="444875" y="471650"/>
            <a:ext cx="51369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Demo: MOSFET and Motor Driving</a:t>
            </a:r>
            <a:endParaRPr/>
          </a:p>
        </p:txBody>
      </p:sp>
      <p:sp>
        <p:nvSpPr>
          <p:cNvPr id="219" name="Google Shape;219;g3291a841cfe_0_54"/>
          <p:cNvSpPr txBox="1"/>
          <p:nvPr>
            <p:ph idx="1" type="body"/>
          </p:nvPr>
        </p:nvSpPr>
        <p:spPr>
          <a:xfrm>
            <a:off x="330000" y="1146950"/>
            <a:ext cx="50151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Run the code.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Press the blue button to toggle the motor speed.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A1"/>
              </a:buClr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(Optional) </a:t>
            </a:r>
            <a:r>
              <a:rPr lang="en-US" sz="1300">
                <a:solidFill>
                  <a:schemeClr val="dk1"/>
                </a:solidFill>
              </a:rPr>
              <a:t>With oscilloscope, probe the positive end between PWM and R1 then the negative end between R2 and GND.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(Optional) With oscilloscope, probe the positive end between the battery and the DC Motor then the negative end between the DC Motor and drain pin (D).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MOSFET</a:t>
            </a:r>
            <a:r>
              <a:rPr lang="en-US" sz="1300">
                <a:solidFill>
                  <a:schemeClr val="dk1"/>
                </a:solidFill>
              </a:rPr>
              <a:t> allows or blocks current flow through the drain to source based on the voltage at the base which is changing due to the PWM signal rapidly switching between LOW/HIGH.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▶"/>
            </a:pPr>
            <a:r>
              <a:rPr lang="en-US" sz="1300">
                <a:solidFill>
                  <a:schemeClr val="dk1"/>
                </a:solidFill>
              </a:rPr>
              <a:t>The output speed is therefore </a:t>
            </a:r>
            <a:r>
              <a:rPr lang="en-US" sz="1300">
                <a:solidFill>
                  <a:schemeClr val="dk1"/>
                </a:solidFill>
              </a:rPr>
              <a:t>dependent</a:t>
            </a:r>
            <a:r>
              <a:rPr lang="en-US" sz="1300">
                <a:solidFill>
                  <a:schemeClr val="dk1"/>
                </a:solidFill>
              </a:rPr>
              <a:t> on the duty cycle.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20" name="Google Shape;220;g3291a841cfe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8200" y="828675"/>
            <a:ext cx="1952625" cy="348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g3291a841cfe_0_54"/>
          <p:cNvCxnSpPr/>
          <p:nvPr/>
        </p:nvCxnSpPr>
        <p:spPr>
          <a:xfrm rot="10800000">
            <a:off x="6775000" y="4137550"/>
            <a:ext cx="2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" name="Google Shape;222;g3291a841cfe_0_54"/>
          <p:cNvCxnSpPr/>
          <p:nvPr/>
        </p:nvCxnSpPr>
        <p:spPr>
          <a:xfrm rot="10800000">
            <a:off x="6857825" y="4195900"/>
            <a:ext cx="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3" name="Google Shape;223;g3291a841cfe_0_54"/>
          <p:cNvCxnSpPr/>
          <p:nvPr/>
        </p:nvCxnSpPr>
        <p:spPr>
          <a:xfrm rot="10800000">
            <a:off x="6827500" y="4169325"/>
            <a:ext cx="13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g3291a841cfe_0_54"/>
          <p:cNvSpPr txBox="1"/>
          <p:nvPr/>
        </p:nvSpPr>
        <p:spPr>
          <a:xfrm>
            <a:off x="6463650" y="2320475"/>
            <a:ext cx="7860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PWM Pin</a:t>
            </a:r>
            <a:endParaRPr sz="1100"/>
          </a:p>
        </p:txBody>
      </p:sp>
      <p:cxnSp>
        <p:nvCxnSpPr>
          <p:cNvPr id="225" name="Google Shape;225;g3291a841cfe_0_54"/>
          <p:cNvCxnSpPr/>
          <p:nvPr/>
        </p:nvCxnSpPr>
        <p:spPr>
          <a:xfrm rot="10800000">
            <a:off x="7536075" y="3664225"/>
            <a:ext cx="238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g3291a841cfe_0_54"/>
          <p:cNvCxnSpPr/>
          <p:nvPr/>
        </p:nvCxnSpPr>
        <p:spPr>
          <a:xfrm rot="10800000">
            <a:off x="7618900" y="3722575"/>
            <a:ext cx="7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g3291a841cfe_0_54"/>
          <p:cNvCxnSpPr/>
          <p:nvPr/>
        </p:nvCxnSpPr>
        <p:spPr>
          <a:xfrm rot="10800000">
            <a:off x="7588575" y="3696000"/>
            <a:ext cx="133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g3291a841cfe_0_54"/>
          <p:cNvSpPr txBox="1"/>
          <p:nvPr/>
        </p:nvSpPr>
        <p:spPr>
          <a:xfrm>
            <a:off x="5466675" y="2891525"/>
            <a:ext cx="1496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1KΩ</a:t>
            </a:r>
            <a:endParaRPr sz="600"/>
          </a:p>
        </p:txBody>
      </p:sp>
      <p:sp>
        <p:nvSpPr>
          <p:cNvPr id="229" name="Google Shape;229;g3291a841cfe_0_54"/>
          <p:cNvSpPr txBox="1"/>
          <p:nvPr/>
        </p:nvSpPr>
        <p:spPr>
          <a:xfrm>
            <a:off x="7220913" y="3173850"/>
            <a:ext cx="23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/>
              <a:t>G</a:t>
            </a:r>
            <a:endParaRPr b="1" sz="500"/>
          </a:p>
        </p:txBody>
      </p:sp>
      <p:sp>
        <p:nvSpPr>
          <p:cNvPr id="230" name="Google Shape;230;g3291a841cfe_0_54"/>
          <p:cNvSpPr txBox="1"/>
          <p:nvPr/>
        </p:nvSpPr>
        <p:spPr>
          <a:xfrm>
            <a:off x="7621500" y="3372275"/>
            <a:ext cx="23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/>
              <a:t>S</a:t>
            </a:r>
            <a:endParaRPr b="1" sz="500"/>
          </a:p>
        </p:txBody>
      </p:sp>
      <p:sp>
        <p:nvSpPr>
          <p:cNvPr id="231" name="Google Shape;231;g3291a841cfe_0_54"/>
          <p:cNvSpPr txBox="1"/>
          <p:nvPr/>
        </p:nvSpPr>
        <p:spPr>
          <a:xfrm>
            <a:off x="7621500" y="3048550"/>
            <a:ext cx="2385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"/>
              <a:t>D</a:t>
            </a:r>
            <a:endParaRPr b="1" sz="500"/>
          </a:p>
        </p:txBody>
      </p:sp>
      <p:sp>
        <p:nvSpPr>
          <p:cNvPr id="232" name="Google Shape;232;g3291a841cfe_0_54"/>
          <p:cNvSpPr txBox="1"/>
          <p:nvPr/>
        </p:nvSpPr>
        <p:spPr>
          <a:xfrm>
            <a:off x="5464600" y="3667700"/>
            <a:ext cx="14964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</a:rPr>
              <a:t>10KΩ</a:t>
            </a:r>
            <a:endParaRPr sz="600"/>
          </a:p>
        </p:txBody>
      </p:sp>
      <p:sp>
        <p:nvSpPr>
          <p:cNvPr id="233" name="Google Shape;233;g3291a841cfe_0_54"/>
          <p:cNvSpPr txBox="1"/>
          <p:nvPr/>
        </p:nvSpPr>
        <p:spPr>
          <a:xfrm>
            <a:off x="7088175" y="1076100"/>
            <a:ext cx="1030800" cy="881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+5V Pin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9V Battery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"/>
          <p:cNvSpPr txBox="1"/>
          <p:nvPr/>
        </p:nvSpPr>
        <p:spPr>
          <a:xfrm>
            <a:off x="1018095" y="1740768"/>
            <a:ext cx="71079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  <a:t>Join us next meeting for</a:t>
            </a:r>
            <a:r>
              <a:rPr b="1" lang="en-US" sz="2400">
                <a:solidFill>
                  <a:srgbClr val="0066A1"/>
                </a:solidFill>
              </a:rPr>
              <a:t> </a:t>
            </a:r>
            <a:r>
              <a:rPr b="1" lang="en-US" sz="2400">
                <a:solidFill>
                  <a:srgbClr val="0066A1"/>
                </a:solidFill>
              </a:rPr>
              <a:t>Part Types/Sourcing</a:t>
            </a:r>
            <a: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b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 cap="none" strike="noStrike">
              <a:solidFill>
                <a:srgbClr val="0066A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400">
                <a:solidFill>
                  <a:srgbClr val="0066A1"/>
                </a:solidFill>
              </a:rPr>
              <a:t>Please have Altium Designer for </a:t>
            </a:r>
            <a:r>
              <a:rPr b="1" lang="en-US" sz="2400">
                <a:solidFill>
                  <a:srgbClr val="0066A1"/>
                </a:solidFill>
              </a:rPr>
              <a:t>next</a:t>
            </a:r>
            <a:r>
              <a:rPr b="1" lang="en-US" sz="2400">
                <a:solidFill>
                  <a:srgbClr val="0066A1"/>
                </a:solidFill>
              </a:rPr>
              <a:t> week.</a:t>
            </a:r>
            <a:b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 cap="none" strike="noStrike">
                <a:solidFill>
                  <a:srgbClr val="0066A1"/>
                </a:solidFill>
                <a:latin typeface="Arial"/>
                <a:ea typeface="Arial"/>
                <a:cs typeface="Arial"/>
                <a:sym typeface="Arial"/>
              </a:rPr>
              <a:t>Any Questions?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>
            <p:ph type="title"/>
          </p:nvPr>
        </p:nvSpPr>
        <p:spPr>
          <a:xfrm>
            <a:off x="438650" y="307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41" name="Google Shape;41;p2"/>
          <p:cNvSpPr txBox="1"/>
          <p:nvPr>
            <p:ph idx="1" type="body"/>
          </p:nvPr>
        </p:nvSpPr>
        <p:spPr>
          <a:xfrm>
            <a:off x="535975" y="1059175"/>
            <a:ext cx="5193000" cy="34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/>
              <a:t>Language Hierarchy</a:t>
            </a:r>
            <a:endParaRPr sz="18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/>
              <a:t>HAL Library</a:t>
            </a:r>
            <a:endParaRPr sz="18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/>
              <a:t>Code File Types</a:t>
            </a:r>
            <a:endParaRPr sz="18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/>
              <a:t>Memory Types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/>
              <a:t>Transistor Uses</a:t>
            </a:r>
            <a:endParaRPr sz="18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/>
              <a:t>Transistor Parameters (Datasheet)</a:t>
            </a:r>
            <a:endParaRPr sz="18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/>
              <a:t>Transistor Visualization</a:t>
            </a:r>
            <a:endParaRPr sz="18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/>
              <a:t>Picking a Transistor</a:t>
            </a:r>
            <a:endParaRPr sz="18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▶"/>
            </a:pPr>
            <a:r>
              <a:rPr lang="en-US" sz="1800"/>
              <a:t>Demo: MOSFET and Motor Driving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Language Hierarchy</a:t>
            </a:r>
            <a:endParaRPr/>
          </a:p>
        </p:txBody>
      </p:sp>
      <p:pic>
        <p:nvPicPr>
          <p:cNvPr id="47" name="Google Shape;47;p3"/>
          <p:cNvPicPr preferRelativeResize="0"/>
          <p:nvPr/>
        </p:nvPicPr>
        <p:blipFill rotWithShape="1">
          <a:blip r:embed="rId3">
            <a:alphaModFix/>
          </a:blip>
          <a:srcRect b="11967" l="5810" r="6546" t="25504"/>
          <a:stretch/>
        </p:blipFill>
        <p:spPr>
          <a:xfrm>
            <a:off x="74613" y="1574525"/>
            <a:ext cx="2506875" cy="976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3"/>
          <p:cNvSpPr txBox="1"/>
          <p:nvPr/>
        </p:nvSpPr>
        <p:spPr>
          <a:xfrm>
            <a:off x="143350" y="2508150"/>
            <a:ext cx="23694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High-Level Language (HLL)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Source code uses words in English language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Languages we know: Python, C++, C</a:t>
            </a:r>
            <a:endParaRPr u="sng"/>
          </a:p>
        </p:txBody>
      </p:sp>
      <p:sp>
        <p:nvSpPr>
          <p:cNvPr id="49" name="Google Shape;49;p3"/>
          <p:cNvSpPr/>
          <p:nvPr/>
        </p:nvSpPr>
        <p:spPr>
          <a:xfrm>
            <a:off x="2639288" y="1908325"/>
            <a:ext cx="1160400" cy="26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" name="Google Shape;50;p3"/>
          <p:cNvPicPr preferRelativeResize="0"/>
          <p:nvPr/>
        </p:nvPicPr>
        <p:blipFill rotWithShape="1">
          <a:blip r:embed="rId4">
            <a:alphaModFix/>
          </a:blip>
          <a:srcRect b="0" l="1549" r="2793" t="23623"/>
          <a:stretch/>
        </p:blipFill>
        <p:spPr>
          <a:xfrm>
            <a:off x="3869488" y="1527888"/>
            <a:ext cx="2303413" cy="10699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3"/>
          <p:cNvSpPr txBox="1"/>
          <p:nvPr/>
        </p:nvSpPr>
        <p:spPr>
          <a:xfrm>
            <a:off x="4121350" y="2508150"/>
            <a:ext cx="1799700" cy="10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Assembly Language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Source code contains mnemonics </a:t>
            </a:r>
            <a:endParaRPr u="sng"/>
          </a:p>
        </p:txBody>
      </p:sp>
      <p:sp>
        <p:nvSpPr>
          <p:cNvPr id="52" name="Google Shape;52;p3"/>
          <p:cNvSpPr txBox="1"/>
          <p:nvPr/>
        </p:nvSpPr>
        <p:spPr>
          <a:xfrm>
            <a:off x="2796163" y="1614750"/>
            <a:ext cx="931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</a:t>
            </a:r>
            <a:endParaRPr/>
          </a:p>
        </p:txBody>
      </p:sp>
      <p:pic>
        <p:nvPicPr>
          <p:cNvPr id="53" name="Google Shape;53;p3"/>
          <p:cNvPicPr preferRelativeResize="0"/>
          <p:nvPr/>
        </p:nvPicPr>
        <p:blipFill rotWithShape="1">
          <a:blip r:embed="rId5">
            <a:alphaModFix/>
          </a:blip>
          <a:srcRect b="9238" l="12904" r="13646" t="11528"/>
          <a:stretch/>
        </p:blipFill>
        <p:spPr>
          <a:xfrm>
            <a:off x="7529650" y="1424163"/>
            <a:ext cx="1279725" cy="11475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3"/>
          <p:cNvSpPr/>
          <p:nvPr/>
        </p:nvSpPr>
        <p:spPr>
          <a:xfrm>
            <a:off x="6242713" y="1908325"/>
            <a:ext cx="1127100" cy="26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 txBox="1"/>
          <p:nvPr/>
        </p:nvSpPr>
        <p:spPr>
          <a:xfrm>
            <a:off x="4508000" y="3571863"/>
            <a:ext cx="1160400" cy="39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Library Files</a:t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 rot="-1732715">
            <a:off x="5673937" y="3196275"/>
            <a:ext cx="1688355" cy="26653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3"/>
          <p:cNvSpPr txBox="1"/>
          <p:nvPr/>
        </p:nvSpPr>
        <p:spPr>
          <a:xfrm rot="-1732682">
            <a:off x="6018979" y="2956544"/>
            <a:ext cx="728031" cy="3926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Linker</a:t>
            </a:r>
            <a:endParaRPr/>
          </a:p>
        </p:txBody>
      </p:sp>
      <p:sp>
        <p:nvSpPr>
          <p:cNvPr id="58" name="Google Shape;58;p3"/>
          <p:cNvSpPr txBox="1"/>
          <p:nvPr/>
        </p:nvSpPr>
        <p:spPr>
          <a:xfrm>
            <a:off x="6314438" y="1614750"/>
            <a:ext cx="11604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Assembler</a:t>
            </a:r>
            <a:endParaRPr/>
          </a:p>
        </p:txBody>
      </p:sp>
      <p:sp>
        <p:nvSpPr>
          <p:cNvPr id="59" name="Google Shape;59;p3"/>
          <p:cNvSpPr txBox="1"/>
          <p:nvPr/>
        </p:nvSpPr>
        <p:spPr>
          <a:xfrm>
            <a:off x="7269675" y="2508150"/>
            <a:ext cx="17997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/>
              <a:t>Final Machine Code</a:t>
            </a:r>
            <a:endParaRPr u="sng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>
                <a:solidFill>
                  <a:schemeClr val="dk1"/>
                </a:solidFill>
              </a:rPr>
              <a:t>Soley binary</a:t>
            </a:r>
            <a:endParaRPr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HAL Library</a:t>
            </a:r>
            <a:endParaRPr/>
          </a:p>
        </p:txBody>
      </p:sp>
      <p:sp>
        <p:nvSpPr>
          <p:cNvPr id="65" name="Google Shape;65;p4"/>
          <p:cNvSpPr txBox="1"/>
          <p:nvPr>
            <p:ph idx="1" type="body"/>
          </p:nvPr>
        </p:nvSpPr>
        <p:spPr>
          <a:xfrm>
            <a:off x="352875" y="1345787"/>
            <a:ext cx="4684200" cy="3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A </a:t>
            </a:r>
            <a:r>
              <a:rPr b="1" lang="en-US">
                <a:solidFill>
                  <a:schemeClr val="dk1"/>
                </a:solidFill>
              </a:rPr>
              <a:t>library</a:t>
            </a:r>
            <a:r>
              <a:rPr lang="en-US">
                <a:solidFill>
                  <a:schemeClr val="dk1"/>
                </a:solidFill>
              </a:rPr>
              <a:t> is a file with predefined functions that the user can call for ease of use and reusability.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The </a:t>
            </a:r>
            <a:r>
              <a:rPr b="1" lang="en-US">
                <a:solidFill>
                  <a:schemeClr val="dk1"/>
                </a:solidFill>
              </a:rPr>
              <a:t>Hardware Abstraction Layer </a:t>
            </a:r>
            <a:r>
              <a:rPr lang="en-US">
                <a:solidFill>
                  <a:schemeClr val="dk1"/>
                </a:solidFill>
              </a:rPr>
              <a:t>(HAL) library is provided by STMicroelectronics: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High and low-level control of hardware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Standardized API</a:t>
            </a:r>
            <a:endParaRPr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-US">
                <a:solidFill>
                  <a:schemeClr val="dk1"/>
                </a:solidFill>
              </a:rPr>
              <a:t>One HAL library per series </a:t>
            </a:r>
            <a:endParaRPr>
              <a:solidFill>
                <a:schemeClr val="dk1"/>
              </a:solidFill>
            </a:endParaRPr>
          </a:p>
          <a:p>
            <a:pPr indent="-2984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-US">
                <a:solidFill>
                  <a:schemeClr val="dk1"/>
                </a:solidFill>
              </a:rPr>
              <a:t>F4 series -&gt;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stm32f4xx_hal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Function Example: HAL_GPIO_TogglePin()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6" name="Google Shape;66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6925" y="1630200"/>
            <a:ext cx="3802124" cy="267176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67" name="Google Shape;67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17925" y="1044050"/>
            <a:ext cx="2980125" cy="460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Code File Types</a:t>
            </a:r>
            <a:endParaRPr/>
          </a:p>
        </p:txBody>
      </p:sp>
      <p:sp>
        <p:nvSpPr>
          <p:cNvPr id="73" name="Google Shape;73;p5"/>
          <p:cNvSpPr txBox="1"/>
          <p:nvPr>
            <p:ph idx="1" type="body"/>
          </p:nvPr>
        </p:nvSpPr>
        <p:spPr>
          <a:xfrm>
            <a:off x="352873" y="1356075"/>
            <a:ext cx="4986456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C/C++ uses two main files: Header and Source Files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/>
              <a:t>Header</a:t>
            </a:r>
            <a:r>
              <a:rPr lang="en-US"/>
              <a:t> (.h) files contain function prototypes as well as declarations of constant variables and libraries.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Header files are “list of recipes”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/>
              <a:t>Source </a:t>
            </a:r>
            <a:r>
              <a:rPr lang="en-US"/>
              <a:t>(.c) files contain the actual functions and use variables defined in the header file.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Source files are “steps to complete recipes”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/>
              <a:t>Assembly</a:t>
            </a:r>
            <a:r>
              <a:rPr lang="en-US"/>
              <a:t> (.s) files are sometimes used for more low level control.</a:t>
            </a:r>
            <a:endParaRPr/>
          </a:p>
        </p:txBody>
      </p:sp>
      <p:pic>
        <p:nvPicPr>
          <p:cNvPr id="74" name="Google Shape;7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8075" y="471650"/>
            <a:ext cx="2190800" cy="402135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5"/>
          <p:cNvSpPr/>
          <p:nvPr/>
        </p:nvSpPr>
        <p:spPr>
          <a:xfrm rot="-819597">
            <a:off x="5088440" y="3451617"/>
            <a:ext cx="1828006" cy="297378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5"/>
          <p:cNvSpPr/>
          <p:nvPr/>
        </p:nvSpPr>
        <p:spPr>
          <a:xfrm rot="-195891">
            <a:off x="5034383" y="2555169"/>
            <a:ext cx="1827867" cy="29749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5"/>
          <p:cNvSpPr/>
          <p:nvPr/>
        </p:nvSpPr>
        <p:spPr>
          <a:xfrm rot="-499217">
            <a:off x="5183378" y="1602354"/>
            <a:ext cx="1699993" cy="29745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Memory Types</a:t>
            </a:r>
            <a:endParaRPr/>
          </a:p>
        </p:txBody>
      </p:sp>
      <p:sp>
        <p:nvSpPr>
          <p:cNvPr id="83" name="Google Shape;83;p6"/>
          <p:cNvSpPr txBox="1"/>
          <p:nvPr>
            <p:ph idx="1" type="body"/>
          </p:nvPr>
        </p:nvSpPr>
        <p:spPr>
          <a:xfrm>
            <a:off x="352873" y="1356075"/>
            <a:ext cx="4986456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/>
              <a:t>STM32 main memories: Flash Memory and SRAM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/>
              <a:t>Flash Memory</a:t>
            </a:r>
            <a:r>
              <a:rPr lang="en-US"/>
              <a:t> is a type of nonvolatile memory that can electrically erase and rewrite stored data.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en-US"/>
              <a:t>Nonvolatile memory</a:t>
            </a:r>
            <a:r>
              <a:rPr lang="en-US"/>
              <a:t> is the memory that can keep data even when it is powered off.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Used to store </a:t>
            </a:r>
            <a:r>
              <a:rPr lang="en-US"/>
              <a:t>compiled</a:t>
            </a:r>
            <a:r>
              <a:rPr lang="en-US"/>
              <a:t> code and other data that must be preserved when powered off.</a:t>
            </a:r>
            <a:endParaRPr/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/>
              <a:t>Static Random Access Memory </a:t>
            </a:r>
            <a:r>
              <a:rPr lang="en-US"/>
              <a:t>(SRAM) is a type of volatile memory used for temporary storage.</a:t>
            </a:r>
            <a:endParaRPr/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/>
              <a:t>Faster and smaller than flash memory.</a:t>
            </a:r>
            <a:endParaRPr/>
          </a:p>
        </p:txBody>
      </p:sp>
      <p:pic>
        <p:nvPicPr>
          <p:cNvPr id="84" name="Google Shape;84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7150" y="1284846"/>
            <a:ext cx="3282925" cy="7243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a1015faa_0_24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Transistors</a:t>
            </a:r>
            <a:endParaRPr/>
          </a:p>
        </p:txBody>
      </p:sp>
      <p:sp>
        <p:nvSpPr>
          <p:cNvPr id="90" name="Google Shape;90;g33ba1015faa_0_24"/>
          <p:cNvSpPr txBox="1"/>
          <p:nvPr>
            <p:ph idx="1" type="body"/>
          </p:nvPr>
        </p:nvSpPr>
        <p:spPr>
          <a:xfrm>
            <a:off x="444875" y="1146950"/>
            <a:ext cx="45408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Active semiconductors that can block or allow electric current to flow from one path to another.</a:t>
            </a:r>
            <a:endParaRPr sz="5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In a core processor,</a:t>
            </a:r>
            <a:r>
              <a:rPr lang="en-US">
                <a:solidFill>
                  <a:schemeClr val="dk1"/>
                </a:solidFill>
              </a:rPr>
              <a:t> can act as </a:t>
            </a:r>
            <a:r>
              <a:rPr b="1" lang="en-US">
                <a:solidFill>
                  <a:schemeClr val="dk1"/>
                </a:solidFill>
              </a:rPr>
              <a:t>logic gates</a:t>
            </a:r>
            <a:r>
              <a:rPr lang="en-US">
                <a:solidFill>
                  <a:schemeClr val="dk1"/>
                </a:solidFill>
              </a:rPr>
              <a:t> to transmit data through high (1) and low (0) states.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Can be used as an </a:t>
            </a:r>
            <a:r>
              <a:rPr b="1" lang="en-US">
                <a:solidFill>
                  <a:schemeClr val="dk1"/>
                </a:solidFill>
              </a:rPr>
              <a:t>amplifier</a:t>
            </a:r>
            <a:r>
              <a:rPr lang="en-US">
                <a:solidFill>
                  <a:schemeClr val="dk1"/>
                </a:solidFill>
              </a:rPr>
              <a:t> to increase the </a:t>
            </a:r>
            <a:r>
              <a:rPr lang="en-US">
                <a:solidFill>
                  <a:schemeClr val="dk1"/>
                </a:solidFill>
              </a:rPr>
              <a:t>magnitude</a:t>
            </a:r>
            <a:r>
              <a:rPr lang="en-US">
                <a:solidFill>
                  <a:schemeClr val="dk1"/>
                </a:solidFill>
              </a:rPr>
              <a:t> of electrical signals.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91" name="Google Shape;91;g33ba1015faa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175" y="528026"/>
            <a:ext cx="3514775" cy="34203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33ba1015faa_0_24"/>
          <p:cNvSpPr txBox="1"/>
          <p:nvPr/>
        </p:nvSpPr>
        <p:spPr>
          <a:xfrm>
            <a:off x="5257163" y="3994100"/>
            <a:ext cx="3514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</a:rPr>
              <a:t>Millions to billions of transistors in computers</a:t>
            </a:r>
            <a:endParaRPr sz="1200"/>
          </a:p>
        </p:txBody>
      </p:sp>
      <p:pic>
        <p:nvPicPr>
          <p:cNvPr id="93" name="Google Shape;93;g33ba1015faa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2875" y="3154131"/>
            <a:ext cx="1983800" cy="16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66d5ac4bb_0_0"/>
          <p:cNvSpPr txBox="1"/>
          <p:nvPr>
            <p:ph type="title"/>
          </p:nvPr>
        </p:nvSpPr>
        <p:spPr>
          <a:xfrm>
            <a:off x="444875" y="471650"/>
            <a:ext cx="4279800" cy="67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Transistors (cntd.)</a:t>
            </a:r>
            <a:endParaRPr/>
          </a:p>
        </p:txBody>
      </p:sp>
      <p:sp>
        <p:nvSpPr>
          <p:cNvPr id="99" name="Google Shape;99;g3266d5ac4bb_0_0"/>
          <p:cNvSpPr txBox="1"/>
          <p:nvPr>
            <p:ph idx="1" type="body"/>
          </p:nvPr>
        </p:nvSpPr>
        <p:spPr>
          <a:xfrm>
            <a:off x="231949" y="1146950"/>
            <a:ext cx="5066700" cy="35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▶"/>
            </a:pPr>
            <a:r>
              <a:rPr b="1" lang="en-US">
                <a:solidFill>
                  <a:schemeClr val="dk1"/>
                </a:solidFill>
              </a:rPr>
              <a:t>Bipolar Junction Transistor</a:t>
            </a:r>
            <a:r>
              <a:rPr lang="en-US">
                <a:solidFill>
                  <a:schemeClr val="dk1"/>
                </a:solidFill>
              </a:rPr>
              <a:t> (BJT)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0" name="Google Shape;100;g3266d5ac4b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876" y="1654440"/>
            <a:ext cx="4675175" cy="278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3266d5ac4bb_0_0"/>
          <p:cNvSpPr txBox="1"/>
          <p:nvPr/>
        </p:nvSpPr>
        <p:spPr>
          <a:xfrm>
            <a:off x="5214800" y="1134875"/>
            <a:ext cx="3636900" cy="3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Once a small </a:t>
            </a:r>
            <a:r>
              <a:rPr lang="en-US" u="sng">
                <a:solidFill>
                  <a:schemeClr val="dk1"/>
                </a:solidFill>
              </a:rPr>
              <a:t>current </a:t>
            </a:r>
            <a:r>
              <a:rPr lang="en-US">
                <a:solidFill>
                  <a:schemeClr val="dk1"/>
                </a:solidFill>
              </a:rPr>
              <a:t>is applied at the base, e</a:t>
            </a:r>
            <a:r>
              <a:rPr lang="en-US">
                <a:solidFill>
                  <a:schemeClr val="dk1"/>
                </a:solidFill>
              </a:rPr>
              <a:t>lectrons and holes can flow.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▶"/>
            </a:pPr>
            <a:r>
              <a:rPr lang="en-US">
                <a:solidFill>
                  <a:schemeClr val="dk1"/>
                </a:solidFill>
              </a:rPr>
              <a:t>Current will flow from the collector to the emitter for NPN type.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" name="Google Shape;102;g3266d5ac4bb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8638" y="2480300"/>
            <a:ext cx="2728976" cy="237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EE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