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6" roundtripDataSignature="AMtx7mhRwxLh3Ql1kdTsq7SPa+IikJtL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3408076ef5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g3408076ef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" name="Google Shape;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" name="Google Shape;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3408076ef51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" name="Google Shape;44;g3408076ef5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Talk about what makes the MCU a master (clock, communication steps)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COPI - Controller out, peripheral in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408076ef51_0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3408076ef5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0be99ddf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340be99dd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0 Mode is the most common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40be99ddfe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340be99ddf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1">
  <p:cSld name="TITLE_AND_BODY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0066A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body"/>
          </p:nvPr>
        </p:nvSpPr>
        <p:spPr>
          <a:xfrm>
            <a:off x="218650" y="1132975"/>
            <a:ext cx="8728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▶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1 1">
  <p:cSld name="TITLE_AND_BODY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0066A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" type="body"/>
          </p:nvPr>
        </p:nvSpPr>
        <p:spPr>
          <a:xfrm>
            <a:off x="218650" y="1132975"/>
            <a:ext cx="4253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▶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■"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2" type="body"/>
          </p:nvPr>
        </p:nvSpPr>
        <p:spPr>
          <a:xfrm>
            <a:off x="4471750" y="1132975"/>
            <a:ext cx="4253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▶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image" Target="../media/image14.gif"/><Relationship Id="rId3" Type="http://schemas.openxmlformats.org/officeDocument/2006/relationships/image" Target="../media/image6.gi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456350"/>
            <a:ext cx="9143550" cy="69147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4"/>
          <p:cNvSpPr/>
          <p:nvPr/>
        </p:nvSpPr>
        <p:spPr>
          <a:xfrm>
            <a:off x="385290" y="4645890"/>
            <a:ext cx="20568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3750" lIns="67500" spcFirstLastPara="1" rIns="67500" wrap="square" tIns="3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8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5" y="-2"/>
            <a:ext cx="9143550" cy="914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1920" y="4551930"/>
            <a:ext cx="875340" cy="27324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4"/>
          <p:cNvSpPr txBox="1"/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66A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457110" y="120339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jlcpcb.com/capabilities/pcb-capabilities" TargetMode="External"/><Relationship Id="rId4" Type="http://schemas.openxmlformats.org/officeDocument/2006/relationships/hyperlink" Target="https://cart.jlcpcb.com/quote?orderType=1&amp;stencilLayer=2&amp;stencilWidth=100&amp;stencilLength=100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g3408076ef51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6125" y="411400"/>
            <a:ext cx="3691750" cy="167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g3408076ef51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6222" y="2571750"/>
            <a:ext cx="1918450" cy="199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g3408076ef51_0_0"/>
          <p:cNvSpPr txBox="1"/>
          <p:nvPr/>
        </p:nvSpPr>
        <p:spPr>
          <a:xfrm>
            <a:off x="2048250" y="1983000"/>
            <a:ext cx="52944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</a:rPr>
              <a:t>Attendance QR (Week </a:t>
            </a:r>
            <a:r>
              <a:rPr b="1" lang="en-US" sz="2400"/>
              <a:t>7</a:t>
            </a:r>
            <a:r>
              <a:rPr b="1" lang="en-US" sz="2400">
                <a:solidFill>
                  <a:srgbClr val="000000"/>
                </a:solidFill>
              </a:rPr>
              <a:t>, Session </a:t>
            </a:r>
            <a:r>
              <a:rPr b="1" lang="en-US" sz="2400"/>
              <a:t>2)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/>
        </p:nvSpPr>
        <p:spPr>
          <a:xfrm>
            <a:off x="1018095" y="1740768"/>
            <a:ext cx="71079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rgbClr val="0066A1"/>
                </a:solidFill>
                <a:latin typeface="Arial"/>
                <a:ea typeface="Arial"/>
                <a:cs typeface="Arial"/>
                <a:sym typeface="Arial"/>
              </a:rPr>
              <a:t>Join us next meeting for the </a:t>
            </a:r>
            <a:r>
              <a:rPr b="1" lang="en-US" sz="2400">
                <a:solidFill>
                  <a:srgbClr val="0066A1"/>
                </a:solidFill>
              </a:rPr>
              <a:t>Final Project</a:t>
            </a:r>
            <a:r>
              <a:rPr b="1" i="0" lang="en-US" sz="2400" u="none" cap="none" strike="noStrike">
                <a:solidFill>
                  <a:srgbClr val="0066A1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br>
              <a:rPr b="1" i="0" lang="en-US" sz="2400" u="none" cap="none" strike="noStrike">
                <a:solidFill>
                  <a:srgbClr val="0066A1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2400" u="none" cap="none" strike="noStrike">
              <a:solidFill>
                <a:srgbClr val="0066A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rgbClr val="0066A1"/>
                </a:solidFill>
                <a:latin typeface="Arial"/>
                <a:ea typeface="Arial"/>
                <a:cs typeface="Arial"/>
                <a:sym typeface="Arial"/>
              </a:rPr>
              <a:t>Nothing new is needed for next week.</a:t>
            </a:r>
            <a:br>
              <a:rPr b="1" i="0" lang="en-US" sz="2400" u="none" cap="none" strike="noStrike">
                <a:solidFill>
                  <a:srgbClr val="0066A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2400" u="none" cap="none" strike="noStrike">
                <a:solidFill>
                  <a:srgbClr val="0066A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 cap="none" strike="noStrike">
                <a:solidFill>
                  <a:srgbClr val="0066A1"/>
                </a:solidFill>
                <a:latin typeface="Arial"/>
                <a:ea typeface="Arial"/>
                <a:cs typeface="Arial"/>
                <a:sym typeface="Arial"/>
              </a:rPr>
              <a:t>Any Questions?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 txBox="1"/>
          <p:nvPr>
            <p:ph idx="1" type="subTitle"/>
          </p:nvPr>
        </p:nvSpPr>
        <p:spPr>
          <a:xfrm>
            <a:off x="388175" y="36134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IEEE - CSULB Branch</a:t>
            </a:r>
            <a:endParaRPr sz="1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/>
          </a:p>
        </p:txBody>
      </p:sp>
      <p:sp>
        <p:nvSpPr>
          <p:cNvPr id="34" name="Google Shape;34;p1"/>
          <p:cNvSpPr txBox="1"/>
          <p:nvPr/>
        </p:nvSpPr>
        <p:spPr>
          <a:xfrm>
            <a:off x="752400" y="1933750"/>
            <a:ext cx="7886100" cy="11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Meeting </a:t>
            </a:r>
            <a:r>
              <a:rPr b="1" lang="en-US" sz="3200">
                <a:solidFill>
                  <a:schemeClr val="dk1"/>
                </a:solidFill>
              </a:rPr>
              <a:t>7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STM32 </a:t>
            </a:r>
            <a:r>
              <a:rPr b="1" lang="en-US" sz="3200">
                <a:solidFill>
                  <a:schemeClr val="dk1"/>
                </a:solidFill>
              </a:rPr>
              <a:t>SPI Communication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" name="Google Shape;3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6125" y="411400"/>
            <a:ext cx="3691750" cy="16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/>
          <p:nvPr>
            <p:ph type="title"/>
          </p:nvPr>
        </p:nvSpPr>
        <p:spPr>
          <a:xfrm>
            <a:off x="438650" y="563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41" name="Google Shape;41;p2"/>
          <p:cNvSpPr txBox="1"/>
          <p:nvPr>
            <p:ph idx="1" type="body"/>
          </p:nvPr>
        </p:nvSpPr>
        <p:spPr>
          <a:xfrm>
            <a:off x="535975" y="1408800"/>
            <a:ext cx="5193000" cy="17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▶"/>
            </a:pPr>
            <a:r>
              <a:rPr lang="en-US" sz="1800"/>
              <a:t>Communication Protocol Review</a:t>
            </a:r>
            <a:endParaRPr sz="18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▶"/>
            </a:pPr>
            <a:r>
              <a:rPr lang="en-US" sz="1800"/>
              <a:t>Features of Serial Peripheral Interface (SPI)</a:t>
            </a:r>
            <a:endParaRPr sz="18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▶"/>
            </a:pPr>
            <a:r>
              <a:rPr lang="en-US" sz="1800"/>
              <a:t>SPI Lines</a:t>
            </a:r>
            <a:endParaRPr sz="18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▶"/>
            </a:pPr>
            <a:r>
              <a:rPr lang="en-US" sz="1800"/>
              <a:t>Demo: PCB Layout Creation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408076ef51_0_23"/>
          <p:cNvSpPr txBox="1"/>
          <p:nvPr>
            <p:ph type="title"/>
          </p:nvPr>
        </p:nvSpPr>
        <p:spPr>
          <a:xfrm>
            <a:off x="444875" y="471650"/>
            <a:ext cx="48369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Communication Protocol Review</a:t>
            </a:r>
            <a:endParaRPr/>
          </a:p>
        </p:txBody>
      </p:sp>
      <p:sp>
        <p:nvSpPr>
          <p:cNvPr id="47" name="Google Shape;47;g3408076ef51_0_23"/>
          <p:cNvSpPr txBox="1"/>
          <p:nvPr>
            <p:ph idx="1" type="body"/>
          </p:nvPr>
        </p:nvSpPr>
        <p:spPr>
          <a:xfrm>
            <a:off x="344350" y="1255450"/>
            <a:ext cx="5046000" cy="3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▶"/>
            </a:pPr>
            <a:r>
              <a:rPr b="1" lang="en-US"/>
              <a:t>Communication Protocols </a:t>
            </a:r>
            <a:r>
              <a:rPr lang="en-US"/>
              <a:t>are a set of rules and formats enabling the transmission of data between devices.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lang="en-US"/>
              <a:t>Master (MCU) and slave (sensor) configuration.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lang="en-US"/>
              <a:t>MOSI/MISO (or CIPO/COPI) pins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lang="en-US"/>
              <a:t>Both agree on a common communication protocol or “language”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▶"/>
            </a:pPr>
            <a:r>
              <a:rPr lang="en-US"/>
              <a:t>Common serial communication (one bit at a time) include: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lang="en-US"/>
              <a:t>UART/USART, I2C, USB, SPI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lang="en-US"/>
              <a:t>Each varies based on wire count, (a)synchronous, speed, data flow direction (simplex, half-duplex, duplex), etc.</a:t>
            </a:r>
            <a:endParaRPr/>
          </a:p>
        </p:txBody>
      </p:sp>
      <p:pic>
        <p:nvPicPr>
          <p:cNvPr descr="What is Serial Communication and How it works? [Explained]" id="48" name="Google Shape;48;g3408076ef51_0_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11762" y="2653972"/>
            <a:ext cx="3338740" cy="1839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g3408076ef51_0_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72989" y="756868"/>
            <a:ext cx="2616262" cy="181488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408076ef51_0_49"/>
          <p:cNvSpPr txBox="1"/>
          <p:nvPr>
            <p:ph type="title"/>
          </p:nvPr>
        </p:nvSpPr>
        <p:spPr>
          <a:xfrm>
            <a:off x="444875" y="471650"/>
            <a:ext cx="67494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Features of Serial Peripheral Interface (SPI)</a:t>
            </a:r>
            <a:endParaRPr/>
          </a:p>
        </p:txBody>
      </p:sp>
      <p:sp>
        <p:nvSpPr>
          <p:cNvPr id="55" name="Google Shape;55;g3408076ef51_0_49"/>
          <p:cNvSpPr txBox="1"/>
          <p:nvPr>
            <p:ph idx="1" type="body"/>
          </p:nvPr>
        </p:nvSpPr>
        <p:spPr>
          <a:xfrm>
            <a:off x="344350" y="1255450"/>
            <a:ext cx="7650000" cy="19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lang="en-US"/>
              <a:t>Key Features: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lang="en-US"/>
              <a:t>3-Wire (Half-duplex) or 4-Wire (Duplex) or more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lang="en-US"/>
              <a:t>Synchronous (Bits sent/received at the MCU clock speed)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lang="en-US"/>
              <a:t>Faster bit rate compared to older I2C and UART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lang="en-US"/>
              <a:t>Loosely defined in terms of frame formats, # of bits transmitted, voltage levels, etc.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lang="en-US"/>
              <a:t>Often used for data transfer between one controller and one or more peripherals</a:t>
            </a:r>
            <a:endParaRPr/>
          </a:p>
        </p:txBody>
      </p:sp>
      <p:pic>
        <p:nvPicPr>
          <p:cNvPr id="56" name="Google Shape;56;g3408076ef51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474" y="3427149"/>
            <a:ext cx="3052424" cy="142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g3408076ef51_0_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799" y="3427150"/>
            <a:ext cx="3583300" cy="14244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g3408076ef51_0_49"/>
          <p:cNvSpPr txBox="1"/>
          <p:nvPr>
            <p:ph idx="1" type="body"/>
          </p:nvPr>
        </p:nvSpPr>
        <p:spPr>
          <a:xfrm>
            <a:off x="2232950" y="3189250"/>
            <a:ext cx="7305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3-Wire </a:t>
            </a:r>
            <a:endParaRPr b="1"/>
          </a:p>
        </p:txBody>
      </p:sp>
      <p:sp>
        <p:nvSpPr>
          <p:cNvPr id="59" name="Google Shape;59;g3408076ef51_0_49"/>
          <p:cNvSpPr txBox="1"/>
          <p:nvPr>
            <p:ph idx="1" type="body"/>
          </p:nvPr>
        </p:nvSpPr>
        <p:spPr>
          <a:xfrm>
            <a:off x="6007438" y="3189250"/>
            <a:ext cx="7305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4</a:t>
            </a:r>
            <a:r>
              <a:rPr b="1" lang="en-US"/>
              <a:t>-Wire 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"/>
          <p:cNvSpPr txBox="1"/>
          <p:nvPr>
            <p:ph type="title"/>
          </p:nvPr>
        </p:nvSpPr>
        <p:spPr>
          <a:xfrm>
            <a:off x="444875" y="471650"/>
            <a:ext cx="67494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SPI Lines (CS)</a:t>
            </a:r>
            <a:endParaRPr/>
          </a:p>
        </p:txBody>
      </p:sp>
      <p:sp>
        <p:nvSpPr>
          <p:cNvPr id="65" name="Google Shape;65;p4"/>
          <p:cNvSpPr txBox="1"/>
          <p:nvPr>
            <p:ph idx="1" type="body"/>
          </p:nvPr>
        </p:nvSpPr>
        <p:spPr>
          <a:xfrm>
            <a:off x="0" y="1217875"/>
            <a:ext cx="3663000" cy="3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b="1" lang="en-US"/>
              <a:t>SS</a:t>
            </a:r>
            <a:r>
              <a:rPr lang="en-US"/>
              <a:t> (Slave Select) or </a:t>
            </a:r>
            <a:r>
              <a:rPr b="1" lang="en-US"/>
              <a:t>CS</a:t>
            </a:r>
            <a:r>
              <a:rPr lang="en-US"/>
              <a:t> (Chip Select) line determines what “chip” the MCU communicates with.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lang="en-US"/>
              <a:t>With multiple CS lines connected to their own peripherals: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lang="en-US"/>
              <a:t>Individual CS line pulled low activates that device (“active low”).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lang="en-US"/>
              <a:t>With one CS line, MISO/MOSI lines are daisy chained across devices with data sent through each and back to MCU.</a:t>
            </a:r>
            <a:endParaRPr/>
          </a:p>
        </p:txBody>
      </p:sp>
      <p:pic>
        <p:nvPicPr>
          <p:cNvPr id="66" name="Google Shape;6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3900" y="1531130"/>
            <a:ext cx="2770099" cy="283791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7" name="Google Shape;67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8525" y="1531112"/>
            <a:ext cx="2796683" cy="28379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40be99ddfe_0_0"/>
          <p:cNvSpPr txBox="1"/>
          <p:nvPr>
            <p:ph type="title"/>
          </p:nvPr>
        </p:nvSpPr>
        <p:spPr>
          <a:xfrm>
            <a:off x="444875" y="471650"/>
            <a:ext cx="67494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SPI Lines (SCLK)</a:t>
            </a:r>
            <a:endParaRPr/>
          </a:p>
        </p:txBody>
      </p:sp>
      <p:sp>
        <p:nvSpPr>
          <p:cNvPr id="73" name="Google Shape;73;g340be99ddfe_0_0"/>
          <p:cNvSpPr txBox="1"/>
          <p:nvPr>
            <p:ph idx="1" type="body"/>
          </p:nvPr>
        </p:nvSpPr>
        <p:spPr>
          <a:xfrm>
            <a:off x="330900" y="1146950"/>
            <a:ext cx="35157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b="1" lang="en-US"/>
              <a:t>SCLK</a:t>
            </a:r>
            <a:r>
              <a:rPr lang="en-US"/>
              <a:t> is the clock line whose frequency can be chosen by the MCU.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lang="en-US"/>
              <a:t>One bit read per clock signal.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lang="en-US"/>
              <a:t>Clock can be idle low or idle high called </a:t>
            </a:r>
            <a:r>
              <a:rPr lang="en-US"/>
              <a:t>clock</a:t>
            </a:r>
            <a:r>
              <a:rPr lang="en-US"/>
              <a:t> polarity (CPOL).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lang="en-US"/>
              <a:t>Data can be sampled at leading (first) or trailing (second) edge called clock phase (CPHA).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lang="en-US"/>
              <a:t>4 possible SPI modes.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lang="en-US"/>
              <a:t>All interconnected SPI devices must use same mode.</a:t>
            </a:r>
            <a:endParaRPr/>
          </a:p>
        </p:txBody>
      </p:sp>
      <p:pic>
        <p:nvPicPr>
          <p:cNvPr id="74" name="Google Shape;74;g340be99ddfe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3125" y="928337"/>
            <a:ext cx="5062950" cy="328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0be99ddfe_0_12"/>
          <p:cNvSpPr txBox="1"/>
          <p:nvPr>
            <p:ph type="title"/>
          </p:nvPr>
        </p:nvSpPr>
        <p:spPr>
          <a:xfrm>
            <a:off x="444875" y="471650"/>
            <a:ext cx="67494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SPI Lines (MOSI/MISO)</a:t>
            </a:r>
            <a:endParaRPr/>
          </a:p>
        </p:txBody>
      </p:sp>
      <p:sp>
        <p:nvSpPr>
          <p:cNvPr id="80" name="Google Shape;80;g340be99ddfe_0_12"/>
          <p:cNvSpPr txBox="1"/>
          <p:nvPr>
            <p:ph idx="1" type="body"/>
          </p:nvPr>
        </p:nvSpPr>
        <p:spPr>
          <a:xfrm>
            <a:off x="304000" y="1428875"/>
            <a:ext cx="3259500" cy="26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b="1" lang="en-US"/>
              <a:t>MOSI</a:t>
            </a:r>
            <a:r>
              <a:rPr lang="en-US"/>
              <a:t> line is used to send data from the master to the slave.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b="1" lang="en-US"/>
              <a:t>MISO</a:t>
            </a:r>
            <a:r>
              <a:rPr lang="en-US"/>
              <a:t> line is used to send data from the slave to the master.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lang="en-US"/>
              <a:t>Some devices only receive data from master.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lang="en-US"/>
              <a:t>MISO sent as response to data on MOSI line.</a:t>
            </a:r>
            <a:endParaRPr/>
          </a:p>
        </p:txBody>
      </p:sp>
      <p:pic>
        <p:nvPicPr>
          <p:cNvPr id="81" name="Google Shape;81;g340be99ddfe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9350" y="1384288"/>
            <a:ext cx="5248801" cy="269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/>
          <p:nvPr>
            <p:ph type="title"/>
          </p:nvPr>
        </p:nvSpPr>
        <p:spPr>
          <a:xfrm>
            <a:off x="444875" y="471650"/>
            <a:ext cx="51369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Demo: PCB Layout Creation</a:t>
            </a:r>
            <a:endParaRPr/>
          </a:p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>
            <a:off x="330012" y="1146950"/>
            <a:ext cx="4120068" cy="3543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▶"/>
            </a:pPr>
            <a:r>
              <a:rPr lang="en-US" sz="1600">
                <a:solidFill>
                  <a:schemeClr val="dk1"/>
                </a:solidFill>
              </a:rPr>
              <a:t>What is needed?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▶"/>
            </a:pPr>
            <a:r>
              <a:rPr lang="en-US" sz="1600">
                <a:solidFill>
                  <a:schemeClr val="dk1"/>
                </a:solidFill>
              </a:rPr>
              <a:t>Software: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lang="en-US" sz="1600">
                <a:solidFill>
                  <a:schemeClr val="dk1"/>
                </a:solidFill>
              </a:rPr>
              <a:t>Altium Designer</a:t>
            </a:r>
            <a:endParaRPr sz="16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lang="en-US" sz="1600">
                <a:solidFill>
                  <a:schemeClr val="dk1"/>
                </a:solidFill>
              </a:rPr>
              <a:t>Links:</a:t>
            </a:r>
            <a:endParaRPr sz="16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lang="en-US" sz="1600" u="sng">
                <a:solidFill>
                  <a:schemeClr val="hlink"/>
                </a:solidFill>
                <a:hlinkClick r:id="rId3"/>
              </a:rPr>
              <a:t>JCLPCB Constraints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lang="en-US" sz="1600" u="sng">
                <a:solidFill>
                  <a:schemeClr val="hlink"/>
                </a:solidFill>
                <a:hlinkClick r:id="rId4"/>
              </a:rPr>
              <a:t>JCLPCB Order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EE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