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3YapVEaJgRzqlQ4UX58izCy5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408076ef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408076ef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226c985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3b0226c985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0226c985_0_1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3b0226c98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b0226c985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b0226c985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b0226c985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b0226c98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b0226c985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b0226c985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0226c985_0_1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3b0226c985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0226c985_0_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3b0226c985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31a6d46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31a6d46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b0226c985_0_1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b0226c98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438040998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34380409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408076ef51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408076ef5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3b0226c985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3b0226c98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0226c985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3b0226c98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0226c985_0_1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3b0226c98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b0226c985_0_1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3b0226c985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 1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186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4717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gif"/><Relationship Id="rId2" Type="http://schemas.openxmlformats.org/officeDocument/2006/relationships/image" Target="../media/image3.gif"/><Relationship Id="rId3" Type="http://schemas.openxmlformats.org/officeDocument/2006/relationships/image" Target="../media/image19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6350"/>
            <a:ext cx="9143550" cy="6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385290" y="4645890"/>
            <a:ext cx="205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" y="-2"/>
            <a:ext cx="9143550" cy="91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920" y="4551930"/>
            <a:ext cx="87534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jpg"/><Relationship Id="rId4" Type="http://schemas.openxmlformats.org/officeDocument/2006/relationships/image" Target="../media/image20.jpg"/><Relationship Id="rId5" Type="http://schemas.openxmlformats.org/officeDocument/2006/relationships/image" Target="../media/image21.jpg"/><Relationship Id="rId6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osch-sensortec.com/media/boschsensortec/downloads/datasheets/bst-bmp280-ds001.pd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408076ef5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3408076ef5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36222" y="2571750"/>
            <a:ext cx="1918450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3408076ef51_0_0"/>
          <p:cNvSpPr txBox="1"/>
          <p:nvPr/>
        </p:nvSpPr>
        <p:spPr>
          <a:xfrm>
            <a:off x="2048250" y="1983000"/>
            <a:ext cx="5294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Attendance QR (Week </a:t>
            </a:r>
            <a:r>
              <a:rPr b="1" lang="en-US" sz="2400"/>
              <a:t>8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Session </a:t>
            </a:r>
            <a:r>
              <a:rPr b="1" lang="en-US" sz="2400"/>
              <a:t>2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b0226c985_0_203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92" name="Google Shape;92;g33b0226c985_0_203"/>
          <p:cNvSpPr txBox="1"/>
          <p:nvPr>
            <p:ph idx="1" type="body"/>
          </p:nvPr>
        </p:nvSpPr>
        <p:spPr>
          <a:xfrm>
            <a:off x="330000" y="1146950"/>
            <a:ext cx="2235300" cy="13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Make PB6 a PWM Output (This will be our motor control pin):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93" name="Google Shape;93;g33b0226c985_0_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400" y="271025"/>
            <a:ext cx="6326349" cy="4601451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b0226c985_0_132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99" name="Google Shape;99;g33b0226c985_0_132"/>
          <p:cNvSpPr txBox="1"/>
          <p:nvPr>
            <p:ph idx="1" type="body"/>
          </p:nvPr>
        </p:nvSpPr>
        <p:spPr>
          <a:xfrm>
            <a:off x="330000" y="1082850"/>
            <a:ext cx="51369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Download the .c and .h files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These files make up a BMP280 SPI driver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b="1" lang="en-US" sz="1300">
                <a:solidFill>
                  <a:schemeClr val="dk1"/>
                </a:solidFill>
              </a:rPr>
              <a:t>Drivers</a:t>
            </a:r>
            <a:r>
              <a:rPr lang="en-US" sz="1300">
                <a:solidFill>
                  <a:schemeClr val="dk1"/>
                </a:solidFill>
              </a:rPr>
              <a:t> allow for low-level hardware control along with high-level functions for ease of use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Create a new “BMP280” folder with subfolder Inc and Src to hold the driver files: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Allow new files to be compiled: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Project -&gt; Properties -&gt; C/C++ General -&gt; Path Symbols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In </a:t>
            </a:r>
            <a:r>
              <a:rPr b="1" lang="en-US" sz="1300">
                <a:solidFill>
                  <a:schemeClr val="dk1"/>
                </a:solidFill>
              </a:rPr>
              <a:t>Includes</a:t>
            </a:r>
            <a:r>
              <a:rPr lang="en-US" sz="1300">
                <a:solidFill>
                  <a:schemeClr val="dk1"/>
                </a:solidFill>
              </a:rPr>
              <a:t> tab add the “/BMP280/Inc” directory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In </a:t>
            </a:r>
            <a:r>
              <a:rPr b="1" lang="en-US" sz="1300">
                <a:solidFill>
                  <a:schemeClr val="dk1"/>
                </a:solidFill>
              </a:rPr>
              <a:t>Source Location</a:t>
            </a:r>
            <a:r>
              <a:rPr lang="en-US" sz="1300">
                <a:solidFill>
                  <a:schemeClr val="dk1"/>
                </a:solidFill>
              </a:rPr>
              <a:t> tab add “/BMP280” folder	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0" name="Google Shape;100;g33b0226c985_0_132"/>
          <p:cNvPicPr preferRelativeResize="0"/>
          <p:nvPr/>
        </p:nvPicPr>
        <p:blipFill rotWithShape="1">
          <a:blip r:embed="rId3">
            <a:alphaModFix/>
          </a:blip>
          <a:srcRect b="0" l="0" r="1332" t="0"/>
          <a:stretch/>
        </p:blipFill>
        <p:spPr>
          <a:xfrm>
            <a:off x="6096100" y="406025"/>
            <a:ext cx="2854550" cy="44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0226c985_0_142"/>
          <p:cNvSpPr txBox="1"/>
          <p:nvPr>
            <p:ph type="title"/>
          </p:nvPr>
        </p:nvSpPr>
        <p:spPr>
          <a:xfrm>
            <a:off x="444875" y="471650"/>
            <a:ext cx="1359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06" name="Google Shape;106;g33b0226c985_0_142"/>
          <p:cNvSpPr txBox="1"/>
          <p:nvPr>
            <p:ph idx="1" type="body"/>
          </p:nvPr>
        </p:nvSpPr>
        <p:spPr>
          <a:xfrm>
            <a:off x="330000" y="1082850"/>
            <a:ext cx="57684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Open the “BMP280.h” file and enter the missing register addresses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From datasheet (You have to search yourself):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07" name="Google Shape;107;g33b0226c985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525" y="1693525"/>
            <a:ext cx="8164951" cy="3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0226c985_0_40"/>
          <p:cNvSpPr txBox="1"/>
          <p:nvPr>
            <p:ph type="title"/>
          </p:nvPr>
        </p:nvSpPr>
        <p:spPr>
          <a:xfrm>
            <a:off x="444875" y="471650"/>
            <a:ext cx="126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13" name="Google Shape;113;g33b0226c985_0_40"/>
          <p:cNvSpPr txBox="1"/>
          <p:nvPr>
            <p:ph idx="1" type="body"/>
          </p:nvPr>
        </p:nvSpPr>
        <p:spPr>
          <a:xfrm>
            <a:off x="347325" y="1086350"/>
            <a:ext cx="4965900" cy="3483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AF4"/>
              </a:buClr>
              <a:buSzPts val="1600"/>
              <a:buChar char="▶"/>
            </a:pPr>
            <a:r>
              <a:rPr b="1" lang="en-US" sz="1600">
                <a:solidFill>
                  <a:srgbClr val="F9FAF4"/>
                </a:solidFill>
              </a:rPr>
              <a:t>In main.c file starting around line 22:</a:t>
            </a:r>
            <a:endParaRPr b="1" sz="1600">
              <a:solidFill>
                <a:srgbClr val="F9FAF4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Private includes ----------------------------------------------------------*/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Includes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"bmp280.h"</a:t>
            </a:r>
            <a:endParaRPr sz="1000">
              <a:solidFill>
                <a:srgbClr val="17C6A3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&lt;stdio.h&gt;</a:t>
            </a:r>
            <a:endParaRPr sz="1000">
              <a:solidFill>
                <a:srgbClr val="17C6A3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Includes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AF4"/>
              </a:buClr>
              <a:buSzPts val="1600"/>
              <a:buChar char="▶"/>
            </a:pPr>
            <a:r>
              <a:rPr b="1" lang="en-US" sz="1600">
                <a:solidFill>
                  <a:srgbClr val="F9FAF4"/>
                </a:solidFill>
              </a:rPr>
              <a:t>In main.c file starting around line 64:</a:t>
            </a:r>
            <a:endParaRPr b="1" sz="1600">
              <a:solidFill>
                <a:srgbClr val="F9FAF4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Private user code ---------------------------------------------------------*/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0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0DD140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_write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A7EC21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HAL_UART_Transmit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huart2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000">
                <a:solidFill>
                  <a:srgbClr val="1290C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uint8_t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ptr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HAL_MAX_DELAY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0 */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4" name="Google Shape;114;g33b0226c985_0_40"/>
          <p:cNvSpPr txBox="1"/>
          <p:nvPr>
            <p:ph idx="1" type="body"/>
          </p:nvPr>
        </p:nvSpPr>
        <p:spPr>
          <a:xfrm>
            <a:off x="5449525" y="1443625"/>
            <a:ext cx="3549300" cy="23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#include "bmp280.h"</a:t>
            </a:r>
            <a:r>
              <a:rPr lang="en-US">
                <a:solidFill>
                  <a:schemeClr val="dk1"/>
                </a:solidFill>
              </a:rPr>
              <a:t> will allow us the use the driver functions within our main.c file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#include &lt;stdio.h&gt;</a:t>
            </a:r>
            <a:r>
              <a:rPr lang="en-US">
                <a:solidFill>
                  <a:schemeClr val="dk1"/>
                </a:solidFill>
              </a:rPr>
              <a:t> will allow us to use the printf function to output data to a console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int _write()</a:t>
            </a:r>
            <a:r>
              <a:rPr lang="en-US">
                <a:solidFill>
                  <a:schemeClr val="dk1"/>
                </a:solidFill>
              </a:rPr>
              <a:t> function will convert printf function into a UART transmission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0226c985_0_152"/>
          <p:cNvSpPr txBox="1"/>
          <p:nvPr>
            <p:ph type="title"/>
          </p:nvPr>
        </p:nvSpPr>
        <p:spPr>
          <a:xfrm>
            <a:off x="444875" y="471650"/>
            <a:ext cx="126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120" name="Google Shape;120;g33b0226c985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1650" y="898575"/>
            <a:ext cx="3932000" cy="1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3b0226c985_0_152"/>
          <p:cNvSpPr txBox="1"/>
          <p:nvPr>
            <p:ph idx="1" type="body"/>
          </p:nvPr>
        </p:nvSpPr>
        <p:spPr>
          <a:xfrm>
            <a:off x="698550" y="1058800"/>
            <a:ext cx="4622700" cy="3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To printf to STM32CubeIDE console: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Click the console dropdown —---------------&gt;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Select “3 Command Shell Console”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Connection Type: Serial Port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Encoding: UTF-8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Select “New”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Serial Port matches STLink COM port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Baud Rate matches UART baud rate (115200bps)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When you run the program, printf statements will now go to the created console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Click “Display Selected Console” dropdown to select your console —---------------------------------------------&gt;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2" name="Google Shape;122;g33b0226c985_0_1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532" y="3666048"/>
            <a:ext cx="3427118" cy="113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3b0226c985_0_152"/>
          <p:cNvSpPr/>
          <p:nvPr/>
        </p:nvSpPr>
        <p:spPr>
          <a:xfrm>
            <a:off x="6566225" y="4545850"/>
            <a:ext cx="2091000" cy="256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0226c985_0_194"/>
          <p:cNvSpPr txBox="1"/>
          <p:nvPr>
            <p:ph type="title"/>
          </p:nvPr>
        </p:nvSpPr>
        <p:spPr>
          <a:xfrm>
            <a:off x="444875" y="471650"/>
            <a:ext cx="126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9" name="Google Shape;129;g33b0226c985_0_194"/>
          <p:cNvSpPr txBox="1"/>
          <p:nvPr>
            <p:ph idx="1" type="body"/>
          </p:nvPr>
        </p:nvSpPr>
        <p:spPr>
          <a:xfrm>
            <a:off x="307275" y="1745550"/>
            <a:ext cx="4902000" cy="16524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AF4"/>
              </a:buClr>
              <a:buSzPts val="1600"/>
              <a:buChar char="▶"/>
            </a:pPr>
            <a:r>
              <a:rPr b="1" lang="en-US" sz="1600">
                <a:solidFill>
                  <a:srgbClr val="F9FAF4"/>
                </a:solidFill>
              </a:rPr>
              <a:t>In main.c file starting around line 106:</a:t>
            </a:r>
            <a:endParaRPr b="1" sz="1600">
              <a:solidFill>
                <a:srgbClr val="F9FAF4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2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A7EC21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bmp280_init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BMP280 sensor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A7EC21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HAL_TIM_PWM_Start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htim4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TIM_CHANNEL_1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// Start PWM signal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1290C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int32_t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D7F4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1290C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uint32_t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D7F4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pressure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2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g33b0226c985_0_194"/>
          <p:cNvSpPr txBox="1"/>
          <p:nvPr>
            <p:ph idx="1" type="body"/>
          </p:nvPr>
        </p:nvSpPr>
        <p:spPr>
          <a:xfrm>
            <a:off x="5345400" y="1279250"/>
            <a:ext cx="3757200" cy="31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bmp280_init() </a:t>
            </a:r>
            <a:r>
              <a:rPr lang="en-US">
                <a:solidFill>
                  <a:schemeClr val="dk1"/>
                </a:solidFill>
              </a:rPr>
              <a:t>will initialize the BMP280 sensor making sure that the device is detected and setting up the correct bit sequence for the control and config registers.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</a:rPr>
              <a:t>HAL_TIM_PWM_Start</a:t>
            </a:r>
            <a:r>
              <a:rPr lang="en-US">
                <a:solidFill>
                  <a:schemeClr val="dk1"/>
                </a:solidFill>
              </a:rPr>
              <a:t> will start the PWM signal on timer 4 channel 1 (Pin PB6).</a:t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temperature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b="1" lang="en-US">
                <a:solidFill>
                  <a:schemeClr val="dk1"/>
                </a:solidFill>
              </a:rPr>
              <a:t>pressure </a:t>
            </a:r>
            <a:r>
              <a:rPr lang="en-US">
                <a:solidFill>
                  <a:schemeClr val="dk1"/>
                </a:solidFill>
              </a:rPr>
              <a:t>variables will hold the temperature (in Celsius) and </a:t>
            </a:r>
            <a:r>
              <a:rPr lang="en-US">
                <a:solidFill>
                  <a:schemeClr val="dk1"/>
                </a:solidFill>
              </a:rPr>
              <a:t>atmospheric</a:t>
            </a:r>
            <a:r>
              <a:rPr lang="en-US">
                <a:solidFill>
                  <a:schemeClr val="dk1"/>
                </a:solidFill>
              </a:rPr>
              <a:t> pressure (in hPa) returned from the sensor.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0226c985_0_215"/>
          <p:cNvSpPr txBox="1"/>
          <p:nvPr>
            <p:ph type="title"/>
          </p:nvPr>
        </p:nvSpPr>
        <p:spPr>
          <a:xfrm>
            <a:off x="444875" y="471650"/>
            <a:ext cx="126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36" name="Google Shape;136;g33b0226c985_0_215"/>
          <p:cNvSpPr txBox="1"/>
          <p:nvPr>
            <p:ph idx="1" type="body"/>
          </p:nvPr>
        </p:nvSpPr>
        <p:spPr>
          <a:xfrm>
            <a:off x="307275" y="1060750"/>
            <a:ext cx="6279900" cy="32847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AF4"/>
              </a:buClr>
              <a:buSzPts val="1600"/>
              <a:buChar char="▶"/>
            </a:pPr>
            <a:r>
              <a:rPr b="1" lang="en-US" sz="1600">
                <a:solidFill>
                  <a:srgbClr val="F9FAF4"/>
                </a:solidFill>
              </a:rPr>
              <a:t>In main.c file starting around line 113:</a:t>
            </a:r>
            <a:endParaRPr b="1" sz="1600">
              <a:solidFill>
                <a:srgbClr val="F9FAF4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Infinite loop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WHILE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-US" sz="1000">
                <a:solidFill>
                  <a:srgbClr val="A7EC21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bmp280_read_data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pressure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-US" sz="1000">
                <a:solidFill>
                  <a:srgbClr val="96EC3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"Temperature: %</a:t>
            </a:r>
            <a:r>
              <a:rPr lang="en-US" sz="1000" u="sng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.%02ld°C"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-US" sz="1000">
                <a:solidFill>
                  <a:srgbClr val="96EC3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" Pressure: %</a:t>
            </a:r>
            <a:r>
              <a:rPr lang="en-US" sz="1000" u="sng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en-US" sz="1000">
                <a:solidFill>
                  <a:srgbClr val="17C6A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.%02ld hPa\r\n"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pressure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pressure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lang="en-US" sz="1000">
                <a:solidFill>
                  <a:srgbClr val="FFBF26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	  TIM4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000">
                <a:solidFill>
                  <a:srgbClr val="66E1F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CCR1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// Fan running at 50% duty cycle when above 30C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1" lang="en-US" sz="10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	  TIM4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lang="en-US" sz="1000">
                <a:solidFill>
                  <a:srgbClr val="66E1F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CCR1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0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// Fan stops when below 30C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WHILE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0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3 */</a:t>
            </a:r>
            <a:endParaRPr sz="10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D9E8F7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g33b0226c985_0_215"/>
          <p:cNvSpPr txBox="1"/>
          <p:nvPr>
            <p:ph idx="1" type="body"/>
          </p:nvPr>
        </p:nvSpPr>
        <p:spPr>
          <a:xfrm>
            <a:off x="6675375" y="1634850"/>
            <a:ext cx="2363400" cy="18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Temperature and pressure data is read and printed to the console.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If the temperature is above 30 degrees Celsius, the fan turns on, and if not it turns off.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31a6d4693_0_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43" name="Google Shape;143;g3431a6d4693_0_3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3431a6d4693_0_3"/>
          <p:cNvPicPr preferRelativeResize="0"/>
          <p:nvPr/>
        </p:nvPicPr>
        <p:blipFill rotWithShape="1">
          <a:blip r:embed="rId3">
            <a:alphaModFix/>
          </a:blip>
          <a:srcRect b="6413" l="14438" r="12193" t="11780"/>
          <a:stretch/>
        </p:blipFill>
        <p:spPr>
          <a:xfrm>
            <a:off x="521275" y="1884600"/>
            <a:ext cx="3677076" cy="19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431a6d4693_0_3"/>
          <p:cNvPicPr preferRelativeResize="0"/>
          <p:nvPr/>
        </p:nvPicPr>
        <p:blipFill rotWithShape="1">
          <a:blip r:embed="rId4">
            <a:alphaModFix/>
          </a:blip>
          <a:srcRect b="11866" l="12411" r="15676" t="8547"/>
          <a:stretch/>
        </p:blipFill>
        <p:spPr>
          <a:xfrm>
            <a:off x="4901425" y="1514920"/>
            <a:ext cx="3594876" cy="26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0226c985_0_172"/>
          <p:cNvSpPr txBox="1"/>
          <p:nvPr>
            <p:ph type="title"/>
          </p:nvPr>
        </p:nvSpPr>
        <p:spPr>
          <a:xfrm>
            <a:off x="444875" y="471650"/>
            <a:ext cx="12633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51" name="Google Shape;151;g33b0226c985_0_172"/>
          <p:cNvSpPr txBox="1"/>
          <p:nvPr>
            <p:ph idx="1" type="body"/>
          </p:nvPr>
        </p:nvSpPr>
        <p:spPr>
          <a:xfrm>
            <a:off x="674525" y="1649400"/>
            <a:ext cx="3100500" cy="27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Follow the circuit schematic: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Run the code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Check the console you create to see the temperature and pressure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Use soldering iron to heat up the sensor and activate the cooling fan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Closed loop system since input (temperature reading) and output (fan speed) affect each other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52" name="Google Shape;152;g33b0226c985_0_172"/>
          <p:cNvPicPr preferRelativeResize="0"/>
          <p:nvPr/>
        </p:nvPicPr>
        <p:blipFill rotWithShape="1">
          <a:blip r:embed="rId3">
            <a:alphaModFix/>
          </a:blip>
          <a:srcRect b="21043" l="0" r="53908" t="22571"/>
          <a:stretch/>
        </p:blipFill>
        <p:spPr>
          <a:xfrm>
            <a:off x="5116175" y="2778125"/>
            <a:ext cx="2876825" cy="225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3b0226c985_0_1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163" y="110624"/>
            <a:ext cx="4062850" cy="262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3b0226c985_0_172"/>
          <p:cNvSpPr txBox="1"/>
          <p:nvPr/>
        </p:nvSpPr>
        <p:spPr>
          <a:xfrm>
            <a:off x="7489075" y="4531900"/>
            <a:ext cx="518100" cy="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9FAF4"/>
                </a:highlight>
              </a:rPr>
              <a:t>Vin</a:t>
            </a:r>
            <a:endParaRPr sz="1500">
              <a:highlight>
                <a:srgbClr val="F9FAF4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g3438040998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8450"/>
            <a:ext cx="2080974" cy="4698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g3438040998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0975" y="268450"/>
            <a:ext cx="2491026" cy="469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3438040998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68450"/>
            <a:ext cx="2342375" cy="4698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3438040998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4375" y="268450"/>
            <a:ext cx="2229622" cy="469822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380409986_0_0"/>
          <p:cNvSpPr txBox="1"/>
          <p:nvPr/>
        </p:nvSpPr>
        <p:spPr>
          <a:xfrm>
            <a:off x="1018045" y="2179193"/>
            <a:ext cx="71079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0066A1"/>
                </a:solidFill>
                <a:highlight>
                  <a:srgbClr val="FFFFFF"/>
                </a:highlight>
              </a:rPr>
              <a:t>Thanks for joining SOPHEE!</a:t>
            </a:r>
            <a:endParaRPr b="1" sz="3900">
              <a:solidFill>
                <a:srgbClr val="0066A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"/>
          <p:cNvSpPr txBox="1"/>
          <p:nvPr>
            <p:ph idx="1" type="subTitle"/>
          </p:nvPr>
        </p:nvSpPr>
        <p:spPr>
          <a:xfrm>
            <a:off x="388175" y="3613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IEEE - CSULB Branch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43" name="Google Shape;43;p1"/>
          <p:cNvSpPr txBox="1"/>
          <p:nvPr/>
        </p:nvSpPr>
        <p:spPr>
          <a:xfrm>
            <a:off x="752400" y="1933750"/>
            <a:ext cx="788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</a:t>
            </a:r>
            <a:r>
              <a:rPr b="1" lang="en-US" sz="3200">
                <a:solidFill>
                  <a:schemeClr val="dk1"/>
                </a:solidFill>
              </a:rPr>
              <a:t>8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</a:rPr>
              <a:t>Final Project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438650" y="563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535975" y="1408800"/>
            <a:ext cx="5193000" cy="17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Review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Final Project!</a:t>
            </a:r>
            <a:endParaRPr sz="1800"/>
          </a:p>
        </p:txBody>
      </p:sp>
      <p:pic>
        <p:nvPicPr>
          <p:cNvPr id="51" name="Google Shape;5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763" y="1073159"/>
            <a:ext cx="2997175" cy="29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08076ef51_0_23"/>
          <p:cNvSpPr txBox="1"/>
          <p:nvPr>
            <p:ph type="title"/>
          </p:nvPr>
        </p:nvSpPr>
        <p:spPr>
          <a:xfrm>
            <a:off x="444875" y="471650"/>
            <a:ext cx="48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Review</a:t>
            </a:r>
            <a:endParaRPr/>
          </a:p>
        </p:txBody>
      </p:sp>
      <p:sp>
        <p:nvSpPr>
          <p:cNvPr id="57" name="Google Shape;57;g3408076ef51_0_23"/>
          <p:cNvSpPr txBox="1"/>
          <p:nvPr>
            <p:ph idx="1" type="body"/>
          </p:nvPr>
        </p:nvSpPr>
        <p:spPr>
          <a:xfrm>
            <a:off x="344350" y="1255450"/>
            <a:ext cx="42276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/>
              <a:t>Embedded Systems </a:t>
            </a:r>
            <a:r>
              <a:rPr lang="en-US"/>
              <a:t>(Week 2)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ICs, MPUs, MCUs, dev/breakout boards, NUCLEO board, </a:t>
            </a:r>
            <a:r>
              <a:rPr lang="en-US">
                <a:solidFill>
                  <a:schemeClr val="dk1"/>
                </a:solidFill>
              </a:rPr>
              <a:t>e</a:t>
            </a:r>
            <a:r>
              <a:rPr lang="en-US">
                <a:solidFill>
                  <a:schemeClr val="dk1"/>
                </a:solidFill>
              </a:rPr>
              <a:t>mbedded systems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Demo: Blinky, PuTTY, Traffic Light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STM32 Design Requirements</a:t>
            </a:r>
            <a:r>
              <a:rPr lang="en-US"/>
              <a:t> (Week 3)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Datasheeting, regulation, filtering, oscillators, bypass/bulk capacitors, clock, programming/debugging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Demo: RC circuit, Flickering Light, DMM, Oscilloscope</a:t>
            </a:r>
            <a:endParaRPr/>
          </a:p>
        </p:txBody>
      </p:sp>
      <p:sp>
        <p:nvSpPr>
          <p:cNvPr id="58" name="Google Shape;58;g3408076ef51_0_23"/>
          <p:cNvSpPr txBox="1"/>
          <p:nvPr/>
        </p:nvSpPr>
        <p:spPr>
          <a:xfrm>
            <a:off x="4572000" y="1146950"/>
            <a:ext cx="4227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STM32 Peripherals </a:t>
            </a:r>
            <a:r>
              <a:rPr lang="en-US">
                <a:solidFill>
                  <a:schemeClr val="dk1"/>
                </a:solidFill>
              </a:rPr>
              <a:t>(Week 4)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Power/GND, GPIO, Pull-Up/Pull-Down resistors, A-to-D/D-to-A converters, timers, interrupts, communication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Demo: PWM to Analog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Embedded Programming </a:t>
            </a:r>
            <a:r>
              <a:rPr lang="en-US">
                <a:solidFill>
                  <a:schemeClr val="dk1"/>
                </a:solidFill>
              </a:rPr>
              <a:t>(Week 5)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Language hierarchy, HAL library, </a:t>
            </a:r>
            <a:r>
              <a:rPr lang="en-US">
                <a:solidFill>
                  <a:schemeClr val="dk1"/>
                </a:solidFill>
              </a:rPr>
              <a:t>code files, </a:t>
            </a:r>
            <a:r>
              <a:rPr lang="en-US">
                <a:solidFill>
                  <a:schemeClr val="dk1"/>
                </a:solidFill>
              </a:rPr>
              <a:t>flash memory, SRAM, transistors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Demo: MOSFET Motor Driver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0226c985_0_4"/>
          <p:cNvSpPr txBox="1"/>
          <p:nvPr>
            <p:ph type="title"/>
          </p:nvPr>
        </p:nvSpPr>
        <p:spPr>
          <a:xfrm>
            <a:off x="444875" y="471650"/>
            <a:ext cx="48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/>
              <a:t>Review (cntd)</a:t>
            </a:r>
            <a:endParaRPr/>
          </a:p>
        </p:txBody>
      </p:sp>
      <p:sp>
        <p:nvSpPr>
          <p:cNvPr id="64" name="Google Shape;64;g33b0226c985_0_4"/>
          <p:cNvSpPr txBox="1"/>
          <p:nvPr>
            <p:ph idx="1" type="body"/>
          </p:nvPr>
        </p:nvSpPr>
        <p:spPr>
          <a:xfrm>
            <a:off x="344350" y="1255450"/>
            <a:ext cx="4016400" cy="34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Part Types/Sourcing </a:t>
            </a:r>
            <a:r>
              <a:rPr lang="en-US">
                <a:solidFill>
                  <a:schemeClr val="dk1"/>
                </a:solidFill>
              </a:rPr>
              <a:t>(Week 6)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PCB creation process, part packages, part distributors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Demo: Schematic Creation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SPI Communication Protocol </a:t>
            </a:r>
            <a:r>
              <a:rPr lang="en-US">
                <a:solidFill>
                  <a:schemeClr val="dk1"/>
                </a:solidFill>
              </a:rPr>
              <a:t>(Week 7)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SPI features, SPI lines (CS, SCLK, MOSI, MISO)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Demo: PCB Layout Creation, Manufacturer Exports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0226c985_0_10"/>
          <p:cNvSpPr txBox="1"/>
          <p:nvPr>
            <p:ph type="title"/>
          </p:nvPr>
        </p:nvSpPr>
        <p:spPr>
          <a:xfrm>
            <a:off x="444875" y="471650"/>
            <a:ext cx="65667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Temperature Sensor Control Loop</a:t>
            </a:r>
            <a:endParaRPr/>
          </a:p>
        </p:txBody>
      </p:sp>
      <p:sp>
        <p:nvSpPr>
          <p:cNvPr id="70" name="Google Shape;70;g33b0226c985_0_10"/>
          <p:cNvSpPr txBox="1"/>
          <p:nvPr>
            <p:ph idx="1" type="body"/>
          </p:nvPr>
        </p:nvSpPr>
        <p:spPr>
          <a:xfrm>
            <a:off x="330000" y="1146950"/>
            <a:ext cx="27732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What is needed?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Software: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STM32CubeIDE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Link: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BMP280 Datasheet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" name="Google Shape;71;g33b0226c985_0_10"/>
          <p:cNvSpPr txBox="1"/>
          <p:nvPr/>
        </p:nvSpPr>
        <p:spPr>
          <a:xfrm>
            <a:off x="2774225" y="1415088"/>
            <a:ext cx="33825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Hardware: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NUCLEO-F401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Breadboard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BMP280 Breakout Board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Wires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DMM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2" name="Google Shape;72;g33b0226c985_0_10"/>
          <p:cNvSpPr txBox="1"/>
          <p:nvPr/>
        </p:nvSpPr>
        <p:spPr>
          <a:xfrm>
            <a:off x="5624275" y="1415088"/>
            <a:ext cx="3450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Hardware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DC Supply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DC Motor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Fan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N Channel MOSFET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Diode (anti-flyback)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0226c985_0_101"/>
          <p:cNvSpPr txBox="1"/>
          <p:nvPr>
            <p:ph type="title"/>
          </p:nvPr>
        </p:nvSpPr>
        <p:spPr>
          <a:xfrm>
            <a:off x="444875" y="471650"/>
            <a:ext cx="1062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id="78" name="Google Shape;78;g33b0226c985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6700" y="0"/>
            <a:ext cx="59106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0226c985_0_109"/>
          <p:cNvSpPr txBox="1"/>
          <p:nvPr>
            <p:ph type="title"/>
          </p:nvPr>
        </p:nvSpPr>
        <p:spPr>
          <a:xfrm>
            <a:off x="444875" y="471650"/>
            <a:ext cx="2689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84" name="Google Shape;84;g33b0226c985_0_109"/>
          <p:cNvSpPr txBox="1"/>
          <p:nvPr>
            <p:ph idx="1" type="body"/>
          </p:nvPr>
        </p:nvSpPr>
        <p:spPr>
          <a:xfrm>
            <a:off x="330000" y="1146950"/>
            <a:ext cx="2804100" cy="14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Create a new STM32 project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Enable SPI3 —-----&gt;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Make PA4 pin “GPIO Output” (This will be our CS pin):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85" name="Google Shape;85;g33b0226c985_0_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125" y="192337"/>
            <a:ext cx="5185999" cy="47588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g33b0226c985_0_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838" y="2651475"/>
            <a:ext cx="2964425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EE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