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fe674485f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fe674485f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fe41b165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fe41b165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e41b165bf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fe41b165bf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fe41b165b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fe41b165b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fe41b165bf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fe41b165bf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fe477d977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fe477d977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fe41b165bf_0_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fe41b165bf_0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fe674485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fe674485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fe674485f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fe674485f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Proyecto Feeling Music</a:t>
            </a:r>
            <a:endParaRPr/>
          </a:p>
        </p:txBody>
      </p:sp>
      <p:sp>
        <p:nvSpPr>
          <p:cNvPr id="135" name="Google Shape;135;p13"/>
          <p:cNvSpPr txBox="1"/>
          <p:nvPr>
            <p:ph idx="1" type="subTitle"/>
          </p:nvPr>
        </p:nvSpPr>
        <p:spPr>
          <a:xfrm>
            <a:off x="3619300" y="3157300"/>
            <a:ext cx="5164800" cy="1348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latin typeface="Montserrat"/>
                <a:ea typeface="Montserrat"/>
                <a:cs typeface="Montserrat"/>
                <a:sym typeface="Montserrat"/>
              </a:rPr>
              <a:t>Integrantes: Cristopher Caro, Matias Torres, Adolfo Venegas</a:t>
            </a:r>
            <a:endParaRPr>
              <a:latin typeface="Montserrat"/>
              <a:ea typeface="Montserrat"/>
              <a:cs typeface="Montserrat"/>
              <a:sym typeface="Montserrat"/>
            </a:endParaRPr>
          </a:p>
          <a:p>
            <a:pPr indent="0" lvl="0" marL="0" rtl="0" algn="l">
              <a:spcBef>
                <a:spcPts val="0"/>
              </a:spcBef>
              <a:spcAft>
                <a:spcPts val="0"/>
              </a:spcAft>
              <a:buNone/>
            </a:pPr>
            <a:r>
              <a:rPr lang="es">
                <a:latin typeface="Montserrat"/>
                <a:ea typeface="Montserrat"/>
                <a:cs typeface="Montserrat"/>
                <a:sym typeface="Montserrat"/>
              </a:rPr>
              <a:t>Asignatura: Capstone</a:t>
            </a:r>
            <a:endParaRPr>
              <a:latin typeface="Montserrat"/>
              <a:ea typeface="Montserrat"/>
              <a:cs typeface="Montserrat"/>
              <a:sym typeface="Montserrat"/>
            </a:endParaRPr>
          </a:p>
          <a:p>
            <a:pPr indent="0" lvl="0" marL="0" rtl="0" algn="l">
              <a:spcBef>
                <a:spcPts val="0"/>
              </a:spcBef>
              <a:spcAft>
                <a:spcPts val="0"/>
              </a:spcAft>
              <a:buNone/>
            </a:pPr>
            <a:r>
              <a:rPr lang="es">
                <a:latin typeface="Montserrat"/>
                <a:ea typeface="Montserrat"/>
                <a:cs typeface="Montserrat"/>
                <a:sym typeface="Montserrat"/>
              </a:rPr>
              <a:t>Sección: 002D</a:t>
            </a:r>
            <a:endParaRPr>
              <a:latin typeface="Montserrat"/>
              <a:ea typeface="Montserrat"/>
              <a:cs typeface="Montserrat"/>
              <a:sym typeface="Montserrat"/>
            </a:endParaRPr>
          </a:p>
          <a:p>
            <a:pPr indent="0" lvl="0" marL="0" rtl="0" algn="l">
              <a:spcBef>
                <a:spcPts val="0"/>
              </a:spcBef>
              <a:spcAft>
                <a:spcPts val="0"/>
              </a:spcAft>
              <a:buNone/>
            </a:pPr>
            <a:r>
              <a:rPr lang="es">
                <a:latin typeface="Montserrat"/>
                <a:ea typeface="Montserrat"/>
                <a:cs typeface="Montserrat"/>
                <a:sym typeface="Montserrat"/>
              </a:rPr>
              <a:t>Docente: Carlos Eduardo Correa Sanhueza</a:t>
            </a:r>
            <a:endParaRPr>
              <a:latin typeface="Montserrat"/>
              <a:ea typeface="Montserrat"/>
              <a:cs typeface="Montserrat"/>
              <a:sym typeface="Montserrat"/>
            </a:endParaRPr>
          </a:p>
          <a:p>
            <a:pPr indent="0" lvl="0" marL="0" rtl="0" algn="l">
              <a:spcBef>
                <a:spcPts val="0"/>
              </a:spcBef>
              <a:spcAft>
                <a:spcPts val="0"/>
              </a:spcAft>
              <a:buNone/>
            </a:pPr>
            <a:r>
              <a:rPr lang="es">
                <a:latin typeface="Montserrat"/>
                <a:ea typeface="Montserrat"/>
                <a:cs typeface="Montserrat"/>
                <a:sym typeface="Montserrat"/>
              </a:rPr>
              <a:t>Fecha: 10/09/2024</a:t>
            </a:r>
            <a:endParaRPr>
              <a:latin typeface="Montserrat"/>
              <a:ea typeface="Montserrat"/>
              <a:cs typeface="Montserrat"/>
              <a:sym typeface="Montserrat"/>
            </a:endParaRPr>
          </a:p>
          <a:p>
            <a:pPr indent="0" lvl="0" marL="0" rtl="0" algn="l">
              <a:spcBef>
                <a:spcPts val="0"/>
              </a:spcBef>
              <a:spcAft>
                <a:spcPts val="0"/>
              </a:spcAft>
              <a:buNone/>
            </a:pPr>
            <a:r>
              <a:rPr lang="es">
                <a:latin typeface="Montserrat"/>
                <a:ea typeface="Montserrat"/>
                <a:cs typeface="Montserrat"/>
                <a:sym typeface="Montserrat"/>
              </a:rPr>
              <a:t>Sede: Melipilla</a:t>
            </a:r>
            <a:endParaRPr>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1230325" y="393750"/>
            <a:ext cx="7487700" cy="59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Conclusión</a:t>
            </a:r>
            <a:endParaRPr/>
          </a:p>
        </p:txBody>
      </p:sp>
      <p:sp>
        <p:nvSpPr>
          <p:cNvPr id="199" name="Google Shape;199;p22"/>
          <p:cNvSpPr txBox="1"/>
          <p:nvPr>
            <p:ph idx="1" type="body"/>
          </p:nvPr>
        </p:nvSpPr>
        <p:spPr>
          <a:xfrm>
            <a:off x="1124475" y="992200"/>
            <a:ext cx="7752300" cy="381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425">
                <a:latin typeface="Montserrat"/>
                <a:ea typeface="Montserrat"/>
                <a:cs typeface="Montserrat"/>
                <a:sym typeface="Montserrat"/>
              </a:rPr>
              <a:t>El Proyecto Feeling Music representa una solución completa y moderna para la academia de música que optimiza los procesos importantes como la inscripción de alumnos, la gestión de pagos y la asistencia, además de mejorar la comunicación entre profesores, alumnos y apoderados.</a:t>
            </a:r>
            <a:endParaRPr sz="1425">
              <a:latin typeface="Montserrat"/>
              <a:ea typeface="Montserrat"/>
              <a:cs typeface="Montserrat"/>
              <a:sym typeface="Montserrat"/>
            </a:endParaRPr>
          </a:p>
          <a:p>
            <a:pPr indent="0" lvl="0" marL="0" rtl="0" algn="l">
              <a:spcBef>
                <a:spcPts val="1200"/>
              </a:spcBef>
              <a:spcAft>
                <a:spcPts val="0"/>
              </a:spcAft>
              <a:buNone/>
            </a:pPr>
            <a:r>
              <a:rPr lang="es" sz="1425">
                <a:latin typeface="Montserrat"/>
                <a:ea typeface="Montserrat"/>
                <a:cs typeface="Montserrat"/>
                <a:sym typeface="Montserrat"/>
              </a:rPr>
              <a:t>Hemos demostrado que el desarrollo del sistema es factible y posible tanto en términos de tiempo como en recursos. La metodología ágil Scrum nos permitirá avanzar organizadamente y flexible, cumpliendo con los plazos acordados con un cronograma bien estructurado.</a:t>
            </a:r>
            <a:endParaRPr sz="1425">
              <a:latin typeface="Montserrat"/>
              <a:ea typeface="Montserrat"/>
              <a:cs typeface="Montserrat"/>
              <a:sym typeface="Montserrat"/>
            </a:endParaRPr>
          </a:p>
          <a:p>
            <a:pPr indent="0" lvl="0" marL="0" rtl="0" algn="l">
              <a:spcBef>
                <a:spcPts val="1200"/>
              </a:spcBef>
              <a:spcAft>
                <a:spcPts val="1200"/>
              </a:spcAft>
              <a:buNone/>
            </a:pPr>
            <a:r>
              <a:rPr lang="es" sz="1425">
                <a:latin typeface="Montserrat"/>
                <a:ea typeface="Montserrat"/>
                <a:cs typeface="Montserrat"/>
                <a:sym typeface="Montserrat"/>
              </a:rPr>
              <a:t>Este proyecto es bueno para la academia, sino que también es muy relevante para el campo laboral en nuestra carrera de Ingeniería en Informática, porque nos permite aplicar herramientas como Express JS, bases de datos y metodologías ágiles, lo que nos da las habilidades necesarias para enfrentar desafíos similares en varios sectores.</a:t>
            </a:r>
            <a:endParaRPr sz="1100">
              <a:solidFill>
                <a:srgbClr val="000000"/>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Contexto del proyecto</a:t>
            </a:r>
            <a:endParaRPr/>
          </a:p>
        </p:txBody>
      </p:sp>
      <p:sp>
        <p:nvSpPr>
          <p:cNvPr id="141" name="Google Shape;141;p14"/>
          <p:cNvSpPr txBox="1"/>
          <p:nvPr>
            <p:ph idx="1" type="body"/>
          </p:nvPr>
        </p:nvSpPr>
        <p:spPr>
          <a:xfrm>
            <a:off x="1297500" y="104920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Montserrat"/>
              <a:buChar char="-"/>
            </a:pPr>
            <a:r>
              <a:rPr lang="es">
                <a:latin typeface="Montserrat"/>
                <a:ea typeface="Montserrat"/>
                <a:cs typeface="Montserrat"/>
                <a:sym typeface="Montserrat"/>
              </a:rPr>
              <a:t>Este proyecto consiste en desarrollar una sistema web ERP (enterprise resource planning) para la academia de música “Feeling Music”, la cual actualmente cuenta con 250 alumnos.</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es">
                <a:latin typeface="Montserrat"/>
                <a:ea typeface="Montserrat"/>
                <a:cs typeface="Montserrat"/>
                <a:sym typeface="Montserrat"/>
              </a:rPr>
              <a:t>La academia se encarga de entregar clases de instrumento y voz en distintos niveles de habilidad con el objetivo de potenciar el talento musical de los estudiantes, entregando clases personalizadas y grupales.</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es">
                <a:latin typeface="Montserrat"/>
                <a:ea typeface="Montserrat"/>
                <a:cs typeface="Montserrat"/>
                <a:sym typeface="Montserrat"/>
              </a:rPr>
              <a:t>El cobro de las clases es por mensualidad.</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Char char="-"/>
            </a:pPr>
            <a:r>
              <a:rPr lang="es">
                <a:latin typeface="Montserrat"/>
                <a:ea typeface="Montserrat"/>
                <a:cs typeface="Montserrat"/>
                <a:sym typeface="Montserrat"/>
              </a:rPr>
              <a:t>Esta institución cuenta con 6 profesores especializados en distintas competencias musicales, los cuales tienen que llevar un registro constante de todas las actividades realizadas con los alumnos, como por ejemplo las asistencias a las clases, o el pago de las mensualidades.</a:t>
            </a:r>
            <a:endParaRPr>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Objetivos principales</a:t>
            </a:r>
            <a:endParaRPr/>
          </a:p>
        </p:txBody>
      </p:sp>
      <p:sp>
        <p:nvSpPr>
          <p:cNvPr id="147" name="Google Shape;147;p15"/>
          <p:cNvSpPr txBox="1"/>
          <p:nvPr>
            <p:ph idx="1" type="body"/>
          </p:nvPr>
        </p:nvSpPr>
        <p:spPr>
          <a:xfrm>
            <a:off x="1297500" y="1220825"/>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Montserrat"/>
              <a:buAutoNum type="arabicPeriod"/>
            </a:pPr>
            <a:r>
              <a:rPr lang="es">
                <a:latin typeface="Montserrat"/>
                <a:ea typeface="Montserrat"/>
                <a:cs typeface="Montserrat"/>
                <a:sym typeface="Montserrat"/>
              </a:rPr>
              <a:t>Optimizar las inscripciones de nuevos alumnos</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AutoNum type="arabicPeriod"/>
            </a:pPr>
            <a:r>
              <a:rPr lang="es">
                <a:latin typeface="Montserrat"/>
                <a:ea typeface="Montserrat"/>
                <a:cs typeface="Montserrat"/>
                <a:sym typeface="Montserrat"/>
              </a:rPr>
              <a:t>Modernizar el registro de asistencia</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AutoNum type="arabicPeriod"/>
            </a:pPr>
            <a:r>
              <a:rPr lang="es">
                <a:latin typeface="Montserrat"/>
                <a:ea typeface="Montserrat"/>
                <a:cs typeface="Montserrat"/>
                <a:sym typeface="Montserrat"/>
              </a:rPr>
              <a:t>Incluir un registro de pagos</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AutoNum type="arabicPeriod"/>
            </a:pPr>
            <a:r>
              <a:rPr lang="es">
                <a:latin typeface="Montserrat"/>
                <a:ea typeface="Montserrat"/>
                <a:cs typeface="Montserrat"/>
                <a:sym typeface="Montserrat"/>
              </a:rPr>
              <a:t>Mejorar la comunicación, automatizando mensajes para los apoderados con información de eventos y fechas límite de pago entregadas por el director.</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AutoNum type="arabicPeriod"/>
            </a:pPr>
            <a:r>
              <a:rPr lang="es">
                <a:latin typeface="Montserrat"/>
                <a:ea typeface="Montserrat"/>
                <a:cs typeface="Montserrat"/>
                <a:sym typeface="Montserrat"/>
              </a:rPr>
              <a:t>Facilitar la consulta de información, entregando a los alumnos y profesores una plataforma de fácil acceso con los horarios de clases y estado de pagos de mensualidades.</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AutoNum type="arabicPeriod"/>
            </a:pPr>
            <a:r>
              <a:rPr lang="es">
                <a:latin typeface="Montserrat"/>
                <a:ea typeface="Montserrat"/>
                <a:cs typeface="Montserrat"/>
                <a:sym typeface="Montserrat"/>
              </a:rPr>
              <a:t>Optimizar la gestión de horarios y salas</a:t>
            </a:r>
            <a:endParaRPr>
              <a:latin typeface="Montserrat"/>
              <a:ea typeface="Montserrat"/>
              <a:cs typeface="Montserrat"/>
              <a:sym typeface="Montserrat"/>
            </a:endParaRPr>
          </a:p>
          <a:p>
            <a:pPr indent="0" lvl="0" marL="0" rtl="0" algn="l">
              <a:spcBef>
                <a:spcPts val="1200"/>
              </a:spcBef>
              <a:spcAft>
                <a:spcPts val="1200"/>
              </a:spcAft>
              <a:buNone/>
            </a:pPr>
            <a:r>
              <a:t/>
            </a:r>
            <a:endParaRPr/>
          </a:p>
        </p:txBody>
      </p:sp>
      <p:pic>
        <p:nvPicPr>
          <p:cNvPr id="148" name="Google Shape;148;p15"/>
          <p:cNvPicPr preferRelativeResize="0"/>
          <p:nvPr/>
        </p:nvPicPr>
        <p:blipFill>
          <a:blip r:embed="rId3">
            <a:alphaModFix/>
          </a:blip>
          <a:stretch>
            <a:fillRect/>
          </a:stretch>
        </p:blipFill>
        <p:spPr>
          <a:xfrm>
            <a:off x="6811475" y="3210575"/>
            <a:ext cx="1853175" cy="1853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Montserrat"/>
              <a:buAutoNum type="arabicPeriod"/>
            </a:pPr>
            <a:r>
              <a:rPr lang="es">
                <a:latin typeface="Montserrat"/>
                <a:ea typeface="Montserrat"/>
                <a:cs typeface="Montserrat"/>
                <a:sym typeface="Montserrat"/>
              </a:rPr>
              <a:t>Director de la academia (Diego Peñailillo)</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AutoNum type="arabicPeriod"/>
            </a:pPr>
            <a:r>
              <a:rPr lang="es">
                <a:latin typeface="Montserrat"/>
                <a:ea typeface="Montserrat"/>
                <a:cs typeface="Montserrat"/>
                <a:sym typeface="Montserrat"/>
              </a:rPr>
              <a:t>S</a:t>
            </a:r>
            <a:r>
              <a:rPr lang="es">
                <a:latin typeface="Montserrat"/>
                <a:ea typeface="Montserrat"/>
                <a:cs typeface="Montserrat"/>
                <a:sym typeface="Montserrat"/>
              </a:rPr>
              <a:t>ub-Director </a:t>
            </a:r>
            <a:r>
              <a:rPr lang="es">
                <a:latin typeface="Montserrat"/>
                <a:ea typeface="Montserrat"/>
                <a:cs typeface="Montserrat"/>
                <a:sym typeface="Montserrat"/>
              </a:rPr>
              <a:t>de la academia (Pablo León)</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AutoNum type="arabicPeriod"/>
            </a:pPr>
            <a:r>
              <a:rPr lang="es">
                <a:latin typeface="Montserrat"/>
                <a:ea typeface="Montserrat"/>
                <a:cs typeface="Montserrat"/>
                <a:sym typeface="Montserrat"/>
              </a:rPr>
              <a:t>Profesores de la academia</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AutoNum type="arabicPeriod"/>
            </a:pPr>
            <a:r>
              <a:rPr lang="es">
                <a:latin typeface="Montserrat"/>
                <a:ea typeface="Montserrat"/>
                <a:cs typeface="Montserrat"/>
                <a:sym typeface="Montserrat"/>
              </a:rPr>
              <a:t>Estudiantes de la academia</a:t>
            </a:r>
            <a:endParaRPr>
              <a:latin typeface="Montserrat"/>
              <a:ea typeface="Montserrat"/>
              <a:cs typeface="Montserrat"/>
              <a:sym typeface="Montserrat"/>
            </a:endParaRPr>
          </a:p>
        </p:txBody>
      </p:sp>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Interesados</a:t>
            </a:r>
            <a:endParaRPr/>
          </a:p>
        </p:txBody>
      </p:sp>
      <p:pic>
        <p:nvPicPr>
          <p:cNvPr id="155" name="Google Shape;155;p16"/>
          <p:cNvPicPr preferRelativeResize="0"/>
          <p:nvPr/>
        </p:nvPicPr>
        <p:blipFill>
          <a:blip r:embed="rId3">
            <a:alphaModFix/>
          </a:blip>
          <a:stretch>
            <a:fillRect/>
          </a:stretch>
        </p:blipFill>
        <p:spPr>
          <a:xfrm>
            <a:off x="6137225" y="2705100"/>
            <a:ext cx="2438400" cy="2438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Justificación del proyecto APT</a:t>
            </a:r>
            <a:endParaRPr/>
          </a:p>
        </p:txBody>
      </p:sp>
      <p:sp>
        <p:nvSpPr>
          <p:cNvPr id="161" name="Google Shape;161;p17"/>
          <p:cNvSpPr txBox="1"/>
          <p:nvPr>
            <p:ph idx="1" type="body"/>
          </p:nvPr>
        </p:nvSpPr>
        <p:spPr>
          <a:xfrm>
            <a:off x="1207775" y="1432975"/>
            <a:ext cx="34032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latin typeface="Montserrat"/>
                <a:ea typeface="Montserrat"/>
                <a:cs typeface="Montserrat"/>
                <a:sym typeface="Montserrat"/>
              </a:rPr>
              <a:t>El sistema actual de la academia está estancando y retrasando a los profesores, impidiendo crecer como empresa, ya que todos los registros y sistemas de pagos se realizan con planillas físicas, que más tarde se pasan a excel.</a:t>
            </a:r>
            <a:endParaRPr>
              <a:latin typeface="Montserrat"/>
              <a:ea typeface="Montserrat"/>
              <a:cs typeface="Montserrat"/>
              <a:sym typeface="Montserrat"/>
            </a:endParaRPr>
          </a:p>
        </p:txBody>
      </p:sp>
      <p:sp>
        <p:nvSpPr>
          <p:cNvPr id="162" name="Google Shape;162;p17"/>
          <p:cNvSpPr txBox="1"/>
          <p:nvPr>
            <p:ph idx="2" type="body"/>
          </p:nvPr>
        </p:nvSpPr>
        <p:spPr>
          <a:xfrm>
            <a:off x="4828546" y="1432975"/>
            <a:ext cx="34032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s">
                <a:latin typeface="Montserrat"/>
                <a:ea typeface="Montserrat"/>
                <a:cs typeface="Montserrat"/>
                <a:sym typeface="Montserrat"/>
              </a:rPr>
              <a:t>El desarrollo de este sistema nos ayuda a potenciar nuestras competencias de perfil de egreso que nos otorga Duoc UC, la cuales son las bases principales del manejo de base de datos, </a:t>
            </a:r>
            <a:r>
              <a:rPr lang="es">
                <a:latin typeface="Montserrat"/>
                <a:ea typeface="Montserrat"/>
                <a:cs typeface="Montserrat"/>
                <a:sym typeface="Montserrat"/>
              </a:rPr>
              <a:t>visualización</a:t>
            </a:r>
            <a:r>
              <a:rPr lang="es">
                <a:latin typeface="Montserrat"/>
                <a:ea typeface="Montserrat"/>
                <a:cs typeface="Montserrat"/>
                <a:sym typeface="Montserrat"/>
              </a:rPr>
              <a:t> del software, </a:t>
            </a:r>
            <a:r>
              <a:rPr lang="es">
                <a:latin typeface="Montserrat"/>
                <a:ea typeface="Montserrat"/>
                <a:cs typeface="Montserrat"/>
                <a:sym typeface="Montserrat"/>
              </a:rPr>
              <a:t>gestión</a:t>
            </a:r>
            <a:r>
              <a:rPr lang="es">
                <a:latin typeface="Montserrat"/>
                <a:ea typeface="Montserrat"/>
                <a:cs typeface="Montserrat"/>
                <a:sym typeface="Montserrat"/>
              </a:rPr>
              <a:t> de proyectos con la </a:t>
            </a:r>
            <a:r>
              <a:rPr lang="es">
                <a:latin typeface="Montserrat"/>
                <a:ea typeface="Montserrat"/>
                <a:cs typeface="Montserrat"/>
                <a:sym typeface="Montserrat"/>
              </a:rPr>
              <a:t>metodología</a:t>
            </a:r>
            <a:r>
              <a:rPr lang="es">
                <a:latin typeface="Montserrat"/>
                <a:ea typeface="Montserrat"/>
                <a:cs typeface="Montserrat"/>
                <a:sym typeface="Montserrat"/>
              </a:rPr>
              <a:t> </a:t>
            </a:r>
            <a:r>
              <a:rPr lang="es">
                <a:latin typeface="Montserrat"/>
                <a:ea typeface="Montserrat"/>
                <a:cs typeface="Montserrat"/>
                <a:sym typeface="Montserrat"/>
              </a:rPr>
              <a:t>ágil</a:t>
            </a:r>
            <a:r>
              <a:rPr lang="es">
                <a:latin typeface="Montserrat"/>
                <a:ea typeface="Montserrat"/>
                <a:cs typeface="Montserrat"/>
                <a:sym typeface="Montserrat"/>
              </a:rPr>
              <a:t> SCRUM, desarrollo de software, </a:t>
            </a:r>
            <a:r>
              <a:rPr lang="es">
                <a:latin typeface="Montserrat"/>
                <a:ea typeface="Montserrat"/>
                <a:cs typeface="Montserrat"/>
                <a:sym typeface="Montserrat"/>
              </a:rPr>
              <a:t>integración</a:t>
            </a:r>
            <a:r>
              <a:rPr lang="es">
                <a:latin typeface="Montserrat"/>
                <a:ea typeface="Montserrat"/>
                <a:cs typeface="Montserrat"/>
                <a:sym typeface="Montserrat"/>
              </a:rPr>
              <a:t> de plataformas, la calidad de software que entregaremos al cliente cumpliendo los </a:t>
            </a:r>
            <a:r>
              <a:rPr lang="es">
                <a:latin typeface="Montserrat"/>
                <a:ea typeface="Montserrat"/>
                <a:cs typeface="Montserrat"/>
                <a:sym typeface="Montserrat"/>
              </a:rPr>
              <a:t>estándares</a:t>
            </a:r>
            <a:r>
              <a:rPr lang="es">
                <a:latin typeface="Montserrat"/>
                <a:ea typeface="Montserrat"/>
                <a:cs typeface="Montserrat"/>
                <a:sym typeface="Montserrat"/>
              </a:rPr>
              <a:t> principales de la industria</a:t>
            </a:r>
            <a:endParaRPr>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Factibilidad del proyecto APT</a:t>
            </a:r>
            <a:endParaRPr/>
          </a:p>
        </p:txBody>
      </p:sp>
      <p:sp>
        <p:nvSpPr>
          <p:cNvPr id="168" name="Google Shape;168;p18"/>
          <p:cNvSpPr txBox="1"/>
          <p:nvPr>
            <p:ph idx="1" type="body"/>
          </p:nvPr>
        </p:nvSpPr>
        <p:spPr>
          <a:xfrm>
            <a:off x="1151300" y="964400"/>
            <a:ext cx="7647900" cy="3670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latin typeface="Montserrat"/>
                <a:ea typeface="Montserrat"/>
                <a:cs typeface="Montserrat"/>
                <a:sym typeface="Montserrat"/>
              </a:rPr>
              <a:t>Es factible desarrollar el proyecto Feeling music tanto en el tiempo disponible como en los recursos.</a:t>
            </a:r>
            <a:endParaRPr>
              <a:latin typeface="Montserrat"/>
              <a:ea typeface="Montserrat"/>
              <a:cs typeface="Montserrat"/>
              <a:sym typeface="Montserrat"/>
            </a:endParaRPr>
          </a:p>
          <a:p>
            <a:pPr indent="-311150" lvl="0" marL="457200" rtl="0" algn="l">
              <a:spcBef>
                <a:spcPts val="1200"/>
              </a:spcBef>
              <a:spcAft>
                <a:spcPts val="0"/>
              </a:spcAft>
              <a:buSzPts val="1300"/>
              <a:buFont typeface="Montserrat"/>
              <a:buAutoNum type="arabicPeriod"/>
            </a:pPr>
            <a:r>
              <a:rPr lang="es">
                <a:latin typeface="Montserrat"/>
                <a:ea typeface="Montserrat"/>
                <a:cs typeface="Montserrat"/>
                <a:sym typeface="Montserrat"/>
              </a:rPr>
              <a:t>Tiempo: El proyecto cuenta con un cronograma bien estructurado y tiempos de entrega realistas, considerando las fases de planificación, desarrollo, pruebas y lanzamiento. Se estima que la implementación del sistema puede completarse dentro del período académico asignado.</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AutoNum type="arabicPeriod"/>
            </a:pPr>
            <a:r>
              <a:rPr lang="es">
                <a:latin typeface="Montserrat"/>
                <a:ea typeface="Montserrat"/>
                <a:cs typeface="Montserrat"/>
                <a:sym typeface="Montserrat"/>
              </a:rPr>
              <a:t>Recursos: Disponemos de todos los recursos tecnológicos necesarios para llevar a cabo el proyecto, esto incluye:</a:t>
            </a:r>
            <a:endParaRPr>
              <a:latin typeface="Montserrat"/>
              <a:ea typeface="Montserrat"/>
              <a:cs typeface="Montserrat"/>
              <a:sym typeface="Montserrat"/>
            </a:endParaRPr>
          </a:p>
          <a:p>
            <a:pPr indent="-298450" lvl="1" marL="914400" rtl="0" algn="l">
              <a:spcBef>
                <a:spcPts val="0"/>
              </a:spcBef>
              <a:spcAft>
                <a:spcPts val="0"/>
              </a:spcAft>
              <a:buSzPts val="1100"/>
              <a:buFont typeface="Montserrat"/>
              <a:buAutoNum type="alphaLcPeriod"/>
            </a:pPr>
            <a:r>
              <a:rPr lang="es">
                <a:latin typeface="Montserrat"/>
                <a:ea typeface="Montserrat"/>
                <a:cs typeface="Montserrat"/>
                <a:sym typeface="Montserrat"/>
              </a:rPr>
              <a:t>Hosting y dominio para la implementación del sistema web.</a:t>
            </a:r>
            <a:endParaRPr>
              <a:latin typeface="Montserrat"/>
              <a:ea typeface="Montserrat"/>
              <a:cs typeface="Montserrat"/>
              <a:sym typeface="Montserrat"/>
            </a:endParaRPr>
          </a:p>
          <a:p>
            <a:pPr indent="-298450" lvl="1" marL="914400" rtl="0" algn="l">
              <a:spcBef>
                <a:spcPts val="0"/>
              </a:spcBef>
              <a:spcAft>
                <a:spcPts val="0"/>
              </a:spcAft>
              <a:buSzPts val="1100"/>
              <a:buFont typeface="Montserrat"/>
              <a:buAutoNum type="alphaLcPeriod"/>
            </a:pPr>
            <a:r>
              <a:rPr lang="es">
                <a:latin typeface="Montserrat"/>
                <a:ea typeface="Montserrat"/>
                <a:cs typeface="Montserrat"/>
                <a:sym typeface="Montserrat"/>
              </a:rPr>
              <a:t>API Chatbot y API WhatsApp para automatización de la comunicación.</a:t>
            </a:r>
            <a:endParaRPr>
              <a:latin typeface="Montserrat"/>
              <a:ea typeface="Montserrat"/>
              <a:cs typeface="Montserrat"/>
              <a:sym typeface="Montserrat"/>
            </a:endParaRPr>
          </a:p>
          <a:p>
            <a:pPr indent="-298450" lvl="1" marL="914400" rtl="0" algn="l">
              <a:spcBef>
                <a:spcPts val="0"/>
              </a:spcBef>
              <a:spcAft>
                <a:spcPts val="0"/>
              </a:spcAft>
              <a:buSzPts val="1100"/>
              <a:buFont typeface="Montserrat"/>
              <a:buAutoNum type="alphaLcPeriod"/>
            </a:pPr>
            <a:r>
              <a:rPr lang="es">
                <a:latin typeface="Montserrat"/>
                <a:ea typeface="Montserrat"/>
                <a:cs typeface="Montserrat"/>
                <a:sym typeface="Montserrat"/>
              </a:rPr>
              <a:t>Herramientas de desarrollo como Visual Studio Code, Node JS y MySQL, que son esenciales para construir el backend y gestionar la base de datos de la academia.</a:t>
            </a:r>
            <a:endParaRPr>
              <a:latin typeface="Montserrat"/>
              <a:ea typeface="Montserrat"/>
              <a:cs typeface="Montserrat"/>
              <a:sym typeface="Montserrat"/>
            </a:endParaRPr>
          </a:p>
          <a:p>
            <a:pPr indent="-298450" lvl="1" marL="914400" rtl="0" algn="l">
              <a:spcBef>
                <a:spcPts val="0"/>
              </a:spcBef>
              <a:spcAft>
                <a:spcPts val="0"/>
              </a:spcAft>
              <a:buSzPts val="1100"/>
              <a:buFont typeface="Montserrat"/>
              <a:buAutoNum type="alphaLcPeriod"/>
            </a:pPr>
            <a:r>
              <a:rPr lang="es">
                <a:latin typeface="Montserrat"/>
                <a:ea typeface="Montserrat"/>
                <a:cs typeface="Montserrat"/>
                <a:sym typeface="Montserrat"/>
              </a:rPr>
              <a:t>GitHub y Trello para la gestión del código y la planificación del proyecto.</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AutoNum type="arabicPeriod"/>
            </a:pPr>
            <a:r>
              <a:rPr lang="es">
                <a:latin typeface="Montserrat"/>
                <a:ea typeface="Montserrat"/>
                <a:cs typeface="Montserrat"/>
                <a:sym typeface="Montserrat"/>
              </a:rPr>
              <a:t>Versatilidad</a:t>
            </a:r>
            <a:r>
              <a:rPr lang="es">
                <a:latin typeface="Montserrat"/>
                <a:ea typeface="Montserrat"/>
                <a:cs typeface="Montserrat"/>
                <a:sym typeface="Montserrat"/>
              </a:rPr>
              <a:t>: La plataforma contará con un diseño responsivo que será funcional tanto en móviles como en escritorio.</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AutoNum type="arabicPeriod"/>
            </a:pPr>
            <a:r>
              <a:rPr lang="es">
                <a:latin typeface="Montserrat"/>
                <a:ea typeface="Montserrat"/>
                <a:cs typeface="Montserrat"/>
                <a:sym typeface="Montserrat"/>
              </a:rPr>
              <a:t>Factores Externos: Se han identificado algunas restricciones tecnológicas y de tiempo</a:t>
            </a:r>
            <a:endParaRPr>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55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Complicaciones</a:t>
            </a:r>
            <a:r>
              <a:rPr lang="es"/>
              <a:t> y restricciones</a:t>
            </a:r>
            <a:endParaRPr/>
          </a:p>
        </p:txBody>
      </p:sp>
      <p:sp>
        <p:nvSpPr>
          <p:cNvPr id="174" name="Google Shape;174;p19"/>
          <p:cNvSpPr txBox="1"/>
          <p:nvPr>
            <p:ph idx="1" type="body"/>
          </p:nvPr>
        </p:nvSpPr>
        <p:spPr>
          <a:xfrm>
            <a:off x="1023375" y="1386675"/>
            <a:ext cx="3677400" cy="3464400"/>
          </a:xfrm>
          <a:prstGeom prst="rect">
            <a:avLst/>
          </a:prstGeom>
        </p:spPr>
        <p:txBody>
          <a:bodyPr anchorCtr="0" anchor="t" bIns="91425" lIns="91425" spcFirstLastPara="1" rIns="91425" wrap="square" tIns="91425">
            <a:normAutofit fontScale="77500" lnSpcReduction="10000"/>
          </a:bodyPr>
          <a:lstStyle/>
          <a:p>
            <a:pPr indent="-292576" lvl="0" marL="457200" rtl="0" algn="l">
              <a:spcBef>
                <a:spcPts val="0"/>
              </a:spcBef>
              <a:spcAft>
                <a:spcPts val="0"/>
              </a:spcAft>
              <a:buSzPct val="100000"/>
              <a:buFont typeface="Montserrat"/>
              <a:buAutoNum type="arabicPeriod"/>
            </a:pPr>
            <a:r>
              <a:rPr lang="es">
                <a:latin typeface="Montserrat"/>
                <a:ea typeface="Montserrat"/>
                <a:cs typeface="Montserrat"/>
                <a:sym typeface="Montserrat"/>
              </a:rPr>
              <a:t>El proyecto no incluye desarrollo nativo para sistemas operativos específicos (Android, IOS), soporte técnico 24/7, mantenimiento a largo plazo, o desarrollo de funcionalidades no especificadas inicialmente.</a:t>
            </a:r>
            <a:endParaRPr>
              <a:latin typeface="Montserrat"/>
              <a:ea typeface="Montserrat"/>
              <a:cs typeface="Montserrat"/>
              <a:sym typeface="Montserrat"/>
            </a:endParaRPr>
          </a:p>
          <a:p>
            <a:pPr indent="-292576" lvl="0" marL="457200" rtl="0" algn="l">
              <a:spcBef>
                <a:spcPts val="0"/>
              </a:spcBef>
              <a:spcAft>
                <a:spcPts val="0"/>
              </a:spcAft>
              <a:buSzPct val="100000"/>
              <a:buFont typeface="Montserrat"/>
              <a:buAutoNum type="arabicPeriod"/>
            </a:pPr>
            <a:r>
              <a:rPr lang="es">
                <a:latin typeface="Montserrat"/>
                <a:ea typeface="Montserrat"/>
                <a:cs typeface="Montserrat"/>
                <a:sym typeface="Montserrat"/>
              </a:rPr>
              <a:t>Compatibilidad para ciertos navegadores o versiones antiguas de estos.</a:t>
            </a:r>
            <a:endParaRPr>
              <a:latin typeface="Montserrat"/>
              <a:ea typeface="Montserrat"/>
              <a:cs typeface="Montserrat"/>
              <a:sym typeface="Montserrat"/>
            </a:endParaRPr>
          </a:p>
          <a:p>
            <a:pPr indent="-292576" lvl="0" marL="457200" rtl="0" algn="l">
              <a:spcBef>
                <a:spcPts val="0"/>
              </a:spcBef>
              <a:spcAft>
                <a:spcPts val="0"/>
              </a:spcAft>
              <a:buSzPct val="100000"/>
              <a:buFont typeface="Montserrat"/>
              <a:buAutoNum type="arabicPeriod"/>
            </a:pPr>
            <a:r>
              <a:rPr lang="es">
                <a:latin typeface="Montserrat"/>
                <a:ea typeface="Montserrat"/>
                <a:cs typeface="Montserrat"/>
                <a:sym typeface="Montserrat"/>
              </a:rPr>
              <a:t>Restricciones tecnológicas, el proyecto debe desarrollarse en una plataforma web, además el diseño debe ser responsivo para móviles y escritorio.</a:t>
            </a:r>
            <a:endParaRPr>
              <a:latin typeface="Montserrat"/>
              <a:ea typeface="Montserrat"/>
              <a:cs typeface="Montserrat"/>
              <a:sym typeface="Montserrat"/>
            </a:endParaRPr>
          </a:p>
          <a:p>
            <a:pPr indent="-292576" lvl="0" marL="457200" rtl="0" algn="l">
              <a:spcBef>
                <a:spcPts val="0"/>
              </a:spcBef>
              <a:spcAft>
                <a:spcPts val="0"/>
              </a:spcAft>
              <a:buSzPct val="100000"/>
              <a:buFont typeface="Montserrat"/>
              <a:buAutoNum type="arabicPeriod"/>
            </a:pPr>
            <a:r>
              <a:rPr lang="es">
                <a:latin typeface="Montserrat"/>
                <a:ea typeface="Montserrat"/>
                <a:cs typeface="Montserrat"/>
                <a:sym typeface="Montserrat"/>
              </a:rPr>
              <a:t>El diseño de la página web será utilizado por niños, adolescentes, adultos y ancianos lo que implica que debe ser intuitivo y accesible.</a:t>
            </a:r>
            <a:endParaRPr>
              <a:latin typeface="Montserrat"/>
              <a:ea typeface="Montserrat"/>
              <a:cs typeface="Montserrat"/>
              <a:sym typeface="Montserrat"/>
            </a:endParaRPr>
          </a:p>
          <a:p>
            <a:pPr indent="-292576" lvl="0" marL="457200" rtl="0" algn="l">
              <a:spcBef>
                <a:spcPts val="0"/>
              </a:spcBef>
              <a:spcAft>
                <a:spcPts val="0"/>
              </a:spcAft>
              <a:buSzPct val="100000"/>
              <a:buFont typeface="Montserrat"/>
              <a:buAutoNum type="arabicPeriod"/>
            </a:pPr>
            <a:r>
              <a:rPr lang="es">
                <a:latin typeface="Montserrat"/>
                <a:ea typeface="Montserrat"/>
                <a:cs typeface="Montserrat"/>
                <a:sym typeface="Montserrat"/>
              </a:rPr>
              <a:t>El sistema debe ser capaz de manejar el número acordado de usuarios concurrentes.</a:t>
            </a:r>
            <a:endParaRPr>
              <a:latin typeface="Montserrat"/>
              <a:ea typeface="Montserrat"/>
              <a:cs typeface="Montserrat"/>
              <a:sym typeface="Montserrat"/>
            </a:endParaRPr>
          </a:p>
          <a:p>
            <a:pPr indent="-292576" lvl="0" marL="457200" rtl="0" algn="l">
              <a:spcBef>
                <a:spcPts val="0"/>
              </a:spcBef>
              <a:spcAft>
                <a:spcPts val="0"/>
              </a:spcAft>
              <a:buSzPct val="100000"/>
              <a:buFont typeface="Montserrat"/>
              <a:buAutoNum type="arabicPeriod"/>
            </a:pPr>
            <a:r>
              <a:rPr lang="es">
                <a:latin typeface="Montserrat"/>
                <a:ea typeface="Montserrat"/>
                <a:cs typeface="Montserrat"/>
                <a:sym typeface="Montserrat"/>
              </a:rPr>
              <a:t>Se deben implementar medidas de seguridad básicas, incluyendo encriptación de datos sensibles y protección contra inyecciones SQL.</a:t>
            </a:r>
            <a:endParaRPr>
              <a:latin typeface="Montserrat"/>
              <a:ea typeface="Montserrat"/>
              <a:cs typeface="Montserrat"/>
              <a:sym typeface="Montserrat"/>
            </a:endParaRPr>
          </a:p>
        </p:txBody>
      </p:sp>
      <p:sp>
        <p:nvSpPr>
          <p:cNvPr id="175" name="Google Shape;175;p19"/>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Font typeface="Montserrat"/>
              <a:buAutoNum type="arabicPeriod"/>
            </a:pPr>
            <a:r>
              <a:rPr lang="es">
                <a:latin typeface="Montserrat"/>
                <a:ea typeface="Montserrat"/>
                <a:cs typeface="Montserrat"/>
                <a:sym typeface="Montserrat"/>
              </a:rPr>
              <a:t>Tiempos de entregas aplazados.</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AutoNum type="arabicPeriod"/>
            </a:pPr>
            <a:r>
              <a:rPr lang="es">
                <a:latin typeface="Montserrat"/>
                <a:ea typeface="Montserrat"/>
                <a:cs typeface="Montserrat"/>
                <a:sym typeface="Montserrat"/>
              </a:rPr>
              <a:t>Necesidad de </a:t>
            </a:r>
            <a:r>
              <a:rPr lang="es">
                <a:latin typeface="Montserrat"/>
                <a:ea typeface="Montserrat"/>
                <a:cs typeface="Montserrat"/>
                <a:sym typeface="Montserrat"/>
              </a:rPr>
              <a:t>capacitación</a:t>
            </a:r>
            <a:r>
              <a:rPr lang="es">
                <a:latin typeface="Montserrat"/>
                <a:ea typeface="Montserrat"/>
                <a:cs typeface="Montserrat"/>
                <a:sym typeface="Montserrat"/>
              </a:rPr>
              <a:t>(Express JS, CSS)</a:t>
            </a:r>
            <a:endParaRPr>
              <a:latin typeface="Montserrat"/>
              <a:ea typeface="Montserrat"/>
              <a:cs typeface="Montserrat"/>
              <a:sym typeface="Montserrat"/>
            </a:endParaRPr>
          </a:p>
          <a:p>
            <a:pPr indent="-311150" lvl="0" marL="457200" rtl="0" algn="l">
              <a:spcBef>
                <a:spcPts val="0"/>
              </a:spcBef>
              <a:spcAft>
                <a:spcPts val="0"/>
              </a:spcAft>
              <a:buSzPts val="1300"/>
              <a:buFont typeface="Montserrat"/>
              <a:buAutoNum type="arabicPeriod"/>
            </a:pPr>
            <a:r>
              <a:rPr lang="es">
                <a:latin typeface="Montserrat"/>
                <a:ea typeface="Montserrat"/>
                <a:cs typeface="Montserrat"/>
                <a:sym typeface="Montserrat"/>
              </a:rPr>
              <a:t>Creatividad de diseño para la </a:t>
            </a:r>
            <a:r>
              <a:rPr lang="es">
                <a:latin typeface="Montserrat"/>
                <a:ea typeface="Montserrat"/>
                <a:cs typeface="Montserrat"/>
                <a:sym typeface="Montserrat"/>
              </a:rPr>
              <a:t>página</a:t>
            </a:r>
            <a:r>
              <a:rPr lang="es">
                <a:latin typeface="Montserrat"/>
                <a:ea typeface="Montserrat"/>
                <a:cs typeface="Montserrat"/>
                <a:sym typeface="Montserrat"/>
              </a:rPr>
              <a:t> web.</a:t>
            </a:r>
            <a:endParaRPr>
              <a:latin typeface="Montserrat"/>
              <a:ea typeface="Montserrat"/>
              <a:cs typeface="Montserrat"/>
              <a:sym typeface="Montserrat"/>
            </a:endParaRPr>
          </a:p>
        </p:txBody>
      </p:sp>
      <p:sp>
        <p:nvSpPr>
          <p:cNvPr id="176" name="Google Shape;176;p19"/>
          <p:cNvSpPr txBox="1"/>
          <p:nvPr/>
        </p:nvSpPr>
        <p:spPr>
          <a:xfrm>
            <a:off x="1517650" y="1001775"/>
            <a:ext cx="3054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lt1"/>
                </a:solidFill>
                <a:latin typeface="Montserrat"/>
                <a:ea typeface="Montserrat"/>
                <a:cs typeface="Montserrat"/>
                <a:sym typeface="Montserrat"/>
              </a:rPr>
              <a:t>Restricciones</a:t>
            </a:r>
            <a:endParaRPr sz="1300">
              <a:solidFill>
                <a:schemeClr val="lt1"/>
              </a:solidFill>
              <a:latin typeface="Montserrat"/>
              <a:ea typeface="Montserrat"/>
              <a:cs typeface="Montserrat"/>
              <a:sym typeface="Montserrat"/>
            </a:endParaRPr>
          </a:p>
        </p:txBody>
      </p:sp>
      <p:sp>
        <p:nvSpPr>
          <p:cNvPr id="177" name="Google Shape;177;p19"/>
          <p:cNvSpPr txBox="1"/>
          <p:nvPr/>
        </p:nvSpPr>
        <p:spPr>
          <a:xfrm>
            <a:off x="4899675" y="1001775"/>
            <a:ext cx="3054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lt1"/>
                </a:solidFill>
                <a:latin typeface="Montserrat"/>
                <a:ea typeface="Montserrat"/>
                <a:cs typeface="Montserrat"/>
                <a:sym typeface="Montserrat"/>
              </a:rPr>
              <a:t>Complicaciones</a:t>
            </a:r>
            <a:endParaRPr sz="1300">
              <a:solidFill>
                <a:schemeClr val="lt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Metodología</a:t>
            </a:r>
            <a:r>
              <a:rPr lang="es"/>
              <a:t> del proyecto</a:t>
            </a:r>
            <a:endParaRPr/>
          </a:p>
        </p:txBody>
      </p:sp>
      <p:sp>
        <p:nvSpPr>
          <p:cNvPr id="183" name="Google Shape;183;p20"/>
          <p:cNvSpPr txBox="1"/>
          <p:nvPr>
            <p:ph idx="1" type="body"/>
          </p:nvPr>
        </p:nvSpPr>
        <p:spPr>
          <a:xfrm>
            <a:off x="1297500" y="1023375"/>
            <a:ext cx="7038900" cy="1050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s">
                <a:latin typeface="Montserrat"/>
                <a:ea typeface="Montserrat"/>
                <a:cs typeface="Montserrat"/>
                <a:sym typeface="Montserrat"/>
              </a:rPr>
              <a:t>Para el desarrollo del proyecto Feeling Music se ha optado por utilizar la </a:t>
            </a:r>
            <a:r>
              <a:rPr lang="es">
                <a:latin typeface="Montserrat"/>
                <a:ea typeface="Montserrat"/>
                <a:cs typeface="Montserrat"/>
                <a:sym typeface="Montserrat"/>
              </a:rPr>
              <a:t>metodología</a:t>
            </a:r>
            <a:r>
              <a:rPr lang="es">
                <a:latin typeface="Montserrat"/>
                <a:ea typeface="Montserrat"/>
                <a:cs typeface="Montserrat"/>
                <a:sym typeface="Montserrat"/>
              </a:rPr>
              <a:t> </a:t>
            </a:r>
            <a:r>
              <a:rPr lang="es">
                <a:latin typeface="Montserrat"/>
                <a:ea typeface="Montserrat"/>
                <a:cs typeface="Montserrat"/>
                <a:sym typeface="Montserrat"/>
              </a:rPr>
              <a:t>ágil</a:t>
            </a:r>
            <a:r>
              <a:rPr lang="es">
                <a:latin typeface="Montserrat"/>
                <a:ea typeface="Montserrat"/>
                <a:cs typeface="Montserrat"/>
                <a:sym typeface="Montserrat"/>
              </a:rPr>
              <a:t> SCRUM, Esta metodología permite trabajar de manera ágil, facilitando la división del trabajo en fases cortas llamadas Sprints, lo que garantiza la entrega de incrementos funcionales del sistema en plazos específicos.</a:t>
            </a:r>
            <a:endParaRPr>
              <a:latin typeface="Montserrat"/>
              <a:ea typeface="Montserrat"/>
              <a:cs typeface="Montserrat"/>
              <a:sym typeface="Montserrat"/>
            </a:endParaRPr>
          </a:p>
        </p:txBody>
      </p:sp>
      <p:sp>
        <p:nvSpPr>
          <p:cNvPr id="184" name="Google Shape;184;p20"/>
          <p:cNvSpPr txBox="1"/>
          <p:nvPr/>
        </p:nvSpPr>
        <p:spPr>
          <a:xfrm>
            <a:off x="1297500" y="2073375"/>
            <a:ext cx="5515500" cy="19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chemeClr val="lt1"/>
                </a:solidFill>
                <a:latin typeface="Montserrat"/>
                <a:ea typeface="Montserrat"/>
                <a:cs typeface="Montserrat"/>
                <a:sym typeface="Montserrat"/>
              </a:rPr>
              <a:t>Fases del Proceso Scrum:</a:t>
            </a:r>
            <a:endParaRPr sz="1300">
              <a:solidFill>
                <a:schemeClr val="lt1"/>
              </a:solidFill>
              <a:latin typeface="Montserrat"/>
              <a:ea typeface="Montserrat"/>
              <a:cs typeface="Montserrat"/>
              <a:sym typeface="Montserrat"/>
            </a:endParaRPr>
          </a:p>
          <a:p>
            <a:pPr indent="-311150" lvl="0" marL="457200" rtl="0" algn="l">
              <a:spcBef>
                <a:spcPts val="0"/>
              </a:spcBef>
              <a:spcAft>
                <a:spcPts val="0"/>
              </a:spcAft>
              <a:buClr>
                <a:schemeClr val="lt1"/>
              </a:buClr>
              <a:buSzPts val="1300"/>
              <a:buFont typeface="Montserrat"/>
              <a:buChar char="●"/>
            </a:pPr>
            <a:r>
              <a:rPr lang="es" sz="1300">
                <a:solidFill>
                  <a:schemeClr val="lt1"/>
                </a:solidFill>
                <a:latin typeface="Montserrat"/>
                <a:ea typeface="Montserrat"/>
                <a:cs typeface="Montserrat"/>
                <a:sym typeface="Montserrat"/>
              </a:rPr>
              <a:t>Product Backlog: Se creó un backlog con todas las funcionalidades y características necesarias para el sistema ERP de la academia.</a:t>
            </a:r>
            <a:endParaRPr sz="1300">
              <a:solidFill>
                <a:schemeClr val="lt1"/>
              </a:solidFill>
              <a:latin typeface="Montserrat"/>
              <a:ea typeface="Montserrat"/>
              <a:cs typeface="Montserrat"/>
              <a:sym typeface="Montserrat"/>
            </a:endParaRPr>
          </a:p>
          <a:p>
            <a:pPr indent="-311150" lvl="0" marL="457200" rtl="0" algn="l">
              <a:spcBef>
                <a:spcPts val="0"/>
              </a:spcBef>
              <a:spcAft>
                <a:spcPts val="0"/>
              </a:spcAft>
              <a:buClr>
                <a:schemeClr val="lt1"/>
              </a:buClr>
              <a:buSzPts val="1300"/>
              <a:buFont typeface="Montserrat"/>
              <a:buChar char="●"/>
            </a:pPr>
            <a:r>
              <a:rPr lang="es" sz="1300">
                <a:solidFill>
                  <a:schemeClr val="lt1"/>
                </a:solidFill>
                <a:latin typeface="Montserrat"/>
                <a:ea typeface="Montserrat"/>
                <a:cs typeface="Montserrat"/>
                <a:sym typeface="Montserrat"/>
              </a:rPr>
              <a:t>El trabajo se organizó en Sprints de dos semanas, cada uno con objetivos claros </a:t>
            </a:r>
            <a:endParaRPr sz="1300">
              <a:solidFill>
                <a:schemeClr val="lt1"/>
              </a:solidFill>
              <a:latin typeface="Montserrat"/>
              <a:ea typeface="Montserrat"/>
              <a:cs typeface="Montserrat"/>
              <a:sym typeface="Montserrat"/>
            </a:endParaRPr>
          </a:p>
          <a:p>
            <a:pPr indent="-311150" lvl="0" marL="457200" rtl="0" algn="l">
              <a:spcBef>
                <a:spcPts val="0"/>
              </a:spcBef>
              <a:spcAft>
                <a:spcPts val="0"/>
              </a:spcAft>
              <a:buClr>
                <a:schemeClr val="lt1"/>
              </a:buClr>
              <a:buSzPts val="1300"/>
              <a:buFont typeface="Montserrat"/>
              <a:buChar char="●"/>
            </a:pPr>
            <a:r>
              <a:rPr lang="es" sz="1300">
                <a:solidFill>
                  <a:schemeClr val="lt1"/>
                </a:solidFill>
                <a:latin typeface="Montserrat"/>
                <a:ea typeface="Montserrat"/>
                <a:cs typeface="Montserrat"/>
                <a:sym typeface="Montserrat"/>
              </a:rPr>
              <a:t>Se realizaron reuniones diarias para monitorear el avance de las tareas y resolver obstáculos que pudieran surgir en el desarrollo. El Scrum Master se encargó de facilitar estas reuniones y eliminar impedimentos.</a:t>
            </a:r>
            <a:endParaRPr sz="13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297500" y="393750"/>
            <a:ext cx="7038900" cy="536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Plan de trabajo</a:t>
            </a:r>
            <a:endParaRPr/>
          </a:p>
        </p:txBody>
      </p:sp>
      <p:sp>
        <p:nvSpPr>
          <p:cNvPr id="190" name="Google Shape;190;p21"/>
          <p:cNvSpPr txBox="1"/>
          <p:nvPr>
            <p:ph idx="1" type="body"/>
          </p:nvPr>
        </p:nvSpPr>
        <p:spPr>
          <a:xfrm>
            <a:off x="1297500" y="850600"/>
            <a:ext cx="7038900" cy="139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latin typeface="Montserrat"/>
                <a:ea typeface="Montserrat"/>
                <a:cs typeface="Montserrat"/>
                <a:sym typeface="Montserrat"/>
              </a:rPr>
              <a:t>El Plan de Trabajo del Proyecto Feeling Music </a:t>
            </a:r>
            <a:r>
              <a:rPr lang="es">
                <a:latin typeface="Montserrat"/>
                <a:ea typeface="Montserrat"/>
                <a:cs typeface="Montserrat"/>
                <a:sym typeface="Montserrat"/>
              </a:rPr>
              <a:t>está</a:t>
            </a:r>
            <a:r>
              <a:rPr lang="es">
                <a:latin typeface="Montserrat"/>
                <a:ea typeface="Montserrat"/>
                <a:cs typeface="Montserrat"/>
                <a:sym typeface="Montserrat"/>
              </a:rPr>
              <a:t> siendo estructurado para asegurar que todas las actividades necesarias se completen dentro de los plazos acordados y se logren los objetivos propuestos.</a:t>
            </a:r>
            <a:endParaRPr>
              <a:latin typeface="Montserrat"/>
              <a:ea typeface="Montserrat"/>
              <a:cs typeface="Montserrat"/>
              <a:sym typeface="Montserrat"/>
            </a:endParaRPr>
          </a:p>
          <a:p>
            <a:pPr indent="0" lvl="0" marL="0" rtl="0" algn="l">
              <a:spcBef>
                <a:spcPts val="1200"/>
              </a:spcBef>
              <a:spcAft>
                <a:spcPts val="1200"/>
              </a:spcAft>
              <a:buNone/>
            </a:pPr>
            <a:r>
              <a:t/>
            </a:r>
            <a:endParaRPr/>
          </a:p>
        </p:txBody>
      </p:sp>
      <p:sp>
        <p:nvSpPr>
          <p:cNvPr id="191" name="Google Shape;191;p21"/>
          <p:cNvSpPr txBox="1"/>
          <p:nvPr/>
        </p:nvSpPr>
        <p:spPr>
          <a:xfrm>
            <a:off x="1297500" y="1785925"/>
            <a:ext cx="3848700" cy="292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s" sz="1300">
                <a:solidFill>
                  <a:schemeClr val="lt1"/>
                </a:solidFill>
                <a:latin typeface="Montserrat"/>
                <a:ea typeface="Montserrat"/>
                <a:cs typeface="Montserrat"/>
                <a:sym typeface="Montserrat"/>
              </a:rPr>
              <a:t>Recursos Necesarios:</a:t>
            </a:r>
            <a:endParaRPr sz="1300">
              <a:solidFill>
                <a:schemeClr val="lt1"/>
              </a:solidFill>
              <a:latin typeface="Montserrat"/>
              <a:ea typeface="Montserrat"/>
              <a:cs typeface="Montserrat"/>
              <a:sym typeface="Montserrat"/>
            </a:endParaRPr>
          </a:p>
          <a:p>
            <a:pPr indent="-311150" lvl="0" marL="457200" rtl="0" algn="l">
              <a:lnSpc>
                <a:spcPct val="115000"/>
              </a:lnSpc>
              <a:spcBef>
                <a:spcPts val="1200"/>
              </a:spcBef>
              <a:spcAft>
                <a:spcPts val="0"/>
              </a:spcAft>
              <a:buClr>
                <a:schemeClr val="lt1"/>
              </a:buClr>
              <a:buSzPts val="1300"/>
              <a:buFont typeface="Montserrat"/>
              <a:buChar char="●"/>
            </a:pPr>
            <a:r>
              <a:rPr lang="es" sz="1300">
                <a:solidFill>
                  <a:schemeClr val="lt1"/>
                </a:solidFill>
                <a:latin typeface="Montserrat"/>
                <a:ea typeface="Montserrat"/>
                <a:cs typeface="Montserrat"/>
                <a:sym typeface="Montserrat"/>
              </a:rPr>
              <a:t>Recursos Humanos: Product Owner, Scrum Master, Equipo de Desarrollo </a:t>
            </a:r>
            <a:endParaRPr sz="1300">
              <a:solidFill>
                <a:schemeClr val="lt1"/>
              </a:solidFill>
              <a:latin typeface="Montserrat"/>
              <a:ea typeface="Montserrat"/>
              <a:cs typeface="Montserrat"/>
              <a:sym typeface="Montserrat"/>
            </a:endParaRPr>
          </a:p>
          <a:p>
            <a:pPr indent="-311150" lvl="0" marL="457200" rtl="0" algn="l">
              <a:lnSpc>
                <a:spcPct val="115000"/>
              </a:lnSpc>
              <a:spcBef>
                <a:spcPts val="0"/>
              </a:spcBef>
              <a:spcAft>
                <a:spcPts val="0"/>
              </a:spcAft>
              <a:buClr>
                <a:schemeClr val="lt1"/>
              </a:buClr>
              <a:buSzPts val="1300"/>
              <a:buFont typeface="Montserrat"/>
              <a:buChar char="●"/>
            </a:pPr>
            <a:r>
              <a:rPr lang="es" sz="1300">
                <a:solidFill>
                  <a:schemeClr val="lt1"/>
                </a:solidFill>
                <a:latin typeface="Montserrat"/>
                <a:ea typeface="Montserrat"/>
                <a:cs typeface="Montserrat"/>
                <a:sym typeface="Montserrat"/>
              </a:rPr>
              <a:t>Recursos Tecnológicos: Hosting y Dominio, Express JS y Node.js, MySQL, API Chatbot y API WhatsApp, Visual Studio Code, GitHub, Trello</a:t>
            </a:r>
            <a:endParaRPr sz="1300">
              <a:solidFill>
                <a:schemeClr val="lt1"/>
              </a:solidFill>
              <a:latin typeface="Montserrat"/>
              <a:ea typeface="Montserrat"/>
              <a:cs typeface="Montserrat"/>
              <a:sym typeface="Montserrat"/>
            </a:endParaRPr>
          </a:p>
          <a:p>
            <a:pPr indent="-311150" lvl="0" marL="457200" rtl="0" algn="l">
              <a:lnSpc>
                <a:spcPct val="115000"/>
              </a:lnSpc>
              <a:spcBef>
                <a:spcPts val="0"/>
              </a:spcBef>
              <a:spcAft>
                <a:spcPts val="0"/>
              </a:spcAft>
              <a:buClr>
                <a:schemeClr val="lt1"/>
              </a:buClr>
              <a:buSzPts val="1300"/>
              <a:buFont typeface="Montserrat"/>
              <a:buChar char="●"/>
            </a:pPr>
            <a:r>
              <a:rPr lang="es" sz="1300">
                <a:solidFill>
                  <a:schemeClr val="lt1"/>
                </a:solidFill>
                <a:latin typeface="Montserrat"/>
                <a:ea typeface="Montserrat"/>
                <a:cs typeface="Montserrat"/>
                <a:sym typeface="Montserrat"/>
              </a:rPr>
              <a:t>Materiales: Dispositivos personales </a:t>
            </a:r>
            <a:endParaRPr sz="1300">
              <a:solidFill>
                <a:schemeClr val="lt1"/>
              </a:solidFill>
              <a:latin typeface="Montserrat"/>
              <a:ea typeface="Montserrat"/>
              <a:cs typeface="Montserrat"/>
              <a:sym typeface="Montserrat"/>
            </a:endParaRPr>
          </a:p>
          <a:p>
            <a:pPr indent="-311150" lvl="0" marL="457200" rtl="0" algn="l">
              <a:lnSpc>
                <a:spcPct val="115000"/>
              </a:lnSpc>
              <a:spcBef>
                <a:spcPts val="0"/>
              </a:spcBef>
              <a:spcAft>
                <a:spcPts val="0"/>
              </a:spcAft>
              <a:buClr>
                <a:schemeClr val="lt1"/>
              </a:buClr>
              <a:buSzPts val="1300"/>
              <a:buFont typeface="Montserrat"/>
              <a:buChar char="●"/>
            </a:pPr>
            <a:r>
              <a:rPr lang="es" sz="1300">
                <a:solidFill>
                  <a:schemeClr val="lt1"/>
                </a:solidFill>
                <a:latin typeface="Montserrat"/>
                <a:ea typeface="Montserrat"/>
                <a:cs typeface="Montserrat"/>
                <a:sym typeface="Montserrat"/>
              </a:rPr>
              <a:t>Financieros: Costo del hosting y dominio, API de WhatsApp (si no es gratuita).</a:t>
            </a:r>
            <a:endParaRPr sz="1300">
              <a:solidFill>
                <a:schemeClr val="lt1"/>
              </a:solidFill>
              <a:latin typeface="Montserrat"/>
              <a:ea typeface="Montserrat"/>
              <a:cs typeface="Montserrat"/>
              <a:sym typeface="Montserrat"/>
            </a:endParaRPr>
          </a:p>
          <a:p>
            <a:pPr indent="0" lvl="0" marL="0" rtl="0" algn="l">
              <a:spcBef>
                <a:spcPts val="1200"/>
              </a:spcBef>
              <a:spcAft>
                <a:spcPts val="0"/>
              </a:spcAft>
              <a:buNone/>
            </a:pPr>
            <a:r>
              <a:t/>
            </a:r>
            <a:endParaRPr sz="1300">
              <a:solidFill>
                <a:schemeClr val="lt1"/>
              </a:solidFill>
              <a:latin typeface="Lato"/>
              <a:ea typeface="Lato"/>
              <a:cs typeface="Lato"/>
              <a:sym typeface="Lato"/>
            </a:endParaRPr>
          </a:p>
        </p:txBody>
      </p:sp>
      <p:sp>
        <p:nvSpPr>
          <p:cNvPr id="192" name="Google Shape;192;p21"/>
          <p:cNvSpPr txBox="1"/>
          <p:nvPr/>
        </p:nvSpPr>
        <p:spPr>
          <a:xfrm>
            <a:off x="5318150" y="1785925"/>
            <a:ext cx="3505800" cy="292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s" sz="1300">
                <a:solidFill>
                  <a:schemeClr val="lt1"/>
                </a:solidFill>
                <a:latin typeface="Montserrat"/>
                <a:ea typeface="Montserrat"/>
                <a:cs typeface="Montserrat"/>
                <a:sym typeface="Montserrat"/>
              </a:rPr>
              <a:t>Obstáculos</a:t>
            </a:r>
            <a:r>
              <a:rPr lang="es" sz="1300">
                <a:latin typeface="Montserrat"/>
                <a:ea typeface="Montserrat"/>
                <a:cs typeface="Montserrat"/>
                <a:sym typeface="Montserrat"/>
              </a:rPr>
              <a:t>:</a:t>
            </a:r>
            <a:endParaRPr sz="1300">
              <a:latin typeface="Montserrat"/>
              <a:ea typeface="Montserrat"/>
              <a:cs typeface="Montserrat"/>
              <a:sym typeface="Montserrat"/>
            </a:endParaRPr>
          </a:p>
          <a:p>
            <a:pPr indent="-311150" lvl="0" marL="457200" rtl="0" algn="l">
              <a:lnSpc>
                <a:spcPct val="115000"/>
              </a:lnSpc>
              <a:spcBef>
                <a:spcPts val="1200"/>
              </a:spcBef>
              <a:spcAft>
                <a:spcPts val="0"/>
              </a:spcAft>
              <a:buClr>
                <a:schemeClr val="lt1"/>
              </a:buClr>
              <a:buSzPts val="1300"/>
              <a:buFont typeface="Montserrat"/>
              <a:buChar char="●"/>
            </a:pPr>
            <a:r>
              <a:rPr lang="es" sz="1300">
                <a:solidFill>
                  <a:schemeClr val="lt1"/>
                </a:solidFill>
                <a:latin typeface="Montserrat"/>
                <a:ea typeface="Montserrat"/>
                <a:cs typeface="Montserrat"/>
                <a:sym typeface="Montserrat"/>
              </a:rPr>
              <a:t>Adaptación de usuarios</a:t>
            </a:r>
            <a:endParaRPr sz="1300">
              <a:solidFill>
                <a:schemeClr val="lt1"/>
              </a:solidFill>
              <a:latin typeface="Montserrat"/>
              <a:ea typeface="Montserrat"/>
              <a:cs typeface="Montserrat"/>
              <a:sym typeface="Montserrat"/>
            </a:endParaRPr>
          </a:p>
          <a:p>
            <a:pPr indent="-311150" lvl="0" marL="457200" rtl="0" algn="l">
              <a:lnSpc>
                <a:spcPct val="115000"/>
              </a:lnSpc>
              <a:spcBef>
                <a:spcPts val="0"/>
              </a:spcBef>
              <a:spcAft>
                <a:spcPts val="0"/>
              </a:spcAft>
              <a:buClr>
                <a:schemeClr val="lt1"/>
              </a:buClr>
              <a:buSzPts val="1300"/>
              <a:buFont typeface="Montserrat"/>
              <a:buChar char="●"/>
            </a:pPr>
            <a:r>
              <a:rPr lang="es" sz="1300">
                <a:solidFill>
                  <a:schemeClr val="lt1"/>
                </a:solidFill>
                <a:latin typeface="Montserrat"/>
                <a:ea typeface="Montserrat"/>
                <a:cs typeface="Montserrat"/>
                <a:sym typeface="Montserrat"/>
              </a:rPr>
              <a:t>Retrasos en la integración de APIs</a:t>
            </a:r>
            <a:endParaRPr sz="1300">
              <a:solidFill>
                <a:schemeClr val="lt1"/>
              </a:solidFill>
              <a:latin typeface="Montserrat"/>
              <a:ea typeface="Montserrat"/>
              <a:cs typeface="Montserrat"/>
              <a:sym typeface="Montserrat"/>
            </a:endParaRPr>
          </a:p>
          <a:p>
            <a:pPr indent="-311150" lvl="0" marL="457200" rtl="0" algn="l">
              <a:lnSpc>
                <a:spcPct val="115000"/>
              </a:lnSpc>
              <a:spcBef>
                <a:spcPts val="0"/>
              </a:spcBef>
              <a:spcAft>
                <a:spcPts val="0"/>
              </a:spcAft>
              <a:buClr>
                <a:schemeClr val="lt1"/>
              </a:buClr>
              <a:buSzPts val="1300"/>
              <a:buFont typeface="Montserrat"/>
              <a:buChar char="●"/>
            </a:pPr>
            <a:r>
              <a:rPr lang="es" sz="1300">
                <a:solidFill>
                  <a:schemeClr val="lt1"/>
                </a:solidFill>
                <a:latin typeface="Montserrat"/>
                <a:ea typeface="Montserrat"/>
                <a:cs typeface="Montserrat"/>
                <a:sym typeface="Montserrat"/>
              </a:rPr>
              <a:t>Rendimiento de la base de datos</a:t>
            </a:r>
            <a:endParaRPr sz="1300">
              <a:solidFill>
                <a:schemeClr val="lt1"/>
              </a:solidFill>
              <a:latin typeface="Montserrat"/>
              <a:ea typeface="Montserrat"/>
              <a:cs typeface="Montserrat"/>
              <a:sym typeface="Montserrat"/>
            </a:endParaRPr>
          </a:p>
          <a:p>
            <a:pPr indent="-311150" lvl="0" marL="457200" rtl="0" algn="l">
              <a:lnSpc>
                <a:spcPct val="115000"/>
              </a:lnSpc>
              <a:spcBef>
                <a:spcPts val="0"/>
              </a:spcBef>
              <a:spcAft>
                <a:spcPts val="0"/>
              </a:spcAft>
              <a:buClr>
                <a:schemeClr val="lt1"/>
              </a:buClr>
              <a:buSzPts val="1300"/>
              <a:buFont typeface="Montserrat"/>
              <a:buChar char="●"/>
            </a:pPr>
            <a:r>
              <a:rPr lang="es" sz="1300">
                <a:solidFill>
                  <a:schemeClr val="lt1"/>
                </a:solidFill>
                <a:latin typeface="Montserrat"/>
                <a:ea typeface="Montserrat"/>
                <a:cs typeface="Montserrat"/>
                <a:sym typeface="Montserrat"/>
              </a:rPr>
              <a:t>Restricciones de tiempo</a:t>
            </a:r>
            <a:endParaRPr sz="1300">
              <a:solidFill>
                <a:schemeClr val="lt1"/>
              </a:solidFill>
              <a:latin typeface="Montserrat"/>
              <a:ea typeface="Montserrat"/>
              <a:cs typeface="Montserrat"/>
              <a:sym typeface="Montserrat"/>
            </a:endParaRPr>
          </a:p>
          <a:p>
            <a:pPr indent="0" lvl="0" marL="0" rtl="0" algn="l">
              <a:spcBef>
                <a:spcPts val="1200"/>
              </a:spcBef>
              <a:spcAft>
                <a:spcPts val="0"/>
              </a:spcAft>
              <a:buNone/>
            </a:pPr>
            <a:r>
              <a:t/>
            </a:r>
            <a:endParaRPr sz="1300">
              <a:solidFill>
                <a:schemeClr val="lt1"/>
              </a:solidFill>
              <a:latin typeface="Lato"/>
              <a:ea typeface="Lato"/>
              <a:cs typeface="Lato"/>
              <a:sym typeface="Lato"/>
            </a:endParaRPr>
          </a:p>
        </p:txBody>
      </p:sp>
      <p:pic>
        <p:nvPicPr>
          <p:cNvPr id="193" name="Google Shape;193;p21"/>
          <p:cNvPicPr preferRelativeResize="0"/>
          <p:nvPr/>
        </p:nvPicPr>
        <p:blipFill>
          <a:blip r:embed="rId3">
            <a:alphaModFix/>
          </a:blip>
          <a:stretch>
            <a:fillRect/>
          </a:stretch>
        </p:blipFill>
        <p:spPr>
          <a:xfrm>
            <a:off x="7291950" y="3598325"/>
            <a:ext cx="1333500" cy="133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