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k Davis" initials="CD" lastIdx="1" clrIdx="0">
    <p:extLst>
      <p:ext uri="{19B8F6BF-5375-455C-9EA6-DF929625EA0E}">
        <p15:presenceInfo xmlns:p15="http://schemas.microsoft.com/office/powerpoint/2012/main" userId="6eea6792e2032a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6"/>
    <p:restoredTop sz="94694"/>
  </p:normalViewPr>
  <p:slideViewPr>
    <p:cSldViewPr snapToGrid="0" snapToObjects="1">
      <p:cViewPr>
        <p:scale>
          <a:sx n="63" d="100"/>
          <a:sy n="63" d="100"/>
        </p:scale>
        <p:origin x="6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BE70-9333-3142-8A10-47E8909E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7786F-94E1-4D4E-9BE9-E2C1A657F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35378-2DE8-F746-BCAB-40A6A8D8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E06FB-6605-D74A-8897-F3ACC2D4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2A254-54DB-E341-A14D-AF5967FD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6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226E-4C8E-8D4E-957C-241BC4A5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18AB6-D06E-DF4F-ADF2-E3BD60C7A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9D677-7604-B84A-A08A-7EA9B0C9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85A2E-82B7-5F4D-80ED-C1AF5563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63713-C76A-5E42-9561-D4DBD1C4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2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11C726-4391-F940-A027-B2AE749E9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608DE-CAAA-724C-9415-48FC45D55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BDC60-D969-424D-8533-99001253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30484-4DE2-5442-87CC-FB61CA78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EC758-5B84-F24F-8E42-9A033BE9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8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9D09-B5B0-3C48-8E3E-692747339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E3E85-E303-5749-97C1-B06A8F4E4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45362-8569-0640-AD06-A9187897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1862A-A76D-9741-884B-B2393C6F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52897-C4C1-6A4D-8B9A-5CCBA941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2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DD72-9CD6-3640-93D8-008A720E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A6141-4228-044F-8168-A022E5E9B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366E2-4C81-1349-9A67-DD41D2D6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FAD39-4CE1-3344-97A1-63E04C1A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BA453-4420-BA40-B8D6-10B4DF9E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2654-19E4-8E42-BC52-EDEC43B6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24694-41F4-294E-99D5-396A0E2C7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DD371-85EC-8A46-8F6E-D42955ECA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6FBB2-C05C-2842-A003-81B441E1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69924-537E-194F-89E2-A70D6671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5E2BE-D634-714B-A7FB-8BD5F56E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8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ACB9-B936-DE46-9B1F-56445E80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CB3E2-ABD7-3341-B02F-5DD39A3AF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7F62E-B009-9A4D-94BA-DB0C915C3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9F085-466C-0747-A6B7-933A4876A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10057-C185-1D40-BE48-327BDB545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E5F58B-D02C-784D-9B73-42C2BA63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ACBFB-0DA3-8A40-B1DE-355E7BBF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0D4AF-D1C8-8049-B5BE-870DDFA8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F023-5388-6F4F-9503-97AB7AF8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D02C1-23D2-8F43-A899-5B6A7B2D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5B183-D58E-5D43-8B61-866A59AD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31F18-6C05-4247-AFA1-67974959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2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14E29-B0F0-014B-BEC3-803D6A2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D58C19-BF74-4E4C-B817-A4DFF46C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35FF-B168-514C-82C2-E95375F3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8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5104-6FE4-8348-AAD1-A434CED8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0BDE9-A3FD-DE48-8075-D455FD6EE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041C5-010C-104F-B97B-0C9639F1F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A63B9-5AAD-9147-A23E-8903DF93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2B60F-F644-A145-98A7-D6678D9F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ED2C7-D1E1-0240-9D9D-22CAFB0B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5A61-6149-2D4B-9DA1-55A4F5AF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409759-B7F7-A545-BA73-5067A1735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07F38-B233-CE48-A6F1-65555E5B3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D0C66-840E-3943-8A75-76845F56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C0E28-2C52-E445-8F4C-9671AE1A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92B20-8DCC-D642-A2F9-994F1AD7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4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5ADAB-BAE7-BB4C-A8AF-A97581C43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DB078-659E-4E4E-9891-7151F5D04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4F7EE-6E15-644D-9EFB-A237E8469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32BAB-B651-EC49-BE3B-F0B1952C44C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7E156-867D-C042-A5EA-6B23F5A64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58578-9A0E-944C-919A-52CCE1762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7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E2E5F5-2CAC-FE4B-AE87-8000940D7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8188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C77977-5FEF-6C43-9B6F-37A8F7F32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10730" y="1143087"/>
            <a:ext cx="10713308" cy="194001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Happiness defined!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FDB11-59B4-6942-B1D7-32BFD4DC2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7951" y="5084806"/>
            <a:ext cx="9144000" cy="1736688"/>
          </a:xfrm>
        </p:spPr>
        <p:txBody>
          <a:bodyPr numCol="2"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Income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Healthy Life Expectancy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Social Support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Freedom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Trust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Generosity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DC6E5-EDC0-F240-9E31-CC3E707E3575}"/>
              </a:ext>
            </a:extLst>
          </p:cNvPr>
          <p:cNvSpPr txBox="1"/>
          <p:nvPr/>
        </p:nvSpPr>
        <p:spPr>
          <a:xfrm>
            <a:off x="1606378" y="4150783"/>
            <a:ext cx="80071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key variables that have been found to support well-being</a:t>
            </a:r>
            <a:r>
              <a:rPr lang="en-US" dirty="0"/>
              <a:t>: 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AB5C52-D3C6-B34B-BE0E-172F0B0D9669}"/>
              </a:ext>
            </a:extLst>
          </p:cNvPr>
          <p:cNvSpPr txBox="1"/>
          <p:nvPr/>
        </p:nvSpPr>
        <p:spPr>
          <a:xfrm>
            <a:off x="8472617" y="4889447"/>
            <a:ext cx="37193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Gallup World Poll: </a:t>
            </a:r>
            <a:r>
              <a:rPr lang="en-US" sz="1400" dirty="0" err="1"/>
              <a:t>Cantril</a:t>
            </a:r>
            <a:r>
              <a:rPr lang="en-US" sz="1400" dirty="0"/>
              <a:t> ladder: it asks respondents to rate their life, best possible for them being a 10, and the worst possible life being a 0. The typical annual sample is 1,000 people to reduce random sampling errors. The confidence interval is measured at 95% accuracy. </a:t>
            </a:r>
          </a:p>
        </p:txBody>
      </p:sp>
    </p:spTree>
    <p:extLst>
      <p:ext uri="{BB962C8B-B14F-4D97-AF65-F5344CB8AC3E}">
        <p14:creationId xmlns:p14="http://schemas.microsoft.com/office/powerpoint/2010/main" val="85273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CA38554-35AB-164F-A54E-B59DFD560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0861" y="4472222"/>
            <a:ext cx="5946202" cy="838831"/>
          </a:xfrm>
        </p:spPr>
        <p:txBody>
          <a:bodyPr anchor="b">
            <a:normAutofit/>
          </a:bodyPr>
          <a:lstStyle/>
          <a:p>
            <a:pPr algn="r"/>
            <a:r>
              <a:rPr lang="en-US" sz="5400" dirty="0"/>
              <a:t>The Gini Coefficient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7BDA3-BC48-BC4C-BA46-E00CDEFEE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8987" y="5165994"/>
            <a:ext cx="5198076" cy="1000791"/>
          </a:xfrm>
        </p:spPr>
        <p:txBody>
          <a:bodyPr anchor="t">
            <a:normAutofit/>
          </a:bodyPr>
          <a:lstStyle/>
          <a:p>
            <a:pPr algn="r"/>
            <a:r>
              <a:rPr lang="en-US" sz="1600" dirty="0"/>
              <a:t>Gini coefficient measures relative, not absolute, wealth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7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knife&#10;&#10;Description automatically generated">
            <a:extLst>
              <a:ext uri="{FF2B5EF4-FFF2-40B4-BE49-F238E27FC236}">
                <a16:creationId xmlns:a16="http://schemas.microsoft.com/office/drawing/2014/main" id="{00E34922-10E7-AF47-A409-9C08DC823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055" y="-9475"/>
            <a:ext cx="4484254" cy="4484254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B5AD01E-DE49-F94A-BB7B-884A595C7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96" y="3509057"/>
            <a:ext cx="3927417" cy="14295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724816-7AC2-7845-B8D8-31222A026396}"/>
              </a:ext>
            </a:extLst>
          </p:cNvPr>
          <p:cNvSpPr txBox="1"/>
          <p:nvPr/>
        </p:nvSpPr>
        <p:spPr>
          <a:xfrm>
            <a:off x="148281" y="5276334"/>
            <a:ext cx="36699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relative mean absolute difference</a:t>
            </a:r>
          </a:p>
          <a:p>
            <a:r>
              <a:rPr lang="en-US" sz="1400" dirty="0"/>
              <a:t>which is mathematically equivalent to the Lorenz curve definition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7D3081-B7B3-D345-A0D3-2359B2EF4E3B}"/>
              </a:ext>
            </a:extLst>
          </p:cNvPr>
          <p:cNvSpPr txBox="1"/>
          <p:nvPr/>
        </p:nvSpPr>
        <p:spPr>
          <a:xfrm>
            <a:off x="4943499" y="259649"/>
            <a:ext cx="3954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single number aimed at measuring the degree of inequality in a distribution. It is most often used in economics to measure how far a country's wealth or income distribution deviates from a totally equal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988173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map&#10;&#10;Description automatically generated">
            <a:extLst>
              <a:ext uri="{FF2B5EF4-FFF2-40B4-BE49-F238E27FC236}">
                <a16:creationId xmlns:a16="http://schemas.microsoft.com/office/drawing/2014/main" id="{4923334B-9B46-9440-99AF-45429BE81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2" t="9200" r="2858" b="1145"/>
          <a:stretch/>
        </p:blipFill>
        <p:spPr>
          <a:xfrm>
            <a:off x="1248032" y="0"/>
            <a:ext cx="9131644" cy="67715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AB903-1D8D-A14A-A40B-FE46DF4A2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74" y="4674162"/>
            <a:ext cx="3980935" cy="382141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total alcohol consumption per capita</a:t>
            </a: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1FB0DD3-013A-4E42-8035-B52A94F71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0568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7B1D7C-59CB-1544-B1A2-B5D7B1C7D845}"/>
              </a:ext>
            </a:extLst>
          </p:cNvPr>
          <p:cNvSpPr txBox="1"/>
          <p:nvPr/>
        </p:nvSpPr>
        <p:spPr>
          <a:xfrm>
            <a:off x="409074" y="5533656"/>
            <a:ext cx="6087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(liters of pure alcohol, projected estimates, 15+ years of 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F216-1F3A-7D4D-B565-90505D09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01D30-FC77-9646-9D0A-11093B7AF9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F53803-867B-C54A-8FA5-ACD2F4720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pic>
        <p:nvPicPr>
          <p:cNvPr id="18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EF6059-76B2-D746-BD5A-4263DD44344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14281" r="14578"/>
          <a:stretch/>
        </p:blipFill>
        <p:spPr>
          <a:xfrm>
            <a:off x="5997574" y="2505075"/>
            <a:ext cx="5047415" cy="3511723"/>
          </a:xfrm>
        </p:spPr>
      </p:pic>
      <p:pic>
        <p:nvPicPr>
          <p:cNvPr id="16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B7A419-7FBF-9949-AE31-D980616DCD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0627" r="13937"/>
          <a:stretch/>
        </p:blipFill>
        <p:spPr>
          <a:xfrm>
            <a:off x="0" y="2505075"/>
            <a:ext cx="5209674" cy="3511723"/>
          </a:xfrm>
        </p:spPr>
      </p:pic>
    </p:spTree>
    <p:extLst>
      <p:ext uri="{BB962C8B-B14F-4D97-AF65-F5344CB8AC3E}">
        <p14:creationId xmlns:p14="http://schemas.microsoft.com/office/powerpoint/2010/main" val="242072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B755-8F2A-8147-97F6-FD99D7A3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Happiness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12D2D-D212-CB42-97AB-AA2342364D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3A4D0-62F4-AF4F-BB97-9A8EB1A10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pic>
        <p:nvPicPr>
          <p:cNvPr id="18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B01A69-AFEC-E842-9C59-4E94027BAA2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b="3382"/>
          <a:stretch/>
        </p:blipFill>
        <p:spPr>
          <a:xfrm>
            <a:off x="5041232" y="2482267"/>
            <a:ext cx="6752662" cy="4375733"/>
          </a:xfrm>
        </p:spPr>
      </p:pic>
      <p:pic>
        <p:nvPicPr>
          <p:cNvPr id="22" name="Content Placeholder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BCB384-02B7-FE46-AD90-748500520C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3905" r="15650"/>
          <a:stretch/>
        </p:blipFill>
        <p:spPr>
          <a:xfrm>
            <a:off x="168442" y="2505075"/>
            <a:ext cx="4872790" cy="3462587"/>
          </a:xfrm>
        </p:spPr>
      </p:pic>
    </p:spTree>
    <p:extLst>
      <p:ext uri="{BB962C8B-B14F-4D97-AF65-F5344CB8AC3E}">
        <p14:creationId xmlns:p14="http://schemas.microsoft.com/office/powerpoint/2010/main" val="332770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C837-A64D-4622-8F3E-A1F0FEE59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Whiskers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09507E-71C2-40AA-A55F-F23169F43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80960" y="1681163"/>
            <a:ext cx="3674428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F53437-ADA6-4D62-BFF5-B62C0287F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80960" y="2505075"/>
            <a:ext cx="3674428" cy="3684588"/>
          </a:xfrm>
        </p:spPr>
        <p:txBody>
          <a:bodyPr/>
          <a:lstStyle/>
          <a:p>
            <a:r>
              <a:rPr lang="en-US" dirty="0"/>
              <a:t>Data taken as a whole shows no outliers</a:t>
            </a:r>
          </a:p>
          <a:p>
            <a:r>
              <a:rPr lang="en-US" dirty="0"/>
              <a:t>But looking at specific categories of data we find several outliers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2BE97C-1509-4B8F-B13A-4808B1321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40" y="1581109"/>
            <a:ext cx="7260040" cy="489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67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186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Happiness defined! </vt:lpstr>
      <vt:lpstr>Gini coefficient measures relative, not absolute, wealth</vt:lpstr>
      <vt:lpstr>PowerPoint Presentation</vt:lpstr>
      <vt:lpstr>Income </vt:lpstr>
      <vt:lpstr>Happiness </vt:lpstr>
      <vt:lpstr>Whiskers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determines happiness? </dc:title>
  <dc:creator>Clark Davis</dc:creator>
  <cp:lastModifiedBy> </cp:lastModifiedBy>
  <cp:revision>7</cp:revision>
  <dcterms:created xsi:type="dcterms:W3CDTF">2019-01-22T22:53:26Z</dcterms:created>
  <dcterms:modified xsi:type="dcterms:W3CDTF">2019-01-23T05:14:48Z</dcterms:modified>
</cp:coreProperties>
</file>