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63" r:id="rId2"/>
    <p:sldId id="291" r:id="rId3"/>
    <p:sldId id="277" r:id="rId4"/>
    <p:sldId id="270" r:id="rId5"/>
    <p:sldId id="273" r:id="rId6"/>
    <p:sldId id="264" r:id="rId7"/>
    <p:sldId id="286" r:id="rId8"/>
    <p:sldId id="272" r:id="rId9"/>
    <p:sldId id="276" r:id="rId10"/>
    <p:sldId id="275" r:id="rId11"/>
    <p:sldId id="278" r:id="rId12"/>
    <p:sldId id="289" r:id="rId13"/>
    <p:sldId id="288" r:id="rId14"/>
    <p:sldId id="290" r:id="rId15"/>
    <p:sldId id="279" r:id="rId16"/>
    <p:sldId id="266" r:id="rId17"/>
    <p:sldId id="267" r:id="rId18"/>
    <p:sldId id="280" r:id="rId19"/>
    <p:sldId id="283" r:id="rId20"/>
    <p:sldId id="292" r:id="rId21"/>
    <p:sldId id="285" r:id="rId22"/>
    <p:sldId id="2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rk Davis" initials="CD" lastIdx="1" clrIdx="0">
    <p:extLst>
      <p:ext uri="{19B8F6BF-5375-455C-9EA6-DF929625EA0E}">
        <p15:presenceInfo xmlns:p15="http://schemas.microsoft.com/office/powerpoint/2012/main" userId="6eea6792e2032a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CD8D9"/>
    <a:srgbClr val="602F2F"/>
    <a:srgbClr val="AF4F4F"/>
    <a:srgbClr val="D79D9D"/>
    <a:srgbClr val="262626"/>
    <a:srgbClr val="008000"/>
    <a:srgbClr val="007F00"/>
    <a:srgbClr val="FF0000"/>
    <a:srgbClr val="542C39"/>
    <a:srgbClr val="7EA8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29" autoAdjust="0"/>
    <p:restoredTop sz="94694"/>
  </p:normalViewPr>
  <p:slideViewPr>
    <p:cSldViewPr snapToGrid="0" snapToObjects="1">
      <p:cViewPr varScale="1">
        <p:scale>
          <a:sx n="63" d="100"/>
          <a:sy n="63" d="100"/>
        </p:scale>
        <p:origin x="5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80B1EA-E381-48BC-9956-A0517ED3073C}"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23CEE164-6F9E-47C0-9C8A-E0AD2750051B}">
      <dgm:prSet phldrT="[Text]"/>
      <dgm:spPr/>
      <dgm:t>
        <a:bodyPr/>
        <a:lstStyle/>
        <a:p>
          <a:r>
            <a:rPr lang="en-US" dirty="0"/>
            <a:t>Implications</a:t>
          </a:r>
        </a:p>
      </dgm:t>
    </dgm:pt>
    <dgm:pt modelId="{D30169D4-B13E-407D-8654-05EB8B9B41A6}" type="parTrans" cxnId="{46082007-3BC5-4F9E-B39B-CE6D8AD3684E}">
      <dgm:prSet/>
      <dgm:spPr/>
      <dgm:t>
        <a:bodyPr/>
        <a:lstStyle/>
        <a:p>
          <a:endParaRPr lang="en-US"/>
        </a:p>
      </dgm:t>
    </dgm:pt>
    <dgm:pt modelId="{AD8A4841-373E-4744-AA62-44F4C953206C}" type="sibTrans" cxnId="{46082007-3BC5-4F9E-B39B-CE6D8AD3684E}">
      <dgm:prSet/>
      <dgm:spPr/>
      <dgm:t>
        <a:bodyPr/>
        <a:lstStyle/>
        <a:p>
          <a:endParaRPr lang="en-US"/>
        </a:p>
      </dgm:t>
    </dgm:pt>
    <dgm:pt modelId="{166F0593-84D3-4E3B-9E66-27E8EDA605DC}">
      <dgm:prSet phldrT="[Text]" custT="1"/>
      <dgm:spPr>
        <a:solidFill>
          <a:schemeClr val="tx1">
            <a:lumMod val="75000"/>
            <a:lumOff val="25000"/>
          </a:schemeClr>
        </a:solidFill>
        <a:ln>
          <a:solidFill>
            <a:schemeClr val="accent6"/>
          </a:solidFill>
        </a:ln>
      </dgm:spPr>
      <dgm:t>
        <a:bodyPr/>
        <a:lstStyle/>
        <a:p>
          <a:r>
            <a:rPr lang="en-US" sz="1800" dirty="0"/>
            <a:t>Geographical correlation for both happiness and alcoholic consumption tendencies</a:t>
          </a:r>
        </a:p>
      </dgm:t>
    </dgm:pt>
    <dgm:pt modelId="{E84547AA-9595-4A28-BB53-43FA52E4E259}" type="parTrans" cxnId="{2D1A90E9-C635-4900-B5F3-3D5D2FB8F1BF}">
      <dgm:prSet/>
      <dgm:spPr/>
      <dgm:t>
        <a:bodyPr/>
        <a:lstStyle/>
        <a:p>
          <a:endParaRPr lang="en-US"/>
        </a:p>
      </dgm:t>
    </dgm:pt>
    <dgm:pt modelId="{F5275FCD-7BE3-42BD-8650-4A861F979EA5}" type="sibTrans" cxnId="{2D1A90E9-C635-4900-B5F3-3D5D2FB8F1BF}">
      <dgm:prSet/>
      <dgm:spPr/>
      <dgm:t>
        <a:bodyPr/>
        <a:lstStyle/>
        <a:p>
          <a:endParaRPr lang="en-US"/>
        </a:p>
      </dgm:t>
    </dgm:pt>
    <dgm:pt modelId="{15728E42-610B-46DF-8FCB-B8F5618089E8}">
      <dgm:prSet phldrT="[Text]" custT="1"/>
      <dgm:spPr>
        <a:solidFill>
          <a:schemeClr val="tx1">
            <a:lumMod val="75000"/>
            <a:lumOff val="25000"/>
          </a:schemeClr>
        </a:solidFill>
        <a:ln>
          <a:solidFill>
            <a:schemeClr val="accent6"/>
          </a:solidFill>
        </a:ln>
      </dgm:spPr>
      <dgm:t>
        <a:bodyPr/>
        <a:lstStyle/>
        <a:p>
          <a:r>
            <a:rPr lang="en-US" sz="1800" dirty="0"/>
            <a:t>May be indicative of cultural, social, neighborly associations</a:t>
          </a:r>
        </a:p>
      </dgm:t>
    </dgm:pt>
    <dgm:pt modelId="{02B95D8A-C6F5-4BE4-9CC6-0F8AE1F1BC95}" type="parTrans" cxnId="{69FE1B9F-DC8D-4F02-A84C-B240773AEBE2}">
      <dgm:prSet/>
      <dgm:spPr/>
      <dgm:t>
        <a:bodyPr/>
        <a:lstStyle/>
        <a:p>
          <a:endParaRPr lang="en-US"/>
        </a:p>
      </dgm:t>
    </dgm:pt>
    <dgm:pt modelId="{0F56B644-4B6C-471C-8A51-5ADEEC9EB99F}" type="sibTrans" cxnId="{69FE1B9F-DC8D-4F02-A84C-B240773AEBE2}">
      <dgm:prSet/>
      <dgm:spPr/>
      <dgm:t>
        <a:bodyPr/>
        <a:lstStyle/>
        <a:p>
          <a:endParaRPr lang="en-US"/>
        </a:p>
      </dgm:t>
    </dgm:pt>
    <dgm:pt modelId="{D8F3B3FD-3021-47C9-949F-10408D3F9227}">
      <dgm:prSet phldrT="[Text]"/>
      <dgm:spPr/>
      <dgm:t>
        <a:bodyPr/>
        <a:lstStyle/>
        <a:p>
          <a:r>
            <a:rPr lang="en-US" dirty="0"/>
            <a:t>Limitations</a:t>
          </a:r>
        </a:p>
      </dgm:t>
    </dgm:pt>
    <dgm:pt modelId="{592E7FA4-DF45-4473-BFB5-53A59E0B4AE0}" type="parTrans" cxnId="{08FA8037-D4B2-4860-AF6F-2059906B89B4}">
      <dgm:prSet/>
      <dgm:spPr/>
      <dgm:t>
        <a:bodyPr/>
        <a:lstStyle/>
        <a:p>
          <a:endParaRPr lang="en-US"/>
        </a:p>
      </dgm:t>
    </dgm:pt>
    <dgm:pt modelId="{6A266ACB-E5C1-489C-ABB9-399AE06CE0C6}" type="sibTrans" cxnId="{08FA8037-D4B2-4860-AF6F-2059906B89B4}">
      <dgm:prSet/>
      <dgm:spPr/>
      <dgm:t>
        <a:bodyPr/>
        <a:lstStyle/>
        <a:p>
          <a:endParaRPr lang="en-US"/>
        </a:p>
      </dgm:t>
    </dgm:pt>
    <dgm:pt modelId="{1F8FA0FB-70CC-4891-B394-10461EA28771}">
      <dgm:prSet phldrT="[Text]" custT="1"/>
      <dgm:spPr>
        <a:solidFill>
          <a:schemeClr val="accent6"/>
        </a:solidFill>
      </dgm:spPr>
      <dgm:t>
        <a:bodyPr/>
        <a:lstStyle/>
        <a:p>
          <a:r>
            <a:rPr lang="en-US" sz="1800" dirty="0"/>
            <a:t>Signal vs. noise</a:t>
          </a:r>
        </a:p>
      </dgm:t>
    </dgm:pt>
    <dgm:pt modelId="{C3E4AC4F-11F5-42B2-B9A2-EBE56AD48213}" type="parTrans" cxnId="{F478F1C8-CDB6-4078-BE12-606C2A0248D7}">
      <dgm:prSet/>
      <dgm:spPr/>
      <dgm:t>
        <a:bodyPr/>
        <a:lstStyle/>
        <a:p>
          <a:endParaRPr lang="en-US"/>
        </a:p>
      </dgm:t>
    </dgm:pt>
    <dgm:pt modelId="{F0F59563-71E9-4161-8B1A-27787939B1CE}" type="sibTrans" cxnId="{F478F1C8-CDB6-4078-BE12-606C2A0248D7}">
      <dgm:prSet/>
      <dgm:spPr/>
      <dgm:t>
        <a:bodyPr/>
        <a:lstStyle/>
        <a:p>
          <a:endParaRPr lang="en-US"/>
        </a:p>
      </dgm:t>
    </dgm:pt>
    <dgm:pt modelId="{D02CA153-FAED-4B9B-B3D1-C21665A2EE86}">
      <dgm:prSet phldrT="[Text]" custT="1"/>
      <dgm:spPr>
        <a:solidFill>
          <a:schemeClr val="accent6"/>
        </a:solidFill>
      </dgm:spPr>
      <dgm:t>
        <a:bodyPr/>
        <a:lstStyle/>
        <a:p>
          <a:r>
            <a:rPr lang="en-US" sz="1800" dirty="0"/>
            <a:t>Perhaps correlation between alcohol and happiness stronger if looking specifically at top/bottom quartile of each dataset</a:t>
          </a:r>
        </a:p>
      </dgm:t>
    </dgm:pt>
    <dgm:pt modelId="{5CDBDB0A-192E-4417-9556-2B1967BC44AB}" type="parTrans" cxnId="{C4B659B5-374B-488F-A5D0-F3E53DCD43B9}">
      <dgm:prSet/>
      <dgm:spPr/>
      <dgm:t>
        <a:bodyPr/>
        <a:lstStyle/>
        <a:p>
          <a:endParaRPr lang="en-US"/>
        </a:p>
      </dgm:t>
    </dgm:pt>
    <dgm:pt modelId="{8625FBAC-280B-4CB8-96AD-FA5E40E5221A}" type="sibTrans" cxnId="{C4B659B5-374B-488F-A5D0-F3E53DCD43B9}">
      <dgm:prSet/>
      <dgm:spPr/>
      <dgm:t>
        <a:bodyPr/>
        <a:lstStyle/>
        <a:p>
          <a:endParaRPr lang="en-US"/>
        </a:p>
      </dgm:t>
    </dgm:pt>
    <dgm:pt modelId="{2233D100-473B-495B-B7AC-36C0A35F6415}">
      <dgm:prSet phldrT="[Text]"/>
      <dgm:spPr/>
      <dgm:t>
        <a:bodyPr/>
        <a:lstStyle/>
        <a:p>
          <a:r>
            <a:rPr lang="en-US" dirty="0"/>
            <a:t>Future Analyses</a:t>
          </a:r>
        </a:p>
      </dgm:t>
    </dgm:pt>
    <dgm:pt modelId="{87C88EA3-6A71-4E9B-BF60-5257E7E165FC}" type="parTrans" cxnId="{3D55C0FF-D24C-45E1-97CA-A5C920083815}">
      <dgm:prSet/>
      <dgm:spPr/>
      <dgm:t>
        <a:bodyPr/>
        <a:lstStyle/>
        <a:p>
          <a:endParaRPr lang="en-US"/>
        </a:p>
      </dgm:t>
    </dgm:pt>
    <dgm:pt modelId="{7409A606-9103-49F7-8C52-608A8BF95447}" type="sibTrans" cxnId="{3D55C0FF-D24C-45E1-97CA-A5C920083815}">
      <dgm:prSet/>
      <dgm:spPr/>
      <dgm:t>
        <a:bodyPr/>
        <a:lstStyle/>
        <a:p>
          <a:endParaRPr lang="en-US"/>
        </a:p>
      </dgm:t>
    </dgm:pt>
    <dgm:pt modelId="{1D878863-76EC-41A6-8688-913A8389F7E4}">
      <dgm:prSet phldrT="[Text]" custT="1"/>
      <dgm:spPr>
        <a:solidFill>
          <a:srgbClr val="002060"/>
        </a:solidFill>
      </dgm:spPr>
      <dgm:t>
        <a:bodyPr/>
        <a:lstStyle/>
        <a:p>
          <a:r>
            <a:rPr lang="en-US" sz="1800" dirty="0"/>
            <a:t>Take quartile-specific sample from the data and run comparisons for alcohol vs. happiness</a:t>
          </a:r>
        </a:p>
      </dgm:t>
    </dgm:pt>
    <dgm:pt modelId="{2E2C7676-F84D-4EC5-9336-BA058A0C1937}" type="parTrans" cxnId="{1E834EF8-F688-45F7-B2EB-25D274142379}">
      <dgm:prSet/>
      <dgm:spPr/>
      <dgm:t>
        <a:bodyPr/>
        <a:lstStyle/>
        <a:p>
          <a:endParaRPr lang="en-US"/>
        </a:p>
      </dgm:t>
    </dgm:pt>
    <dgm:pt modelId="{317E55A4-B988-4EF5-938C-008924B76585}" type="sibTrans" cxnId="{1E834EF8-F688-45F7-B2EB-25D274142379}">
      <dgm:prSet/>
      <dgm:spPr/>
      <dgm:t>
        <a:bodyPr/>
        <a:lstStyle/>
        <a:p>
          <a:endParaRPr lang="en-US"/>
        </a:p>
      </dgm:t>
    </dgm:pt>
    <dgm:pt modelId="{D9311BB6-A64F-42C2-B7EE-23AD6EA55502}">
      <dgm:prSet phldrT="[Text]" custT="1"/>
      <dgm:spPr>
        <a:solidFill>
          <a:srgbClr val="002060"/>
        </a:solidFill>
      </dgm:spPr>
      <dgm:t>
        <a:bodyPr/>
        <a:lstStyle/>
        <a:p>
          <a:r>
            <a:rPr lang="en-US" sz="1800" dirty="0"/>
            <a:t>other indicators of happiness vs. alcohol</a:t>
          </a:r>
        </a:p>
      </dgm:t>
    </dgm:pt>
    <dgm:pt modelId="{14A92055-2965-46A5-B611-BA8DA04ECD63}" type="parTrans" cxnId="{C8C548E1-671F-4A39-870D-E8F650F7E1AD}">
      <dgm:prSet/>
      <dgm:spPr/>
      <dgm:t>
        <a:bodyPr/>
        <a:lstStyle/>
        <a:p>
          <a:endParaRPr lang="en-US"/>
        </a:p>
      </dgm:t>
    </dgm:pt>
    <dgm:pt modelId="{5708E38F-3A63-40B8-A0C6-EB78D028AF5B}" type="sibTrans" cxnId="{C8C548E1-671F-4A39-870D-E8F650F7E1AD}">
      <dgm:prSet/>
      <dgm:spPr/>
      <dgm:t>
        <a:bodyPr/>
        <a:lstStyle/>
        <a:p>
          <a:endParaRPr lang="en-US"/>
        </a:p>
      </dgm:t>
    </dgm:pt>
    <dgm:pt modelId="{D2163391-D26A-4262-B978-6F45924EF1D3}">
      <dgm:prSet phldrT="[Text]" custT="1"/>
      <dgm:spPr>
        <a:solidFill>
          <a:srgbClr val="002060"/>
        </a:solidFill>
      </dgm:spPr>
      <dgm:t>
        <a:bodyPr/>
        <a:lstStyle/>
        <a:p>
          <a:r>
            <a:rPr lang="en-US" sz="1800" dirty="0"/>
            <a:t>Whiskers</a:t>
          </a:r>
        </a:p>
      </dgm:t>
    </dgm:pt>
    <dgm:pt modelId="{EF97F579-F56E-42FC-9A00-008B4FB97A1F}" type="parTrans" cxnId="{51FEC837-1ADF-47EB-9166-E282A232C11C}">
      <dgm:prSet/>
      <dgm:spPr/>
      <dgm:t>
        <a:bodyPr/>
        <a:lstStyle/>
        <a:p>
          <a:endParaRPr lang="en-US"/>
        </a:p>
      </dgm:t>
    </dgm:pt>
    <dgm:pt modelId="{644906B1-8429-4E94-A04F-142A0988BD0F}" type="sibTrans" cxnId="{51FEC837-1ADF-47EB-9166-E282A232C11C}">
      <dgm:prSet/>
      <dgm:spPr/>
      <dgm:t>
        <a:bodyPr/>
        <a:lstStyle/>
        <a:p>
          <a:endParaRPr lang="en-US"/>
        </a:p>
      </dgm:t>
    </dgm:pt>
    <dgm:pt modelId="{10272632-B7CC-4A5F-A50D-68C24A2D8FEB}" type="pres">
      <dgm:prSet presAssocID="{CC80B1EA-E381-48BC-9956-A0517ED3073C}" presName="linearFlow" presStyleCnt="0">
        <dgm:presLayoutVars>
          <dgm:dir/>
          <dgm:animLvl val="lvl"/>
          <dgm:resizeHandles/>
        </dgm:presLayoutVars>
      </dgm:prSet>
      <dgm:spPr/>
    </dgm:pt>
    <dgm:pt modelId="{019C5A98-3F61-460D-BFE6-6115A4E436F6}" type="pres">
      <dgm:prSet presAssocID="{23CEE164-6F9E-47C0-9C8A-E0AD2750051B}" presName="compositeNode" presStyleCnt="0">
        <dgm:presLayoutVars>
          <dgm:bulletEnabled val="1"/>
        </dgm:presLayoutVars>
      </dgm:prSet>
      <dgm:spPr/>
    </dgm:pt>
    <dgm:pt modelId="{88F4AF61-64CF-47A1-B9CD-DEE70989826E}" type="pres">
      <dgm:prSet presAssocID="{23CEE164-6F9E-47C0-9C8A-E0AD2750051B}" presName="image" presStyleLbl="fgImgPlace1" presStyleIdx="0" presStyleCnt="3"/>
      <dgm:spPr>
        <a:solidFill>
          <a:schemeClr val="tx1">
            <a:lumMod val="65000"/>
            <a:lumOff val="35000"/>
          </a:schemeClr>
        </a:solidFill>
      </dgm:spPr>
    </dgm:pt>
    <dgm:pt modelId="{F9FABBEA-E734-476D-AC64-40AC6D114CC1}" type="pres">
      <dgm:prSet presAssocID="{23CEE164-6F9E-47C0-9C8A-E0AD2750051B}" presName="childNode" presStyleLbl="node1" presStyleIdx="0" presStyleCnt="3">
        <dgm:presLayoutVars>
          <dgm:bulletEnabled val="1"/>
        </dgm:presLayoutVars>
      </dgm:prSet>
      <dgm:spPr/>
    </dgm:pt>
    <dgm:pt modelId="{180537AF-1014-4A83-AE94-865EC3720B9D}" type="pres">
      <dgm:prSet presAssocID="{23CEE164-6F9E-47C0-9C8A-E0AD2750051B}" presName="parentNode" presStyleLbl="revTx" presStyleIdx="0" presStyleCnt="3">
        <dgm:presLayoutVars>
          <dgm:chMax val="0"/>
          <dgm:bulletEnabled val="1"/>
        </dgm:presLayoutVars>
      </dgm:prSet>
      <dgm:spPr/>
    </dgm:pt>
    <dgm:pt modelId="{A70CFB89-724B-4B5A-94BD-9FE90BAFAB10}" type="pres">
      <dgm:prSet presAssocID="{AD8A4841-373E-4744-AA62-44F4C953206C}" presName="sibTrans" presStyleCnt="0"/>
      <dgm:spPr/>
    </dgm:pt>
    <dgm:pt modelId="{5954F651-D34F-40CD-95D5-2C7AC8E6F800}" type="pres">
      <dgm:prSet presAssocID="{D8F3B3FD-3021-47C9-949F-10408D3F9227}" presName="compositeNode" presStyleCnt="0">
        <dgm:presLayoutVars>
          <dgm:bulletEnabled val="1"/>
        </dgm:presLayoutVars>
      </dgm:prSet>
      <dgm:spPr/>
    </dgm:pt>
    <dgm:pt modelId="{817570F9-8D66-45F5-BBF7-47CFCEC92D02}" type="pres">
      <dgm:prSet presAssocID="{D8F3B3FD-3021-47C9-949F-10408D3F9227}" presName="image" presStyleLbl="fgImgPlace1" presStyleIdx="1" presStyleCnt="3"/>
      <dgm:spPr>
        <a:solidFill>
          <a:schemeClr val="accent6"/>
        </a:solidFill>
      </dgm:spPr>
    </dgm:pt>
    <dgm:pt modelId="{46CFB13D-93E9-4197-9D00-E0519750186E}" type="pres">
      <dgm:prSet presAssocID="{D8F3B3FD-3021-47C9-949F-10408D3F9227}" presName="childNode" presStyleLbl="node1" presStyleIdx="1" presStyleCnt="3">
        <dgm:presLayoutVars>
          <dgm:bulletEnabled val="1"/>
        </dgm:presLayoutVars>
      </dgm:prSet>
      <dgm:spPr/>
    </dgm:pt>
    <dgm:pt modelId="{8A226B56-036B-4209-A75C-830A11F84338}" type="pres">
      <dgm:prSet presAssocID="{D8F3B3FD-3021-47C9-949F-10408D3F9227}" presName="parentNode" presStyleLbl="revTx" presStyleIdx="1" presStyleCnt="3">
        <dgm:presLayoutVars>
          <dgm:chMax val="0"/>
          <dgm:bulletEnabled val="1"/>
        </dgm:presLayoutVars>
      </dgm:prSet>
      <dgm:spPr/>
    </dgm:pt>
    <dgm:pt modelId="{6D19A9EB-137E-4815-97A4-DABDD7B9C84B}" type="pres">
      <dgm:prSet presAssocID="{6A266ACB-E5C1-489C-ABB9-399AE06CE0C6}" presName="sibTrans" presStyleCnt="0"/>
      <dgm:spPr/>
    </dgm:pt>
    <dgm:pt modelId="{9247C8B9-025C-4097-B179-30910569AE30}" type="pres">
      <dgm:prSet presAssocID="{2233D100-473B-495B-B7AC-36C0A35F6415}" presName="compositeNode" presStyleCnt="0">
        <dgm:presLayoutVars>
          <dgm:bulletEnabled val="1"/>
        </dgm:presLayoutVars>
      </dgm:prSet>
      <dgm:spPr/>
    </dgm:pt>
    <dgm:pt modelId="{FE84738F-88E7-458E-BA37-787A8F79AADF}" type="pres">
      <dgm:prSet presAssocID="{2233D100-473B-495B-B7AC-36C0A35F6415}" presName="image" presStyleLbl="fgImgPlace1" presStyleIdx="2" presStyleCnt="3"/>
      <dgm:spPr>
        <a:solidFill>
          <a:srgbClr val="002060"/>
        </a:solidFill>
      </dgm:spPr>
    </dgm:pt>
    <dgm:pt modelId="{9B5FFACF-1A9B-4115-A636-EFA87C015F41}" type="pres">
      <dgm:prSet presAssocID="{2233D100-473B-495B-B7AC-36C0A35F6415}" presName="childNode" presStyleLbl="node1" presStyleIdx="2" presStyleCnt="3">
        <dgm:presLayoutVars>
          <dgm:bulletEnabled val="1"/>
        </dgm:presLayoutVars>
      </dgm:prSet>
      <dgm:spPr/>
    </dgm:pt>
    <dgm:pt modelId="{01B11340-FC39-42C9-8468-739A76581CDD}" type="pres">
      <dgm:prSet presAssocID="{2233D100-473B-495B-B7AC-36C0A35F6415}" presName="parentNode" presStyleLbl="revTx" presStyleIdx="2" presStyleCnt="3">
        <dgm:presLayoutVars>
          <dgm:chMax val="0"/>
          <dgm:bulletEnabled val="1"/>
        </dgm:presLayoutVars>
      </dgm:prSet>
      <dgm:spPr/>
    </dgm:pt>
  </dgm:ptLst>
  <dgm:cxnLst>
    <dgm:cxn modelId="{46082007-3BC5-4F9E-B39B-CE6D8AD3684E}" srcId="{CC80B1EA-E381-48BC-9956-A0517ED3073C}" destId="{23CEE164-6F9E-47C0-9C8A-E0AD2750051B}" srcOrd="0" destOrd="0" parTransId="{D30169D4-B13E-407D-8654-05EB8B9B41A6}" sibTransId="{AD8A4841-373E-4744-AA62-44F4C953206C}"/>
    <dgm:cxn modelId="{565FC40D-4617-43AA-9048-7F44288EC732}" type="presOf" srcId="{D02CA153-FAED-4B9B-B3D1-C21665A2EE86}" destId="{46CFB13D-93E9-4197-9D00-E0519750186E}" srcOrd="0" destOrd="1" presId="urn:microsoft.com/office/officeart/2005/8/layout/hList2"/>
    <dgm:cxn modelId="{51165517-3645-4C13-BE46-F03E3BD621DB}" type="presOf" srcId="{166F0593-84D3-4E3B-9E66-27E8EDA605DC}" destId="{F9FABBEA-E734-476D-AC64-40AC6D114CC1}" srcOrd="0" destOrd="0" presId="urn:microsoft.com/office/officeart/2005/8/layout/hList2"/>
    <dgm:cxn modelId="{76156427-F880-4BC8-AD4A-F062AE966F36}" type="presOf" srcId="{1F8FA0FB-70CC-4891-B394-10461EA28771}" destId="{46CFB13D-93E9-4197-9D00-E0519750186E}" srcOrd="0" destOrd="0" presId="urn:microsoft.com/office/officeart/2005/8/layout/hList2"/>
    <dgm:cxn modelId="{917FEE2F-CAF0-4DB1-B846-7ADF328EC2C1}" type="presOf" srcId="{D9311BB6-A64F-42C2-B7EE-23AD6EA55502}" destId="{9B5FFACF-1A9B-4115-A636-EFA87C015F41}" srcOrd="0" destOrd="1" presId="urn:microsoft.com/office/officeart/2005/8/layout/hList2"/>
    <dgm:cxn modelId="{08FA8037-D4B2-4860-AF6F-2059906B89B4}" srcId="{CC80B1EA-E381-48BC-9956-A0517ED3073C}" destId="{D8F3B3FD-3021-47C9-949F-10408D3F9227}" srcOrd="1" destOrd="0" parTransId="{592E7FA4-DF45-4473-BFB5-53A59E0B4AE0}" sibTransId="{6A266ACB-E5C1-489C-ABB9-399AE06CE0C6}"/>
    <dgm:cxn modelId="{51FEC837-1ADF-47EB-9166-E282A232C11C}" srcId="{2233D100-473B-495B-B7AC-36C0A35F6415}" destId="{D2163391-D26A-4262-B978-6F45924EF1D3}" srcOrd="2" destOrd="0" parTransId="{EF97F579-F56E-42FC-9A00-008B4FB97A1F}" sibTransId="{644906B1-8429-4E94-A04F-142A0988BD0F}"/>
    <dgm:cxn modelId="{9EB6977A-8799-426B-8080-119DB5FCC91A}" type="presOf" srcId="{CC80B1EA-E381-48BC-9956-A0517ED3073C}" destId="{10272632-B7CC-4A5F-A50D-68C24A2D8FEB}" srcOrd="0" destOrd="0" presId="urn:microsoft.com/office/officeart/2005/8/layout/hList2"/>
    <dgm:cxn modelId="{F4A21095-5E2A-44CF-8311-9AF1DC9839B5}" type="presOf" srcId="{2233D100-473B-495B-B7AC-36C0A35F6415}" destId="{01B11340-FC39-42C9-8468-739A76581CDD}" srcOrd="0" destOrd="0" presId="urn:microsoft.com/office/officeart/2005/8/layout/hList2"/>
    <dgm:cxn modelId="{94BC7F95-F2AA-4F3A-8DC0-B14EC6975187}" type="presOf" srcId="{15728E42-610B-46DF-8FCB-B8F5618089E8}" destId="{F9FABBEA-E734-476D-AC64-40AC6D114CC1}" srcOrd="0" destOrd="1" presId="urn:microsoft.com/office/officeart/2005/8/layout/hList2"/>
    <dgm:cxn modelId="{69FE1B9F-DC8D-4F02-A84C-B240773AEBE2}" srcId="{23CEE164-6F9E-47C0-9C8A-E0AD2750051B}" destId="{15728E42-610B-46DF-8FCB-B8F5618089E8}" srcOrd="1" destOrd="0" parTransId="{02B95D8A-C6F5-4BE4-9CC6-0F8AE1F1BC95}" sibTransId="{0F56B644-4B6C-471C-8A51-5ADEEC9EB99F}"/>
    <dgm:cxn modelId="{C4B659B5-374B-488F-A5D0-F3E53DCD43B9}" srcId="{D8F3B3FD-3021-47C9-949F-10408D3F9227}" destId="{D02CA153-FAED-4B9B-B3D1-C21665A2EE86}" srcOrd="1" destOrd="0" parTransId="{5CDBDB0A-192E-4417-9556-2B1967BC44AB}" sibTransId="{8625FBAC-280B-4CB8-96AD-FA5E40E5221A}"/>
    <dgm:cxn modelId="{D19224C3-3C0E-48C0-A00D-4FE44F81909E}" type="presOf" srcId="{D2163391-D26A-4262-B978-6F45924EF1D3}" destId="{9B5FFACF-1A9B-4115-A636-EFA87C015F41}" srcOrd="0" destOrd="2" presId="urn:microsoft.com/office/officeart/2005/8/layout/hList2"/>
    <dgm:cxn modelId="{F478F1C8-CDB6-4078-BE12-606C2A0248D7}" srcId="{D8F3B3FD-3021-47C9-949F-10408D3F9227}" destId="{1F8FA0FB-70CC-4891-B394-10461EA28771}" srcOrd="0" destOrd="0" parTransId="{C3E4AC4F-11F5-42B2-B9A2-EBE56AD48213}" sibTransId="{F0F59563-71E9-4161-8B1A-27787939B1CE}"/>
    <dgm:cxn modelId="{C8C548E1-671F-4A39-870D-E8F650F7E1AD}" srcId="{2233D100-473B-495B-B7AC-36C0A35F6415}" destId="{D9311BB6-A64F-42C2-B7EE-23AD6EA55502}" srcOrd="1" destOrd="0" parTransId="{14A92055-2965-46A5-B611-BA8DA04ECD63}" sibTransId="{5708E38F-3A63-40B8-A0C6-EB78D028AF5B}"/>
    <dgm:cxn modelId="{2D1A90E9-C635-4900-B5F3-3D5D2FB8F1BF}" srcId="{23CEE164-6F9E-47C0-9C8A-E0AD2750051B}" destId="{166F0593-84D3-4E3B-9E66-27E8EDA605DC}" srcOrd="0" destOrd="0" parTransId="{E84547AA-9595-4A28-BB53-43FA52E4E259}" sibTransId="{F5275FCD-7BE3-42BD-8650-4A861F979EA5}"/>
    <dgm:cxn modelId="{74A1B2F1-C7B2-4D60-9754-7D444D56B0BE}" type="presOf" srcId="{D8F3B3FD-3021-47C9-949F-10408D3F9227}" destId="{8A226B56-036B-4209-A75C-830A11F84338}" srcOrd="0" destOrd="0" presId="urn:microsoft.com/office/officeart/2005/8/layout/hList2"/>
    <dgm:cxn modelId="{16D1D8F1-7E60-4737-A369-D5A40C21AE25}" type="presOf" srcId="{1D878863-76EC-41A6-8688-913A8389F7E4}" destId="{9B5FFACF-1A9B-4115-A636-EFA87C015F41}" srcOrd="0" destOrd="0" presId="urn:microsoft.com/office/officeart/2005/8/layout/hList2"/>
    <dgm:cxn modelId="{B0955FF8-FD8D-4264-A3BF-2ECD4AFEE5A6}" type="presOf" srcId="{23CEE164-6F9E-47C0-9C8A-E0AD2750051B}" destId="{180537AF-1014-4A83-AE94-865EC3720B9D}" srcOrd="0" destOrd="0" presId="urn:microsoft.com/office/officeart/2005/8/layout/hList2"/>
    <dgm:cxn modelId="{1E834EF8-F688-45F7-B2EB-25D274142379}" srcId="{2233D100-473B-495B-B7AC-36C0A35F6415}" destId="{1D878863-76EC-41A6-8688-913A8389F7E4}" srcOrd="0" destOrd="0" parTransId="{2E2C7676-F84D-4EC5-9336-BA058A0C1937}" sibTransId="{317E55A4-B988-4EF5-938C-008924B76585}"/>
    <dgm:cxn modelId="{3D55C0FF-D24C-45E1-97CA-A5C920083815}" srcId="{CC80B1EA-E381-48BC-9956-A0517ED3073C}" destId="{2233D100-473B-495B-B7AC-36C0A35F6415}" srcOrd="2" destOrd="0" parTransId="{87C88EA3-6A71-4E9B-BF60-5257E7E165FC}" sibTransId="{7409A606-9103-49F7-8C52-608A8BF95447}"/>
    <dgm:cxn modelId="{C9657217-241D-4CE8-8959-29D953DF571E}" type="presParOf" srcId="{10272632-B7CC-4A5F-A50D-68C24A2D8FEB}" destId="{019C5A98-3F61-460D-BFE6-6115A4E436F6}" srcOrd="0" destOrd="0" presId="urn:microsoft.com/office/officeart/2005/8/layout/hList2"/>
    <dgm:cxn modelId="{C4C7D6E0-6C7F-4836-9E36-0A9A77EBB162}" type="presParOf" srcId="{019C5A98-3F61-460D-BFE6-6115A4E436F6}" destId="{88F4AF61-64CF-47A1-B9CD-DEE70989826E}" srcOrd="0" destOrd="0" presId="urn:microsoft.com/office/officeart/2005/8/layout/hList2"/>
    <dgm:cxn modelId="{F45DA8D9-AF1F-4396-86E0-E504E06B91A7}" type="presParOf" srcId="{019C5A98-3F61-460D-BFE6-6115A4E436F6}" destId="{F9FABBEA-E734-476D-AC64-40AC6D114CC1}" srcOrd="1" destOrd="0" presId="urn:microsoft.com/office/officeart/2005/8/layout/hList2"/>
    <dgm:cxn modelId="{2B30FD53-EC74-447D-BE78-8C3DEC13F3E7}" type="presParOf" srcId="{019C5A98-3F61-460D-BFE6-6115A4E436F6}" destId="{180537AF-1014-4A83-AE94-865EC3720B9D}" srcOrd="2" destOrd="0" presId="urn:microsoft.com/office/officeart/2005/8/layout/hList2"/>
    <dgm:cxn modelId="{89DB34BE-B7E2-46B4-8FD7-7F9AAD8DA65C}" type="presParOf" srcId="{10272632-B7CC-4A5F-A50D-68C24A2D8FEB}" destId="{A70CFB89-724B-4B5A-94BD-9FE90BAFAB10}" srcOrd="1" destOrd="0" presId="urn:microsoft.com/office/officeart/2005/8/layout/hList2"/>
    <dgm:cxn modelId="{5BA730FA-30AD-4E71-B5C7-EF24DF78C955}" type="presParOf" srcId="{10272632-B7CC-4A5F-A50D-68C24A2D8FEB}" destId="{5954F651-D34F-40CD-95D5-2C7AC8E6F800}" srcOrd="2" destOrd="0" presId="urn:microsoft.com/office/officeart/2005/8/layout/hList2"/>
    <dgm:cxn modelId="{D1D86FCA-2757-417F-93FC-9595E098AC03}" type="presParOf" srcId="{5954F651-D34F-40CD-95D5-2C7AC8E6F800}" destId="{817570F9-8D66-45F5-BBF7-47CFCEC92D02}" srcOrd="0" destOrd="0" presId="urn:microsoft.com/office/officeart/2005/8/layout/hList2"/>
    <dgm:cxn modelId="{DD811FEF-04CE-4E02-90F1-5CEE0BCAB237}" type="presParOf" srcId="{5954F651-D34F-40CD-95D5-2C7AC8E6F800}" destId="{46CFB13D-93E9-4197-9D00-E0519750186E}" srcOrd="1" destOrd="0" presId="urn:microsoft.com/office/officeart/2005/8/layout/hList2"/>
    <dgm:cxn modelId="{84FC56E6-0215-4F2B-8670-92D02C037556}" type="presParOf" srcId="{5954F651-D34F-40CD-95D5-2C7AC8E6F800}" destId="{8A226B56-036B-4209-A75C-830A11F84338}" srcOrd="2" destOrd="0" presId="urn:microsoft.com/office/officeart/2005/8/layout/hList2"/>
    <dgm:cxn modelId="{0BFDBBA4-E6AB-4902-BD69-1DD1EF406014}" type="presParOf" srcId="{10272632-B7CC-4A5F-A50D-68C24A2D8FEB}" destId="{6D19A9EB-137E-4815-97A4-DABDD7B9C84B}" srcOrd="3" destOrd="0" presId="urn:microsoft.com/office/officeart/2005/8/layout/hList2"/>
    <dgm:cxn modelId="{22041255-8A30-42C2-AF27-C7D611A6A7AA}" type="presParOf" srcId="{10272632-B7CC-4A5F-A50D-68C24A2D8FEB}" destId="{9247C8B9-025C-4097-B179-30910569AE30}" srcOrd="4" destOrd="0" presId="urn:microsoft.com/office/officeart/2005/8/layout/hList2"/>
    <dgm:cxn modelId="{632D0796-1230-44F7-BA39-5CFF52544CB9}" type="presParOf" srcId="{9247C8B9-025C-4097-B179-30910569AE30}" destId="{FE84738F-88E7-458E-BA37-787A8F79AADF}" srcOrd="0" destOrd="0" presId="urn:microsoft.com/office/officeart/2005/8/layout/hList2"/>
    <dgm:cxn modelId="{F83DB0DF-EF14-42E7-B8D1-38C74D18BA0E}" type="presParOf" srcId="{9247C8B9-025C-4097-B179-30910569AE30}" destId="{9B5FFACF-1A9B-4115-A636-EFA87C015F41}" srcOrd="1" destOrd="0" presId="urn:microsoft.com/office/officeart/2005/8/layout/hList2"/>
    <dgm:cxn modelId="{A15D984E-F648-4F3C-931B-3014CE920DC6}" type="presParOf" srcId="{9247C8B9-025C-4097-B179-30910569AE30}" destId="{01B11340-FC39-42C9-8468-739A76581CDD}"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37AF-1014-4A83-AE94-865EC3720B9D}">
      <dsp:nvSpPr>
        <dsp:cNvPr id="0" name=""/>
        <dsp:cNvSpPr/>
      </dsp:nvSpPr>
      <dsp:spPr>
        <a:xfrm rot="16200000">
          <a:off x="-1740971" y="2630105"/>
          <a:ext cx="3999294" cy="415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6310" bIns="0" numCol="1" spcCol="1270" anchor="t" anchorCtr="0">
          <a:noAutofit/>
        </a:bodyPr>
        <a:lstStyle/>
        <a:p>
          <a:pPr marL="0" lvl="0" indent="0" algn="r" defTabSz="1289050">
            <a:lnSpc>
              <a:spcPct val="90000"/>
            </a:lnSpc>
            <a:spcBef>
              <a:spcPct val="0"/>
            </a:spcBef>
            <a:spcAft>
              <a:spcPct val="35000"/>
            </a:spcAft>
            <a:buNone/>
          </a:pPr>
          <a:r>
            <a:rPr lang="en-US" sz="2900" kern="1200" dirty="0"/>
            <a:t>Implications</a:t>
          </a:r>
        </a:p>
      </dsp:txBody>
      <dsp:txXfrm>
        <a:off x="-1740971" y="2630105"/>
        <a:ext cx="3999294" cy="415343"/>
      </dsp:txXfrm>
    </dsp:sp>
    <dsp:sp modelId="{F9FABBEA-E734-476D-AC64-40AC6D114CC1}">
      <dsp:nvSpPr>
        <dsp:cNvPr id="0" name=""/>
        <dsp:cNvSpPr/>
      </dsp:nvSpPr>
      <dsp:spPr>
        <a:xfrm>
          <a:off x="466348" y="838130"/>
          <a:ext cx="2068852" cy="3999294"/>
        </a:xfrm>
        <a:prstGeom prst="rect">
          <a:avLst/>
        </a:prstGeom>
        <a:solidFill>
          <a:schemeClr val="tx1">
            <a:lumMod val="75000"/>
            <a:lumOff val="2500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366310"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Geographical correlation for both happiness and alcoholic consumption tendencies</a:t>
          </a:r>
        </a:p>
        <a:p>
          <a:pPr marL="171450" lvl="1" indent="-171450" algn="l" defTabSz="800100">
            <a:lnSpc>
              <a:spcPct val="90000"/>
            </a:lnSpc>
            <a:spcBef>
              <a:spcPct val="0"/>
            </a:spcBef>
            <a:spcAft>
              <a:spcPct val="15000"/>
            </a:spcAft>
            <a:buChar char="•"/>
          </a:pPr>
          <a:r>
            <a:rPr lang="en-US" sz="1800" kern="1200" dirty="0"/>
            <a:t>May be indicative of cultural, social, neighborly associations</a:t>
          </a:r>
        </a:p>
      </dsp:txBody>
      <dsp:txXfrm>
        <a:off x="466348" y="838130"/>
        <a:ext cx="2068852" cy="3999294"/>
      </dsp:txXfrm>
    </dsp:sp>
    <dsp:sp modelId="{88F4AF61-64CF-47A1-B9CD-DEE70989826E}">
      <dsp:nvSpPr>
        <dsp:cNvPr id="0" name=""/>
        <dsp:cNvSpPr/>
      </dsp:nvSpPr>
      <dsp:spPr>
        <a:xfrm>
          <a:off x="51004" y="289876"/>
          <a:ext cx="830687" cy="830687"/>
        </a:xfrm>
        <a:prstGeom prst="rect">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226B56-036B-4209-A75C-830A11F84338}">
      <dsp:nvSpPr>
        <dsp:cNvPr id="0" name=""/>
        <dsp:cNvSpPr/>
      </dsp:nvSpPr>
      <dsp:spPr>
        <a:xfrm rot="16200000">
          <a:off x="1274184" y="2630105"/>
          <a:ext cx="3999294" cy="415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6310" bIns="0" numCol="1" spcCol="1270" anchor="t" anchorCtr="0">
          <a:noAutofit/>
        </a:bodyPr>
        <a:lstStyle/>
        <a:p>
          <a:pPr marL="0" lvl="0" indent="0" algn="r" defTabSz="1289050">
            <a:lnSpc>
              <a:spcPct val="90000"/>
            </a:lnSpc>
            <a:spcBef>
              <a:spcPct val="0"/>
            </a:spcBef>
            <a:spcAft>
              <a:spcPct val="35000"/>
            </a:spcAft>
            <a:buNone/>
          </a:pPr>
          <a:r>
            <a:rPr lang="en-US" sz="2900" kern="1200" dirty="0"/>
            <a:t>Limitations</a:t>
          </a:r>
        </a:p>
      </dsp:txBody>
      <dsp:txXfrm>
        <a:off x="1274184" y="2630105"/>
        <a:ext cx="3999294" cy="415343"/>
      </dsp:txXfrm>
    </dsp:sp>
    <dsp:sp modelId="{46CFB13D-93E9-4197-9D00-E0519750186E}">
      <dsp:nvSpPr>
        <dsp:cNvPr id="0" name=""/>
        <dsp:cNvSpPr/>
      </dsp:nvSpPr>
      <dsp:spPr>
        <a:xfrm>
          <a:off x="3481504" y="838130"/>
          <a:ext cx="2068852" cy="3999294"/>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366310"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Signal vs. noise</a:t>
          </a:r>
        </a:p>
        <a:p>
          <a:pPr marL="171450" lvl="1" indent="-171450" algn="l" defTabSz="800100">
            <a:lnSpc>
              <a:spcPct val="90000"/>
            </a:lnSpc>
            <a:spcBef>
              <a:spcPct val="0"/>
            </a:spcBef>
            <a:spcAft>
              <a:spcPct val="15000"/>
            </a:spcAft>
            <a:buChar char="•"/>
          </a:pPr>
          <a:r>
            <a:rPr lang="en-US" sz="1800" kern="1200" dirty="0"/>
            <a:t>Perhaps correlation between alcohol and happiness stronger if looking specifically at top/bottom quartile of each dataset</a:t>
          </a:r>
        </a:p>
      </dsp:txBody>
      <dsp:txXfrm>
        <a:off x="3481504" y="838130"/>
        <a:ext cx="2068852" cy="3999294"/>
      </dsp:txXfrm>
    </dsp:sp>
    <dsp:sp modelId="{817570F9-8D66-45F5-BBF7-47CFCEC92D02}">
      <dsp:nvSpPr>
        <dsp:cNvPr id="0" name=""/>
        <dsp:cNvSpPr/>
      </dsp:nvSpPr>
      <dsp:spPr>
        <a:xfrm>
          <a:off x="3066160" y="289876"/>
          <a:ext cx="830687" cy="83068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B11340-FC39-42C9-8468-739A76581CDD}">
      <dsp:nvSpPr>
        <dsp:cNvPr id="0" name=""/>
        <dsp:cNvSpPr/>
      </dsp:nvSpPr>
      <dsp:spPr>
        <a:xfrm rot="16200000">
          <a:off x="4289340" y="2630105"/>
          <a:ext cx="3999294" cy="415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6310" bIns="0" numCol="1" spcCol="1270" anchor="t" anchorCtr="0">
          <a:noAutofit/>
        </a:bodyPr>
        <a:lstStyle/>
        <a:p>
          <a:pPr marL="0" lvl="0" indent="0" algn="r" defTabSz="1289050">
            <a:lnSpc>
              <a:spcPct val="90000"/>
            </a:lnSpc>
            <a:spcBef>
              <a:spcPct val="0"/>
            </a:spcBef>
            <a:spcAft>
              <a:spcPct val="35000"/>
            </a:spcAft>
            <a:buNone/>
          </a:pPr>
          <a:r>
            <a:rPr lang="en-US" sz="2900" kern="1200" dirty="0"/>
            <a:t>Future Analyses</a:t>
          </a:r>
        </a:p>
      </dsp:txBody>
      <dsp:txXfrm>
        <a:off x="4289340" y="2630105"/>
        <a:ext cx="3999294" cy="415343"/>
      </dsp:txXfrm>
    </dsp:sp>
    <dsp:sp modelId="{9B5FFACF-1A9B-4115-A636-EFA87C015F41}">
      <dsp:nvSpPr>
        <dsp:cNvPr id="0" name=""/>
        <dsp:cNvSpPr/>
      </dsp:nvSpPr>
      <dsp:spPr>
        <a:xfrm>
          <a:off x="6496659" y="838130"/>
          <a:ext cx="2068852" cy="3999294"/>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366310"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Take quartile-specific sample from the data and run comparisons for alcohol vs. happiness</a:t>
          </a:r>
        </a:p>
        <a:p>
          <a:pPr marL="171450" lvl="1" indent="-171450" algn="l" defTabSz="800100">
            <a:lnSpc>
              <a:spcPct val="90000"/>
            </a:lnSpc>
            <a:spcBef>
              <a:spcPct val="0"/>
            </a:spcBef>
            <a:spcAft>
              <a:spcPct val="15000"/>
            </a:spcAft>
            <a:buChar char="•"/>
          </a:pPr>
          <a:r>
            <a:rPr lang="en-US" sz="1800" kern="1200" dirty="0"/>
            <a:t>other indicators of happiness vs. alcohol</a:t>
          </a:r>
        </a:p>
        <a:p>
          <a:pPr marL="171450" lvl="1" indent="-171450" algn="l" defTabSz="800100">
            <a:lnSpc>
              <a:spcPct val="90000"/>
            </a:lnSpc>
            <a:spcBef>
              <a:spcPct val="0"/>
            </a:spcBef>
            <a:spcAft>
              <a:spcPct val="15000"/>
            </a:spcAft>
            <a:buChar char="•"/>
          </a:pPr>
          <a:r>
            <a:rPr lang="en-US" sz="1800" kern="1200" dirty="0"/>
            <a:t>Whiskers</a:t>
          </a:r>
        </a:p>
      </dsp:txBody>
      <dsp:txXfrm>
        <a:off x="6496659" y="838130"/>
        <a:ext cx="2068852" cy="3999294"/>
      </dsp:txXfrm>
    </dsp:sp>
    <dsp:sp modelId="{FE84738F-88E7-458E-BA37-787A8F79AADF}">
      <dsp:nvSpPr>
        <dsp:cNvPr id="0" name=""/>
        <dsp:cNvSpPr/>
      </dsp:nvSpPr>
      <dsp:spPr>
        <a:xfrm>
          <a:off x="6081315" y="289876"/>
          <a:ext cx="830687" cy="83068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1659C-E6BD-4D56-B7D7-98B50E42CF02}"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2528-375E-4299-97FD-A8D415CD2C94}" type="slidenum">
              <a:rPr lang="en-US" smtClean="0"/>
              <a:t>‹#›</a:t>
            </a:fld>
            <a:endParaRPr lang="en-US"/>
          </a:p>
        </p:txBody>
      </p:sp>
    </p:spTree>
    <p:extLst>
      <p:ext uri="{BB962C8B-B14F-4D97-AF65-F5344CB8AC3E}">
        <p14:creationId xmlns:p14="http://schemas.microsoft.com/office/powerpoint/2010/main" val="1570143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422528-375E-4299-97FD-A8D415CD2C94}" type="slidenum">
              <a:rPr lang="en-US" smtClean="0"/>
              <a:t>6</a:t>
            </a:fld>
            <a:endParaRPr lang="en-US"/>
          </a:p>
        </p:txBody>
      </p:sp>
    </p:spTree>
    <p:extLst>
      <p:ext uri="{BB962C8B-B14F-4D97-AF65-F5344CB8AC3E}">
        <p14:creationId xmlns:p14="http://schemas.microsoft.com/office/powerpoint/2010/main" val="2292804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look at the top /bottom countries for the alcohol and happiness data and compared just for that sample, the correlation appears that it may be higher. There may just be noise from the countries in the mid-range, where there is less of a correlation. </a:t>
            </a:r>
          </a:p>
        </p:txBody>
      </p:sp>
      <p:sp>
        <p:nvSpPr>
          <p:cNvPr id="4" name="Slide Number Placeholder 3"/>
          <p:cNvSpPr>
            <a:spLocks noGrp="1"/>
          </p:cNvSpPr>
          <p:nvPr>
            <p:ph type="sldNum" sz="quarter" idx="5"/>
          </p:nvPr>
        </p:nvSpPr>
        <p:spPr/>
        <p:txBody>
          <a:bodyPr/>
          <a:lstStyle/>
          <a:p>
            <a:fld id="{B9422528-375E-4299-97FD-A8D415CD2C94}" type="slidenum">
              <a:rPr lang="en-US" smtClean="0"/>
              <a:t>19</a:t>
            </a:fld>
            <a:endParaRPr lang="en-US"/>
          </a:p>
        </p:txBody>
      </p:sp>
    </p:spTree>
    <p:extLst>
      <p:ext uri="{BB962C8B-B14F-4D97-AF65-F5344CB8AC3E}">
        <p14:creationId xmlns:p14="http://schemas.microsoft.com/office/powerpoint/2010/main" val="28448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BE70-9333-3142-8A10-47E8909E0B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67786F-94E1-4D4E-9BE9-E2C1A657F5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835378-2DE8-F746-BCAB-40A6A8D80985}"/>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8EFE06FB-6605-D74A-8897-F3ACC2D42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2A254-54DB-E341-A14D-AF5967FDC510}"/>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414460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26E-4C8E-8D4E-957C-241BC4A51B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818AB6-D06E-DF4F-ADF2-E3BD60C7A0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9D677-7604-B84A-A08A-7EA9B0C9E9D9}"/>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2FA85A2E-82B7-5F4D-80ED-C1AF5563D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63713-C76A-5E42-9561-D4DBD1C4F7BA}"/>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321625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11C726-4391-F940-A027-B2AE749E97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4608DE-CAAA-724C-9415-48FC45D55F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BDC60-D969-424D-8533-990012533BAB}"/>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08B30484-4DE2-5442-87CC-FB61CA78F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EC758-5B84-F24F-8E42-9A033BE95F45}"/>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73878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9D09-B5B0-3C48-8E3E-6927473398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E3E85-E303-5749-97C1-B06A8F4E40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45362-8569-0640-AD06-A91878971AC9}"/>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EDD1862A-A76D-9741-884B-B2393C6F7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52897-C4C1-6A4D-8B9A-5CCBA9417507}"/>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51772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DD72-9CD6-3640-93D8-008A720E4E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2A6141-4228-044F-8168-A022E5E9B7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E366E2-4C81-1349-9A67-DD41D2D6EC8E}"/>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112FAD39-4CE1-3344-97A1-63E04C1A2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BA453-4420-BA40-B8D6-10B4DF9E4D6B}"/>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5146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2654-19E4-8E42-BC52-EDEC43B6E5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B24694-41F4-294E-99D5-396A0E2C76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5DD371-85EC-8A46-8F6E-D42955ECA1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76FBB2-C05C-2842-A003-81B441E1829E}"/>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6" name="Footer Placeholder 5">
            <a:extLst>
              <a:ext uri="{FF2B5EF4-FFF2-40B4-BE49-F238E27FC236}">
                <a16:creationId xmlns:a16="http://schemas.microsoft.com/office/drawing/2014/main" id="{64769924-537E-194F-89E2-A70D6671C9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5E2BE-D634-714B-A7FB-8BD5F56EB2AA}"/>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74778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7ACB9-B936-DE46-9B1F-56445E80E6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0CB3E2-ABD7-3341-B02F-5DD39A3AF1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47F62E-B009-9A4D-94BA-DB0C915C3A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79F085-466C-0747-A6B7-933A4876A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9010057-C185-1D40-BE48-327BDB5452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E5F58B-D02C-784D-9B73-42C2BA637F24}"/>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8" name="Footer Placeholder 7">
            <a:extLst>
              <a:ext uri="{FF2B5EF4-FFF2-40B4-BE49-F238E27FC236}">
                <a16:creationId xmlns:a16="http://schemas.microsoft.com/office/drawing/2014/main" id="{F1DACBFB-0DA3-8A40-B1DE-355E7BBF04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70D4AF-D1C8-8049-B5BE-870DDFA8CAB0}"/>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16217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5F023-5388-6F4F-9503-97AB7AF8C7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FD02C1-23D2-8F43-A899-5B6A7B2DDF95}"/>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4" name="Footer Placeholder 3">
            <a:extLst>
              <a:ext uri="{FF2B5EF4-FFF2-40B4-BE49-F238E27FC236}">
                <a16:creationId xmlns:a16="http://schemas.microsoft.com/office/drawing/2014/main" id="{7395B183-D58E-5D43-8B61-866A59AD17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731F18-6C05-4247-AFA1-679749597BD7}"/>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357352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014E29-B0F0-014B-BEC3-803D6A2942DC}"/>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3" name="Footer Placeholder 2">
            <a:extLst>
              <a:ext uri="{FF2B5EF4-FFF2-40B4-BE49-F238E27FC236}">
                <a16:creationId xmlns:a16="http://schemas.microsoft.com/office/drawing/2014/main" id="{B4D58C19-BF74-4E4C-B817-A4DFF46CA3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A735FF-B168-514C-82C2-E95375F3C3F0}"/>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21048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75104-6FE4-8348-AAD1-A434CED83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80BDE9-A3FD-DE48-8075-D455FD6EE4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2041C5-010C-104F-B97B-0C9639F1F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1A63B9-5AAD-9147-A23E-8903DF938F22}"/>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6" name="Footer Placeholder 5">
            <a:extLst>
              <a:ext uri="{FF2B5EF4-FFF2-40B4-BE49-F238E27FC236}">
                <a16:creationId xmlns:a16="http://schemas.microsoft.com/office/drawing/2014/main" id="{8232B60F-F644-A145-98A7-D6678D9F29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ED2C7-D1E1-0240-9D9D-22CAFB0BAB9E}"/>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7440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C5A61-6149-2D4B-9DA1-55A4F5AF7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409759-B7F7-A545-BA73-5067A1735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007F38-B233-CE48-A6F1-65555E5B3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7D0C66-840E-3943-8A75-76845F56CD71}"/>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6" name="Footer Placeholder 5">
            <a:extLst>
              <a:ext uri="{FF2B5EF4-FFF2-40B4-BE49-F238E27FC236}">
                <a16:creationId xmlns:a16="http://schemas.microsoft.com/office/drawing/2014/main" id="{378C0E28-2C52-E445-8F4C-9671AE1AC6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092B20-8DCC-D642-A2F9-994F1AD7086B}"/>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3823049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C5ADAB-BAE7-BB4C-A8AF-A97581C43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7DB078-659E-4E4E-9891-7151F5D041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4F7EE-6E15-644D-9EFB-A237E8469C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DC37E156-867D-C042-A5EA-6B23F5A640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B58578-9A0E-944C-919A-52CCE17628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B0161-4BD6-7C40-AD0C-97091C063904}" type="slidenum">
              <a:rPr lang="en-US" smtClean="0"/>
              <a:t>‹#›</a:t>
            </a:fld>
            <a:endParaRPr lang="en-US"/>
          </a:p>
        </p:txBody>
      </p:sp>
    </p:spTree>
    <p:extLst>
      <p:ext uri="{BB962C8B-B14F-4D97-AF65-F5344CB8AC3E}">
        <p14:creationId xmlns:p14="http://schemas.microsoft.com/office/powerpoint/2010/main" val="1084275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57F4986A-A09A-4982-B959-FB37A17BD6D6}"/>
              </a:ext>
            </a:extLst>
          </p:cNvPr>
          <p:cNvPicPr>
            <a:picLocks noChangeAspect="1"/>
          </p:cNvPicPr>
          <p:nvPr/>
        </p:nvPicPr>
        <p:blipFill>
          <a:blip r:embed="rId2">
            <a:duotone>
              <a:schemeClr val="accent6">
                <a:shade val="45000"/>
                <a:satMod val="135000"/>
              </a:schemeClr>
              <a:prstClr val="white"/>
            </a:duotone>
          </a:blip>
          <a:stretch>
            <a:fillRect/>
          </a:stretch>
        </p:blipFill>
        <p:spPr>
          <a:xfrm>
            <a:off x="3196589" y="1115906"/>
            <a:ext cx="3858496" cy="4930987"/>
          </a:xfrm>
          <a:prstGeom prst="rect">
            <a:avLst/>
          </a:prstGeom>
        </p:spPr>
      </p:pic>
      <p:sp>
        <p:nvSpPr>
          <p:cNvPr id="21" name="Title 1">
            <a:extLst>
              <a:ext uri="{FF2B5EF4-FFF2-40B4-BE49-F238E27FC236}">
                <a16:creationId xmlns:a16="http://schemas.microsoft.com/office/drawing/2014/main" id="{A73502A5-AB2C-49E1-A931-C799BDA5894F}"/>
              </a:ext>
            </a:extLst>
          </p:cNvPr>
          <p:cNvSpPr txBox="1">
            <a:spLocks noChangeAspect="1"/>
          </p:cNvSpPr>
          <p:nvPr/>
        </p:nvSpPr>
        <p:spPr>
          <a:xfrm>
            <a:off x="8094833" y="567324"/>
            <a:ext cx="3252950" cy="3202036"/>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FFFFF"/>
                </a:solidFill>
              </a:rPr>
              <a:t>Drink and Be Happy</a:t>
            </a:r>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F119D1D2-9A48-419F-AFF2-E65C3DA6A13D}"/>
              </a:ext>
            </a:extLst>
          </p:cNvPr>
          <p:cNvPicPr>
            <a:picLocks noChangeAspect="1"/>
          </p:cNvPicPr>
          <p:nvPr/>
        </p:nvPicPr>
        <p:blipFill rotWithShape="1">
          <a:blip r:embed="rId2">
            <a:extLst/>
          </a:blip>
          <a:srcRect l="53358" t="3778" r="8462" b="70261"/>
          <a:stretch/>
        </p:blipFill>
        <p:spPr>
          <a:xfrm>
            <a:off x="5283878" y="1341120"/>
            <a:ext cx="1473201" cy="1280160"/>
          </a:xfrm>
          <a:prstGeom prst="rect">
            <a:avLst/>
          </a:prstGeom>
        </p:spPr>
      </p:pic>
      <p:sp>
        <p:nvSpPr>
          <p:cNvPr id="25" name="Rectangle 24">
            <a:extLst>
              <a:ext uri="{FF2B5EF4-FFF2-40B4-BE49-F238E27FC236}">
                <a16:creationId xmlns:a16="http://schemas.microsoft.com/office/drawing/2014/main" id="{A0FED030-B957-4C76-8A7A-E0A76E533666}"/>
              </a:ext>
            </a:extLst>
          </p:cNvPr>
          <p:cNvSpPr/>
          <p:nvPr/>
        </p:nvSpPr>
        <p:spPr>
          <a:xfrm rot="9836432">
            <a:off x="3169328" y="5522971"/>
            <a:ext cx="8989333" cy="45719"/>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CFBE5F6-071D-48A8-B3D5-18D384CC713F}"/>
              </a:ext>
            </a:extLst>
          </p:cNvPr>
          <p:cNvSpPr txBox="1"/>
          <p:nvPr/>
        </p:nvSpPr>
        <p:spPr>
          <a:xfrm>
            <a:off x="10215184" y="6125310"/>
            <a:ext cx="1774397" cy="369332"/>
          </a:xfrm>
          <a:prstGeom prst="rect">
            <a:avLst/>
          </a:prstGeom>
          <a:noFill/>
        </p:spPr>
        <p:txBody>
          <a:bodyPr wrap="none" rtlCol="0">
            <a:spAutoFit/>
          </a:bodyPr>
          <a:lstStyle/>
          <a:p>
            <a:r>
              <a:rPr lang="en-US" dirty="0"/>
              <a:t>January 23, 2019</a:t>
            </a:r>
          </a:p>
        </p:txBody>
      </p:sp>
    </p:spTree>
    <p:extLst>
      <p:ext uri="{BB962C8B-B14F-4D97-AF65-F5344CB8AC3E}">
        <p14:creationId xmlns:p14="http://schemas.microsoft.com/office/powerpoint/2010/main" val="786213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897064" y="1074088"/>
            <a:ext cx="4328044" cy="461665"/>
          </a:xfrm>
          <a:prstGeom prst="rect">
            <a:avLst/>
          </a:prstGeom>
        </p:spPr>
        <p:txBody>
          <a:bodyPr wrap="none">
            <a:spAutoFit/>
          </a:bodyPr>
          <a:lstStyle/>
          <a:p>
            <a:r>
              <a:rPr lang="en-US" sz="2400" b="1" dirty="0">
                <a:solidFill>
                  <a:srgbClr val="002060"/>
                </a:solidFill>
              </a:rPr>
              <a:t>Data Cleanup &amp; Analysis Process</a:t>
            </a:r>
          </a:p>
        </p:txBody>
      </p:sp>
      <p:sp>
        <p:nvSpPr>
          <p:cNvPr id="7" name="Rectangle 6">
            <a:extLst>
              <a:ext uri="{FF2B5EF4-FFF2-40B4-BE49-F238E27FC236}">
                <a16:creationId xmlns:a16="http://schemas.microsoft.com/office/drawing/2014/main" id="{19D33CC2-70F4-4593-BFAD-4BECC08195B1}"/>
              </a:ext>
            </a:extLst>
          </p:cNvPr>
          <p:cNvSpPr/>
          <p:nvPr/>
        </p:nvSpPr>
        <p:spPr>
          <a:xfrm>
            <a:off x="3505445" y="3238481"/>
            <a:ext cx="2688108" cy="1477328"/>
          </a:xfrm>
          <a:prstGeom prst="rect">
            <a:avLst/>
          </a:prstGeom>
        </p:spPr>
        <p:txBody>
          <a:bodyPr wrap="none">
            <a:spAutoFit/>
          </a:bodyPr>
          <a:lstStyle/>
          <a:p>
            <a:endParaRPr lang="en-US" dirty="0"/>
          </a:p>
          <a:p>
            <a:r>
              <a:rPr lang="en-US" dirty="0"/>
              <a:t>Merge Pandas </a:t>
            </a:r>
            <a:r>
              <a:rPr lang="en-US" dirty="0" err="1"/>
              <a:t>DataFrames</a:t>
            </a:r>
            <a:endParaRPr lang="en-US" dirty="0"/>
          </a:p>
          <a:p>
            <a:endParaRPr lang="en-US" dirty="0"/>
          </a:p>
          <a:p>
            <a:endParaRPr lang="en-US" dirty="0"/>
          </a:p>
          <a:p>
            <a:endParaRPr lang="en-US" dirty="0"/>
          </a:p>
        </p:txBody>
      </p:sp>
      <p:sp>
        <p:nvSpPr>
          <p:cNvPr id="21" name="Rectangle 20">
            <a:extLst>
              <a:ext uri="{FF2B5EF4-FFF2-40B4-BE49-F238E27FC236}">
                <a16:creationId xmlns:a16="http://schemas.microsoft.com/office/drawing/2014/main" id="{2B1BC0DB-3D6E-4D38-A9A9-6A515C7614F6}"/>
              </a:ext>
            </a:extLst>
          </p:cNvPr>
          <p:cNvSpPr/>
          <p:nvPr/>
        </p:nvSpPr>
        <p:spPr>
          <a:xfrm>
            <a:off x="3497300" y="3686724"/>
            <a:ext cx="237566" cy="1477328"/>
          </a:xfrm>
          <a:prstGeom prst="rect">
            <a:avLst/>
          </a:prstGeom>
        </p:spPr>
        <p:txBody>
          <a:bodyPr wrap="none">
            <a:spAutoFit/>
          </a:bodyPr>
          <a:lstStyle/>
          <a:p>
            <a:endParaRPr lang="en-US" dirty="0"/>
          </a:p>
          <a:p>
            <a:r>
              <a:rPr lang="en-US" dirty="0"/>
              <a:t> </a:t>
            </a:r>
          </a:p>
          <a:p>
            <a:endParaRPr lang="en-US" dirty="0"/>
          </a:p>
          <a:p>
            <a:endParaRPr lang="en-US" dirty="0"/>
          </a:p>
          <a:p>
            <a:endParaRPr lang="en-US" dirty="0"/>
          </a:p>
        </p:txBody>
      </p:sp>
      <p:sp>
        <p:nvSpPr>
          <p:cNvPr id="22" name="Rectangle 21">
            <a:extLst>
              <a:ext uri="{FF2B5EF4-FFF2-40B4-BE49-F238E27FC236}">
                <a16:creationId xmlns:a16="http://schemas.microsoft.com/office/drawing/2014/main" id="{ACB780E0-D6F2-42C1-AB7E-F236C88B9702}"/>
              </a:ext>
            </a:extLst>
          </p:cNvPr>
          <p:cNvSpPr/>
          <p:nvPr/>
        </p:nvSpPr>
        <p:spPr>
          <a:xfrm>
            <a:off x="3478986" y="1497576"/>
            <a:ext cx="3073405" cy="2585323"/>
          </a:xfrm>
          <a:prstGeom prst="rect">
            <a:avLst/>
          </a:prstGeom>
        </p:spPr>
        <p:txBody>
          <a:bodyPr wrap="none">
            <a:spAutoFit/>
          </a:bodyPr>
          <a:lstStyle/>
          <a:p>
            <a:endParaRPr lang="en-US" dirty="0"/>
          </a:p>
          <a:p>
            <a:r>
              <a:rPr lang="en-US" dirty="0"/>
              <a:t>Create Pandas </a:t>
            </a:r>
            <a:r>
              <a:rPr lang="en-US" dirty="0" err="1"/>
              <a:t>DataFrames</a:t>
            </a:r>
            <a:r>
              <a:rPr lang="en-US" dirty="0"/>
              <a:t> for:</a:t>
            </a:r>
          </a:p>
          <a:p>
            <a:pPr marL="742950" lvl="1" indent="-285750">
              <a:buFont typeface="Arial" panose="020B0604020202020204" pitchFamily="34" charset="0"/>
              <a:buChar char="•"/>
            </a:pPr>
            <a:r>
              <a:rPr lang="en-US" dirty="0"/>
              <a:t>Alcohol data</a:t>
            </a:r>
          </a:p>
          <a:p>
            <a:pPr marL="742950" lvl="1" indent="-285750">
              <a:buFont typeface="Arial" panose="020B0604020202020204" pitchFamily="34" charset="0"/>
              <a:buChar char="•"/>
            </a:pPr>
            <a:r>
              <a:rPr lang="en-US" dirty="0"/>
              <a:t>Happiness data</a:t>
            </a:r>
          </a:p>
          <a:p>
            <a:pPr marL="742950" lvl="1" indent="-285750">
              <a:buFont typeface="Arial" panose="020B0604020202020204" pitchFamily="34" charset="0"/>
              <a:buChar char="•"/>
            </a:pPr>
            <a:r>
              <a:rPr lang="en-US" dirty="0"/>
              <a:t>Lat/Long data</a:t>
            </a:r>
          </a:p>
          <a:p>
            <a:pPr lvl="1"/>
            <a:r>
              <a:rPr lang="en-US" dirty="0"/>
              <a:t> </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54D74EFE-2117-4F4C-AB22-DF7527CB1187}"/>
              </a:ext>
            </a:extLst>
          </p:cNvPr>
          <p:cNvPicPr>
            <a:picLocks noChangeAspect="1"/>
          </p:cNvPicPr>
          <p:nvPr/>
        </p:nvPicPr>
        <p:blipFill>
          <a:blip r:embed="rId2"/>
          <a:stretch>
            <a:fillRect/>
          </a:stretch>
        </p:blipFill>
        <p:spPr>
          <a:xfrm>
            <a:off x="7046240" y="1544700"/>
            <a:ext cx="4989570" cy="2374298"/>
          </a:xfrm>
          <a:prstGeom prst="rect">
            <a:avLst/>
          </a:prstGeom>
        </p:spPr>
      </p:pic>
      <p:pic>
        <p:nvPicPr>
          <p:cNvPr id="12" name="Picture 11">
            <a:extLst>
              <a:ext uri="{FF2B5EF4-FFF2-40B4-BE49-F238E27FC236}">
                <a16:creationId xmlns:a16="http://schemas.microsoft.com/office/drawing/2014/main" id="{FE41C29A-9F69-46BA-BCB7-C97FC1B0FF87}"/>
              </a:ext>
            </a:extLst>
          </p:cNvPr>
          <p:cNvPicPr>
            <a:picLocks noChangeAspect="1"/>
          </p:cNvPicPr>
          <p:nvPr/>
        </p:nvPicPr>
        <p:blipFill>
          <a:blip r:embed="rId3"/>
          <a:stretch>
            <a:fillRect/>
          </a:stretch>
        </p:blipFill>
        <p:spPr>
          <a:xfrm>
            <a:off x="3003451" y="4091846"/>
            <a:ext cx="4124325" cy="1714500"/>
          </a:xfrm>
          <a:prstGeom prst="rect">
            <a:avLst/>
          </a:prstGeom>
        </p:spPr>
      </p:pic>
      <p:pic>
        <p:nvPicPr>
          <p:cNvPr id="13" name="Picture 12">
            <a:extLst>
              <a:ext uri="{FF2B5EF4-FFF2-40B4-BE49-F238E27FC236}">
                <a16:creationId xmlns:a16="http://schemas.microsoft.com/office/drawing/2014/main" id="{D6D7617D-800A-47D1-B90E-8B067D39B9D1}"/>
              </a:ext>
            </a:extLst>
          </p:cNvPr>
          <p:cNvPicPr>
            <a:picLocks noChangeAspect="1"/>
          </p:cNvPicPr>
          <p:nvPr/>
        </p:nvPicPr>
        <p:blipFill>
          <a:blip r:embed="rId4"/>
          <a:stretch>
            <a:fillRect/>
          </a:stretch>
        </p:blipFill>
        <p:spPr>
          <a:xfrm>
            <a:off x="7193100" y="4082321"/>
            <a:ext cx="4933950" cy="1724025"/>
          </a:xfrm>
          <a:prstGeom prst="rect">
            <a:avLst/>
          </a:prstGeom>
        </p:spPr>
      </p:pic>
      <p:pic>
        <p:nvPicPr>
          <p:cNvPr id="2050" name="Picture 2" descr="Image result for pandas icon">
            <a:extLst>
              <a:ext uri="{FF2B5EF4-FFF2-40B4-BE49-F238E27FC236}">
                <a16:creationId xmlns:a16="http://schemas.microsoft.com/office/drawing/2014/main" id="{3A8A7810-9F18-4739-AB5D-12FE3B2FB3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0502" y="1702258"/>
            <a:ext cx="513966" cy="5139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two pandas icon">
            <a:extLst>
              <a:ext uri="{FF2B5EF4-FFF2-40B4-BE49-F238E27FC236}">
                <a16:creationId xmlns:a16="http://schemas.microsoft.com/office/drawing/2014/main" id="{2F4CAF3E-8D0F-45A0-AEC3-388820DD246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640" t="30890" r="4729" b="19443"/>
          <a:stretch/>
        </p:blipFill>
        <p:spPr bwMode="auto">
          <a:xfrm>
            <a:off x="2909773" y="3479748"/>
            <a:ext cx="638761" cy="376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12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Happiness: mapped</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00801" y="1509605"/>
            <a:ext cx="8614834" cy="1200329"/>
          </a:xfrm>
          <a:prstGeom prst="rect">
            <a:avLst/>
          </a:prstGeom>
        </p:spPr>
        <p:txBody>
          <a:bodyPr wrap="square">
            <a:spAutoFit/>
          </a:bodyPr>
          <a:lstStyle/>
          <a:p>
            <a:pPr marL="0" lvl="4"/>
            <a:r>
              <a:rPr lang="en-US" dirty="0"/>
              <a:t>What are the most/least happy countries in the world?</a:t>
            </a:r>
          </a:p>
          <a:p>
            <a:pPr marL="742950" lvl="5"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Happiest countries: </a:t>
            </a:r>
            <a:r>
              <a:rPr lang="en-US" b="1" dirty="0">
                <a:solidFill>
                  <a:srgbClr val="542C39"/>
                </a:solidFill>
                <a:ea typeface="Calibri" panose="020F0502020204030204" pitchFamily="34" charset="0"/>
                <a:cs typeface="Times New Roman" panose="02020603050405020304" pitchFamily="18" charset="0"/>
              </a:rPr>
              <a:t>Scandinavia</a:t>
            </a:r>
            <a:r>
              <a:rPr lang="en-US" dirty="0">
                <a:ea typeface="Calibri" panose="020F0502020204030204" pitchFamily="34" charset="0"/>
                <a:cs typeface="Times New Roman" panose="02020603050405020304" pitchFamily="18" charset="0"/>
              </a:rPr>
              <a:t> (3) and (7) </a:t>
            </a:r>
            <a:r>
              <a:rPr lang="en-US" b="1" dirty="0">
                <a:solidFill>
                  <a:srgbClr val="542C39"/>
                </a:solidFill>
                <a:ea typeface="Calibri" panose="020F0502020204030204" pitchFamily="34" charset="0"/>
                <a:cs typeface="Times New Roman" panose="02020603050405020304" pitchFamily="18" charset="0"/>
              </a:rPr>
              <a:t>Europe</a:t>
            </a:r>
            <a:endParaRPr lang="en-US" dirty="0">
              <a:ea typeface="Calibri" panose="020F0502020204030204" pitchFamily="34" charset="0"/>
              <a:cs typeface="Times New Roman" panose="02020603050405020304" pitchFamily="18" charset="0"/>
            </a:endParaRPr>
          </a:p>
          <a:p>
            <a:pPr marL="742950" lvl="5"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Least happy countries: </a:t>
            </a:r>
            <a:r>
              <a:rPr lang="en-US" b="1" dirty="0">
                <a:ea typeface="Calibri" panose="020F0502020204030204" pitchFamily="34" charset="0"/>
                <a:cs typeface="Times New Roman" panose="02020603050405020304" pitchFamily="18" charset="0"/>
              </a:rPr>
              <a:t>Africa </a:t>
            </a:r>
            <a:r>
              <a:rPr lang="en-US" dirty="0">
                <a:ea typeface="Calibri" panose="020F0502020204030204" pitchFamily="34" charset="0"/>
                <a:cs typeface="Times New Roman" panose="02020603050405020304" pitchFamily="18" charset="0"/>
              </a:rPr>
              <a:t>(9 of the bottom 10)</a:t>
            </a:r>
          </a:p>
          <a:p>
            <a:pPr marL="457200" lvl="5"/>
            <a:endParaRPr lang="en-US" dirty="0">
              <a:cs typeface="Times New Roman" panose="02020603050405020304" pitchFamily="18" charset="0"/>
            </a:endParaRP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5" name="Picture 4" descr="A close up of a map&#10;&#10;Description automatically generated">
            <a:extLst>
              <a:ext uri="{FF2B5EF4-FFF2-40B4-BE49-F238E27FC236}">
                <a16:creationId xmlns:a16="http://schemas.microsoft.com/office/drawing/2014/main" id="{6EAA51B3-D5A3-46AE-8AA1-3C77F0FB976E}"/>
              </a:ext>
            </a:extLst>
          </p:cNvPr>
          <p:cNvPicPr>
            <a:picLocks noChangeAspect="1"/>
          </p:cNvPicPr>
          <p:nvPr/>
        </p:nvPicPr>
        <p:blipFill>
          <a:blip r:embed="rId2"/>
          <a:stretch>
            <a:fillRect/>
          </a:stretch>
        </p:blipFill>
        <p:spPr>
          <a:xfrm>
            <a:off x="3566537" y="2705493"/>
            <a:ext cx="5738115" cy="3548304"/>
          </a:xfrm>
          <a:prstGeom prst="rect">
            <a:avLst/>
          </a:prstGeom>
        </p:spPr>
      </p:pic>
      <p:sp>
        <p:nvSpPr>
          <p:cNvPr id="6" name="Rectangle 5">
            <a:extLst>
              <a:ext uri="{FF2B5EF4-FFF2-40B4-BE49-F238E27FC236}">
                <a16:creationId xmlns:a16="http://schemas.microsoft.com/office/drawing/2014/main" id="{18691F3B-7BB2-453D-9A78-AB66443B4111}"/>
              </a:ext>
            </a:extLst>
          </p:cNvPr>
          <p:cNvSpPr/>
          <p:nvPr/>
        </p:nvSpPr>
        <p:spPr>
          <a:xfrm>
            <a:off x="9454190" y="3118954"/>
            <a:ext cx="2146229" cy="369332"/>
          </a:xfrm>
          <a:prstGeom prst="rect">
            <a:avLst/>
          </a:prstGeom>
        </p:spPr>
        <p:txBody>
          <a:bodyPr wrap="none">
            <a:spAutoFit/>
          </a:bodyPr>
          <a:lstStyle/>
          <a:p>
            <a:r>
              <a:rPr lang="en-US" b="1" dirty="0">
                <a:solidFill>
                  <a:srgbClr val="002060"/>
                </a:solidFill>
              </a:rPr>
              <a:t>Happiness Rating of:</a:t>
            </a:r>
            <a:endParaRPr lang="en-US" dirty="0">
              <a:solidFill>
                <a:srgbClr val="002060"/>
              </a:solidFill>
            </a:endParaRPr>
          </a:p>
        </p:txBody>
      </p:sp>
      <p:grpSp>
        <p:nvGrpSpPr>
          <p:cNvPr id="9" name="Group 8">
            <a:extLst>
              <a:ext uri="{FF2B5EF4-FFF2-40B4-BE49-F238E27FC236}">
                <a16:creationId xmlns:a16="http://schemas.microsoft.com/office/drawing/2014/main" id="{116E255E-6C71-46C9-8D59-EA407DB58C1A}"/>
              </a:ext>
            </a:extLst>
          </p:cNvPr>
          <p:cNvGrpSpPr/>
          <p:nvPr/>
        </p:nvGrpSpPr>
        <p:grpSpPr>
          <a:xfrm>
            <a:off x="9753598" y="3561648"/>
            <a:ext cx="771279" cy="2611036"/>
            <a:chOff x="9555634" y="3571075"/>
            <a:chExt cx="771279" cy="2611036"/>
          </a:xfrm>
        </p:grpSpPr>
        <p:sp>
          <p:nvSpPr>
            <p:cNvPr id="7" name="Rectangle 6">
              <a:extLst>
                <a:ext uri="{FF2B5EF4-FFF2-40B4-BE49-F238E27FC236}">
                  <a16:creationId xmlns:a16="http://schemas.microsoft.com/office/drawing/2014/main" id="{13F006DD-F9E3-46B4-8322-E25AAF953BC0}"/>
                </a:ext>
              </a:extLst>
            </p:cNvPr>
            <p:cNvSpPr/>
            <p:nvPr/>
          </p:nvSpPr>
          <p:spPr>
            <a:xfrm>
              <a:off x="9823778" y="3571075"/>
              <a:ext cx="479618" cy="369332"/>
            </a:xfrm>
            <a:prstGeom prst="rect">
              <a:avLst/>
            </a:prstGeom>
          </p:spPr>
          <p:txBody>
            <a:bodyPr wrap="none">
              <a:spAutoFit/>
            </a:bodyPr>
            <a:lstStyle/>
            <a:p>
              <a:r>
                <a:rPr lang="en-US" b="1" dirty="0">
                  <a:solidFill>
                    <a:srgbClr val="002060"/>
                  </a:solidFill>
                </a:rPr>
                <a:t>7.0</a:t>
              </a:r>
              <a:endParaRPr lang="en-US" dirty="0">
                <a:solidFill>
                  <a:srgbClr val="002060"/>
                </a:solidFill>
              </a:endParaRPr>
            </a:p>
          </p:txBody>
        </p:sp>
        <p:grpSp>
          <p:nvGrpSpPr>
            <p:cNvPr id="8" name="Group 7">
              <a:extLst>
                <a:ext uri="{FF2B5EF4-FFF2-40B4-BE49-F238E27FC236}">
                  <a16:creationId xmlns:a16="http://schemas.microsoft.com/office/drawing/2014/main" id="{016190D5-9815-4FB9-B43D-3987472FDE78}"/>
                </a:ext>
              </a:extLst>
            </p:cNvPr>
            <p:cNvGrpSpPr/>
            <p:nvPr/>
          </p:nvGrpSpPr>
          <p:grpSpPr>
            <a:xfrm>
              <a:off x="9555634" y="3687123"/>
              <a:ext cx="771279" cy="2494988"/>
              <a:chOff x="9555634" y="3687123"/>
              <a:chExt cx="771279" cy="2494988"/>
            </a:xfrm>
          </p:grpSpPr>
          <p:sp>
            <p:nvSpPr>
              <p:cNvPr id="12" name="Oval 11">
                <a:extLst>
                  <a:ext uri="{FF2B5EF4-FFF2-40B4-BE49-F238E27FC236}">
                    <a16:creationId xmlns:a16="http://schemas.microsoft.com/office/drawing/2014/main" id="{AB4A5E69-7969-445D-835E-50213D698EC3}"/>
                  </a:ext>
                </a:extLst>
              </p:cNvPr>
              <p:cNvSpPr/>
              <p:nvPr/>
            </p:nvSpPr>
            <p:spPr>
              <a:xfrm>
                <a:off x="9558779" y="5902469"/>
                <a:ext cx="207389" cy="179109"/>
              </a:xfrm>
              <a:prstGeom prst="ellipse">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57C9C5C-6F31-484B-AB30-DDCEF4F86724}"/>
                  </a:ext>
                </a:extLst>
              </p:cNvPr>
              <p:cNvSpPr/>
              <p:nvPr/>
            </p:nvSpPr>
            <p:spPr>
              <a:xfrm>
                <a:off x="9558779" y="5345323"/>
                <a:ext cx="207389" cy="179109"/>
              </a:xfrm>
              <a:prstGeom prst="ellipse">
                <a:avLst/>
              </a:prstGeom>
              <a:solidFill>
                <a:srgbClr val="602F2F"/>
              </a:solidFill>
              <a:ln>
                <a:solidFill>
                  <a:srgbClr val="602F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A93E715-197F-443D-A450-73654D7AFCC7}"/>
                  </a:ext>
                </a:extLst>
              </p:cNvPr>
              <p:cNvSpPr/>
              <p:nvPr/>
            </p:nvSpPr>
            <p:spPr>
              <a:xfrm>
                <a:off x="9558778" y="4789524"/>
                <a:ext cx="207389" cy="179109"/>
              </a:xfrm>
              <a:prstGeom prst="ellipse">
                <a:avLst/>
              </a:prstGeom>
              <a:solidFill>
                <a:srgbClr val="AF4F4F"/>
              </a:solidFill>
              <a:ln>
                <a:solidFill>
                  <a:srgbClr val="AF4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48A7258-D9E9-4D34-8D49-965637B7EB0D}"/>
                  </a:ext>
                </a:extLst>
              </p:cNvPr>
              <p:cNvSpPr/>
              <p:nvPr/>
            </p:nvSpPr>
            <p:spPr>
              <a:xfrm>
                <a:off x="9558779" y="4212740"/>
                <a:ext cx="207389" cy="179109"/>
              </a:xfrm>
              <a:prstGeom prst="ellipse">
                <a:avLst/>
              </a:prstGeom>
              <a:solidFill>
                <a:srgbClr val="D79D9D"/>
              </a:solidFill>
              <a:ln>
                <a:solidFill>
                  <a:srgbClr val="D7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2B5DC85-D978-497B-8FB3-6D16520758E3}"/>
                  </a:ext>
                </a:extLst>
              </p:cNvPr>
              <p:cNvSpPr/>
              <p:nvPr/>
            </p:nvSpPr>
            <p:spPr>
              <a:xfrm>
                <a:off x="9555634" y="3687123"/>
                <a:ext cx="207389" cy="179109"/>
              </a:xfrm>
              <a:prstGeom prst="ellipse">
                <a:avLst/>
              </a:prstGeom>
              <a:solidFill>
                <a:srgbClr val="ECD8D9"/>
              </a:solidFill>
              <a:ln>
                <a:solidFill>
                  <a:srgbClr val="ECD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6AB489C-C4ED-408B-A7E1-73D7DC9B3582}"/>
                  </a:ext>
                </a:extLst>
              </p:cNvPr>
              <p:cNvSpPr/>
              <p:nvPr/>
            </p:nvSpPr>
            <p:spPr>
              <a:xfrm>
                <a:off x="9847295" y="4110313"/>
                <a:ext cx="479618" cy="369332"/>
              </a:xfrm>
              <a:prstGeom prst="rect">
                <a:avLst/>
              </a:prstGeom>
            </p:spPr>
            <p:txBody>
              <a:bodyPr wrap="none">
                <a:spAutoFit/>
              </a:bodyPr>
              <a:lstStyle/>
              <a:p>
                <a:r>
                  <a:rPr lang="en-US" b="1" dirty="0">
                    <a:solidFill>
                      <a:srgbClr val="002060"/>
                    </a:solidFill>
                  </a:rPr>
                  <a:t>6.0</a:t>
                </a:r>
                <a:endParaRPr lang="en-US" dirty="0">
                  <a:solidFill>
                    <a:srgbClr val="002060"/>
                  </a:solidFill>
                </a:endParaRPr>
              </a:p>
            </p:txBody>
          </p:sp>
          <p:sp>
            <p:nvSpPr>
              <p:cNvPr id="21" name="Rectangle 20">
                <a:extLst>
                  <a:ext uri="{FF2B5EF4-FFF2-40B4-BE49-F238E27FC236}">
                    <a16:creationId xmlns:a16="http://schemas.microsoft.com/office/drawing/2014/main" id="{70DF825D-2BF6-4A98-998C-E0E932BFF822}"/>
                  </a:ext>
                </a:extLst>
              </p:cNvPr>
              <p:cNvSpPr/>
              <p:nvPr/>
            </p:nvSpPr>
            <p:spPr>
              <a:xfrm>
                <a:off x="9828340" y="4702145"/>
                <a:ext cx="479618" cy="369332"/>
              </a:xfrm>
              <a:prstGeom prst="rect">
                <a:avLst/>
              </a:prstGeom>
            </p:spPr>
            <p:txBody>
              <a:bodyPr wrap="none">
                <a:spAutoFit/>
              </a:bodyPr>
              <a:lstStyle/>
              <a:p>
                <a:r>
                  <a:rPr lang="en-US" b="1" dirty="0">
                    <a:solidFill>
                      <a:srgbClr val="002060"/>
                    </a:solidFill>
                  </a:rPr>
                  <a:t>5.0</a:t>
                </a:r>
                <a:endParaRPr lang="en-US" dirty="0">
                  <a:solidFill>
                    <a:srgbClr val="002060"/>
                  </a:solidFill>
                </a:endParaRPr>
              </a:p>
            </p:txBody>
          </p:sp>
          <p:sp>
            <p:nvSpPr>
              <p:cNvPr id="22" name="Rectangle 21">
                <a:extLst>
                  <a:ext uri="{FF2B5EF4-FFF2-40B4-BE49-F238E27FC236}">
                    <a16:creationId xmlns:a16="http://schemas.microsoft.com/office/drawing/2014/main" id="{C2DDA76A-E892-484B-A346-2C64AE479686}"/>
                  </a:ext>
                </a:extLst>
              </p:cNvPr>
              <p:cNvSpPr/>
              <p:nvPr/>
            </p:nvSpPr>
            <p:spPr>
              <a:xfrm>
                <a:off x="9847295" y="5246677"/>
                <a:ext cx="479618" cy="369332"/>
              </a:xfrm>
              <a:prstGeom prst="rect">
                <a:avLst/>
              </a:prstGeom>
            </p:spPr>
            <p:txBody>
              <a:bodyPr wrap="none">
                <a:spAutoFit/>
              </a:bodyPr>
              <a:lstStyle/>
              <a:p>
                <a:r>
                  <a:rPr lang="en-US" b="1" dirty="0">
                    <a:solidFill>
                      <a:srgbClr val="002060"/>
                    </a:solidFill>
                  </a:rPr>
                  <a:t>4.0</a:t>
                </a:r>
                <a:endParaRPr lang="en-US" dirty="0">
                  <a:solidFill>
                    <a:srgbClr val="002060"/>
                  </a:solidFill>
                </a:endParaRPr>
              </a:p>
            </p:txBody>
          </p:sp>
          <p:sp>
            <p:nvSpPr>
              <p:cNvPr id="24" name="Rectangle 23">
                <a:extLst>
                  <a:ext uri="{FF2B5EF4-FFF2-40B4-BE49-F238E27FC236}">
                    <a16:creationId xmlns:a16="http://schemas.microsoft.com/office/drawing/2014/main" id="{215AC862-1A04-4FD8-BB92-A6C8C4721A54}"/>
                  </a:ext>
                </a:extLst>
              </p:cNvPr>
              <p:cNvSpPr/>
              <p:nvPr/>
            </p:nvSpPr>
            <p:spPr>
              <a:xfrm>
                <a:off x="9847295" y="5812779"/>
                <a:ext cx="479618" cy="369332"/>
              </a:xfrm>
              <a:prstGeom prst="rect">
                <a:avLst/>
              </a:prstGeom>
            </p:spPr>
            <p:txBody>
              <a:bodyPr wrap="none">
                <a:spAutoFit/>
              </a:bodyPr>
              <a:lstStyle/>
              <a:p>
                <a:r>
                  <a:rPr lang="en-US" b="1" dirty="0">
                    <a:solidFill>
                      <a:srgbClr val="002060"/>
                    </a:solidFill>
                  </a:rPr>
                  <a:t>3.0</a:t>
                </a:r>
                <a:endParaRPr lang="en-US" dirty="0">
                  <a:solidFill>
                    <a:srgbClr val="002060"/>
                  </a:solidFill>
                </a:endParaRPr>
              </a:p>
            </p:txBody>
          </p:sp>
        </p:grpSp>
      </p:grpSp>
    </p:spTree>
    <p:extLst>
      <p:ext uri="{BB962C8B-B14F-4D97-AF65-F5344CB8AC3E}">
        <p14:creationId xmlns:p14="http://schemas.microsoft.com/office/powerpoint/2010/main" val="4029850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Happiness: mapped</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00801" y="1509605"/>
            <a:ext cx="8614834" cy="1200329"/>
          </a:xfrm>
          <a:prstGeom prst="rect">
            <a:avLst/>
          </a:prstGeom>
        </p:spPr>
        <p:txBody>
          <a:bodyPr wrap="square">
            <a:spAutoFit/>
          </a:bodyPr>
          <a:lstStyle/>
          <a:p>
            <a:pPr marL="0" lvl="4"/>
            <a:r>
              <a:rPr lang="en-US" dirty="0"/>
              <a:t>What are the most/least happy countries in the world?</a:t>
            </a:r>
          </a:p>
          <a:p>
            <a:pPr marL="742950" lvl="5"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Happiest countries: </a:t>
            </a:r>
            <a:r>
              <a:rPr lang="en-US" b="1" dirty="0">
                <a:solidFill>
                  <a:srgbClr val="542C39"/>
                </a:solidFill>
                <a:ea typeface="Calibri" panose="020F0502020204030204" pitchFamily="34" charset="0"/>
                <a:cs typeface="Times New Roman" panose="02020603050405020304" pitchFamily="18" charset="0"/>
              </a:rPr>
              <a:t>Scandinavia</a:t>
            </a:r>
            <a:r>
              <a:rPr lang="en-US" dirty="0">
                <a:ea typeface="Calibri" panose="020F0502020204030204" pitchFamily="34" charset="0"/>
                <a:cs typeface="Times New Roman" panose="02020603050405020304" pitchFamily="18" charset="0"/>
              </a:rPr>
              <a:t> (3) and (7) </a:t>
            </a:r>
            <a:r>
              <a:rPr lang="en-US" b="1" dirty="0">
                <a:solidFill>
                  <a:srgbClr val="542C39"/>
                </a:solidFill>
                <a:ea typeface="Calibri" panose="020F0502020204030204" pitchFamily="34" charset="0"/>
                <a:cs typeface="Times New Roman" panose="02020603050405020304" pitchFamily="18" charset="0"/>
              </a:rPr>
              <a:t>Europe</a:t>
            </a:r>
            <a:endParaRPr lang="en-US" dirty="0">
              <a:ea typeface="Calibri" panose="020F0502020204030204" pitchFamily="34" charset="0"/>
              <a:cs typeface="Times New Roman" panose="02020603050405020304" pitchFamily="18" charset="0"/>
            </a:endParaRPr>
          </a:p>
          <a:p>
            <a:pPr marL="742950" lvl="5"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Least happy countries: </a:t>
            </a:r>
            <a:r>
              <a:rPr lang="en-US" b="1" dirty="0">
                <a:ea typeface="Calibri" panose="020F0502020204030204" pitchFamily="34" charset="0"/>
                <a:cs typeface="Times New Roman" panose="02020603050405020304" pitchFamily="18" charset="0"/>
              </a:rPr>
              <a:t>Africa </a:t>
            </a:r>
            <a:r>
              <a:rPr lang="en-US" dirty="0">
                <a:ea typeface="Calibri" panose="020F0502020204030204" pitchFamily="34" charset="0"/>
                <a:cs typeface="Times New Roman" panose="02020603050405020304" pitchFamily="18" charset="0"/>
              </a:rPr>
              <a:t>(9 of the bottom 10)</a:t>
            </a:r>
          </a:p>
          <a:p>
            <a:pPr marL="457200" lvl="5"/>
            <a:endParaRPr lang="en-US" dirty="0">
              <a:cs typeface="Times New Roman" panose="02020603050405020304" pitchFamily="18" charset="0"/>
            </a:endParaRP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5" name="Picture 4" descr="A close up of a map&#10;&#10;Description automatically generated">
            <a:extLst>
              <a:ext uri="{FF2B5EF4-FFF2-40B4-BE49-F238E27FC236}">
                <a16:creationId xmlns:a16="http://schemas.microsoft.com/office/drawing/2014/main" id="{6EAA51B3-D5A3-46AE-8AA1-3C77F0FB976E}"/>
              </a:ext>
            </a:extLst>
          </p:cNvPr>
          <p:cNvPicPr>
            <a:picLocks noChangeAspect="1"/>
          </p:cNvPicPr>
          <p:nvPr/>
        </p:nvPicPr>
        <p:blipFill rotWithShape="1">
          <a:blip r:embed="rId2"/>
          <a:srcRect l="39869" t="2815" r="33205" b="50348"/>
          <a:stretch/>
        </p:blipFill>
        <p:spPr>
          <a:xfrm>
            <a:off x="3091491" y="2657305"/>
            <a:ext cx="2933812" cy="3155865"/>
          </a:xfrm>
          <a:prstGeom prst="rect">
            <a:avLst/>
          </a:prstGeom>
        </p:spPr>
      </p:pic>
      <p:sp>
        <p:nvSpPr>
          <p:cNvPr id="6" name="Rectangle 5">
            <a:extLst>
              <a:ext uri="{FF2B5EF4-FFF2-40B4-BE49-F238E27FC236}">
                <a16:creationId xmlns:a16="http://schemas.microsoft.com/office/drawing/2014/main" id="{18691F3B-7BB2-453D-9A78-AB66443B4111}"/>
              </a:ext>
            </a:extLst>
          </p:cNvPr>
          <p:cNvSpPr/>
          <p:nvPr/>
        </p:nvSpPr>
        <p:spPr>
          <a:xfrm>
            <a:off x="9594025" y="2550021"/>
            <a:ext cx="2146229" cy="369332"/>
          </a:xfrm>
          <a:prstGeom prst="rect">
            <a:avLst/>
          </a:prstGeom>
        </p:spPr>
        <p:txBody>
          <a:bodyPr wrap="none">
            <a:spAutoFit/>
          </a:bodyPr>
          <a:lstStyle/>
          <a:p>
            <a:r>
              <a:rPr lang="en-US" b="1" dirty="0">
                <a:solidFill>
                  <a:srgbClr val="002060"/>
                </a:solidFill>
              </a:rPr>
              <a:t>Happiness Rating of:</a:t>
            </a:r>
            <a:endParaRPr lang="en-US" dirty="0">
              <a:solidFill>
                <a:srgbClr val="002060"/>
              </a:solidFill>
            </a:endParaRPr>
          </a:p>
        </p:txBody>
      </p:sp>
      <p:grpSp>
        <p:nvGrpSpPr>
          <p:cNvPr id="9" name="Group 8">
            <a:extLst>
              <a:ext uri="{FF2B5EF4-FFF2-40B4-BE49-F238E27FC236}">
                <a16:creationId xmlns:a16="http://schemas.microsoft.com/office/drawing/2014/main" id="{116E255E-6C71-46C9-8D59-EA407DB58C1A}"/>
              </a:ext>
            </a:extLst>
          </p:cNvPr>
          <p:cNvGrpSpPr/>
          <p:nvPr/>
        </p:nvGrpSpPr>
        <p:grpSpPr>
          <a:xfrm>
            <a:off x="9893433" y="2992715"/>
            <a:ext cx="771279" cy="2611036"/>
            <a:chOff x="9555634" y="3571075"/>
            <a:chExt cx="771279" cy="2611036"/>
          </a:xfrm>
        </p:grpSpPr>
        <p:sp>
          <p:nvSpPr>
            <p:cNvPr id="7" name="Rectangle 6">
              <a:extLst>
                <a:ext uri="{FF2B5EF4-FFF2-40B4-BE49-F238E27FC236}">
                  <a16:creationId xmlns:a16="http://schemas.microsoft.com/office/drawing/2014/main" id="{13F006DD-F9E3-46B4-8322-E25AAF953BC0}"/>
                </a:ext>
              </a:extLst>
            </p:cNvPr>
            <p:cNvSpPr/>
            <p:nvPr/>
          </p:nvSpPr>
          <p:spPr>
            <a:xfrm>
              <a:off x="9823778" y="3571075"/>
              <a:ext cx="479618" cy="369332"/>
            </a:xfrm>
            <a:prstGeom prst="rect">
              <a:avLst/>
            </a:prstGeom>
          </p:spPr>
          <p:txBody>
            <a:bodyPr wrap="none">
              <a:spAutoFit/>
            </a:bodyPr>
            <a:lstStyle/>
            <a:p>
              <a:r>
                <a:rPr lang="en-US" b="1" dirty="0">
                  <a:solidFill>
                    <a:srgbClr val="002060"/>
                  </a:solidFill>
                </a:rPr>
                <a:t>7.0</a:t>
              </a:r>
              <a:endParaRPr lang="en-US" dirty="0">
                <a:solidFill>
                  <a:srgbClr val="002060"/>
                </a:solidFill>
              </a:endParaRPr>
            </a:p>
          </p:txBody>
        </p:sp>
        <p:grpSp>
          <p:nvGrpSpPr>
            <p:cNvPr id="8" name="Group 7">
              <a:extLst>
                <a:ext uri="{FF2B5EF4-FFF2-40B4-BE49-F238E27FC236}">
                  <a16:creationId xmlns:a16="http://schemas.microsoft.com/office/drawing/2014/main" id="{016190D5-9815-4FB9-B43D-3987472FDE78}"/>
                </a:ext>
              </a:extLst>
            </p:cNvPr>
            <p:cNvGrpSpPr/>
            <p:nvPr/>
          </p:nvGrpSpPr>
          <p:grpSpPr>
            <a:xfrm>
              <a:off x="9555634" y="3687123"/>
              <a:ext cx="771279" cy="2494988"/>
              <a:chOff x="9555634" y="3687123"/>
              <a:chExt cx="771279" cy="2494988"/>
            </a:xfrm>
          </p:grpSpPr>
          <p:sp>
            <p:nvSpPr>
              <p:cNvPr id="12" name="Oval 11">
                <a:extLst>
                  <a:ext uri="{FF2B5EF4-FFF2-40B4-BE49-F238E27FC236}">
                    <a16:creationId xmlns:a16="http://schemas.microsoft.com/office/drawing/2014/main" id="{AB4A5E69-7969-445D-835E-50213D698EC3}"/>
                  </a:ext>
                </a:extLst>
              </p:cNvPr>
              <p:cNvSpPr/>
              <p:nvPr/>
            </p:nvSpPr>
            <p:spPr>
              <a:xfrm>
                <a:off x="9558779" y="5902469"/>
                <a:ext cx="207389" cy="179109"/>
              </a:xfrm>
              <a:prstGeom prst="ellipse">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57C9C5C-6F31-484B-AB30-DDCEF4F86724}"/>
                  </a:ext>
                </a:extLst>
              </p:cNvPr>
              <p:cNvSpPr/>
              <p:nvPr/>
            </p:nvSpPr>
            <p:spPr>
              <a:xfrm>
                <a:off x="9558779" y="5345323"/>
                <a:ext cx="207389" cy="179109"/>
              </a:xfrm>
              <a:prstGeom prst="ellipse">
                <a:avLst/>
              </a:prstGeom>
              <a:solidFill>
                <a:srgbClr val="602F2F"/>
              </a:solidFill>
              <a:ln>
                <a:solidFill>
                  <a:srgbClr val="602F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A93E715-197F-443D-A450-73654D7AFCC7}"/>
                  </a:ext>
                </a:extLst>
              </p:cNvPr>
              <p:cNvSpPr/>
              <p:nvPr/>
            </p:nvSpPr>
            <p:spPr>
              <a:xfrm>
                <a:off x="9558778" y="4789524"/>
                <a:ext cx="207389" cy="179109"/>
              </a:xfrm>
              <a:prstGeom prst="ellipse">
                <a:avLst/>
              </a:prstGeom>
              <a:solidFill>
                <a:srgbClr val="AF4F4F"/>
              </a:solidFill>
              <a:ln>
                <a:solidFill>
                  <a:srgbClr val="AF4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48A7258-D9E9-4D34-8D49-965637B7EB0D}"/>
                  </a:ext>
                </a:extLst>
              </p:cNvPr>
              <p:cNvSpPr/>
              <p:nvPr/>
            </p:nvSpPr>
            <p:spPr>
              <a:xfrm>
                <a:off x="9558779" y="4212740"/>
                <a:ext cx="207389" cy="179109"/>
              </a:xfrm>
              <a:prstGeom prst="ellipse">
                <a:avLst/>
              </a:prstGeom>
              <a:solidFill>
                <a:srgbClr val="D79D9D"/>
              </a:solidFill>
              <a:ln>
                <a:solidFill>
                  <a:srgbClr val="D7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2B5DC85-D978-497B-8FB3-6D16520758E3}"/>
                  </a:ext>
                </a:extLst>
              </p:cNvPr>
              <p:cNvSpPr/>
              <p:nvPr/>
            </p:nvSpPr>
            <p:spPr>
              <a:xfrm>
                <a:off x="9555634" y="3687123"/>
                <a:ext cx="207389" cy="179109"/>
              </a:xfrm>
              <a:prstGeom prst="ellipse">
                <a:avLst/>
              </a:prstGeom>
              <a:solidFill>
                <a:srgbClr val="ECD8D9"/>
              </a:solidFill>
              <a:ln>
                <a:solidFill>
                  <a:srgbClr val="ECD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6AB489C-C4ED-408B-A7E1-73D7DC9B3582}"/>
                  </a:ext>
                </a:extLst>
              </p:cNvPr>
              <p:cNvSpPr/>
              <p:nvPr/>
            </p:nvSpPr>
            <p:spPr>
              <a:xfrm>
                <a:off x="9847295" y="4110313"/>
                <a:ext cx="479618" cy="369332"/>
              </a:xfrm>
              <a:prstGeom prst="rect">
                <a:avLst/>
              </a:prstGeom>
            </p:spPr>
            <p:txBody>
              <a:bodyPr wrap="none">
                <a:spAutoFit/>
              </a:bodyPr>
              <a:lstStyle/>
              <a:p>
                <a:r>
                  <a:rPr lang="en-US" b="1" dirty="0">
                    <a:solidFill>
                      <a:srgbClr val="002060"/>
                    </a:solidFill>
                  </a:rPr>
                  <a:t>6.0</a:t>
                </a:r>
                <a:endParaRPr lang="en-US" dirty="0">
                  <a:solidFill>
                    <a:srgbClr val="002060"/>
                  </a:solidFill>
                </a:endParaRPr>
              </a:p>
            </p:txBody>
          </p:sp>
          <p:sp>
            <p:nvSpPr>
              <p:cNvPr id="21" name="Rectangle 20">
                <a:extLst>
                  <a:ext uri="{FF2B5EF4-FFF2-40B4-BE49-F238E27FC236}">
                    <a16:creationId xmlns:a16="http://schemas.microsoft.com/office/drawing/2014/main" id="{70DF825D-2BF6-4A98-998C-E0E932BFF822}"/>
                  </a:ext>
                </a:extLst>
              </p:cNvPr>
              <p:cNvSpPr/>
              <p:nvPr/>
            </p:nvSpPr>
            <p:spPr>
              <a:xfrm>
                <a:off x="9828340" y="4702145"/>
                <a:ext cx="479618" cy="369332"/>
              </a:xfrm>
              <a:prstGeom prst="rect">
                <a:avLst/>
              </a:prstGeom>
            </p:spPr>
            <p:txBody>
              <a:bodyPr wrap="none">
                <a:spAutoFit/>
              </a:bodyPr>
              <a:lstStyle/>
              <a:p>
                <a:r>
                  <a:rPr lang="en-US" b="1" dirty="0">
                    <a:solidFill>
                      <a:srgbClr val="002060"/>
                    </a:solidFill>
                  </a:rPr>
                  <a:t>5.0</a:t>
                </a:r>
                <a:endParaRPr lang="en-US" dirty="0">
                  <a:solidFill>
                    <a:srgbClr val="002060"/>
                  </a:solidFill>
                </a:endParaRPr>
              </a:p>
            </p:txBody>
          </p:sp>
          <p:sp>
            <p:nvSpPr>
              <p:cNvPr id="22" name="Rectangle 21">
                <a:extLst>
                  <a:ext uri="{FF2B5EF4-FFF2-40B4-BE49-F238E27FC236}">
                    <a16:creationId xmlns:a16="http://schemas.microsoft.com/office/drawing/2014/main" id="{C2DDA76A-E892-484B-A346-2C64AE479686}"/>
                  </a:ext>
                </a:extLst>
              </p:cNvPr>
              <p:cNvSpPr/>
              <p:nvPr/>
            </p:nvSpPr>
            <p:spPr>
              <a:xfrm>
                <a:off x="9847295" y="5246677"/>
                <a:ext cx="479618" cy="369332"/>
              </a:xfrm>
              <a:prstGeom prst="rect">
                <a:avLst/>
              </a:prstGeom>
            </p:spPr>
            <p:txBody>
              <a:bodyPr wrap="none">
                <a:spAutoFit/>
              </a:bodyPr>
              <a:lstStyle/>
              <a:p>
                <a:r>
                  <a:rPr lang="en-US" b="1" dirty="0">
                    <a:solidFill>
                      <a:srgbClr val="002060"/>
                    </a:solidFill>
                  </a:rPr>
                  <a:t>4.0</a:t>
                </a:r>
                <a:endParaRPr lang="en-US" dirty="0">
                  <a:solidFill>
                    <a:srgbClr val="002060"/>
                  </a:solidFill>
                </a:endParaRPr>
              </a:p>
            </p:txBody>
          </p:sp>
          <p:sp>
            <p:nvSpPr>
              <p:cNvPr id="24" name="Rectangle 23">
                <a:extLst>
                  <a:ext uri="{FF2B5EF4-FFF2-40B4-BE49-F238E27FC236}">
                    <a16:creationId xmlns:a16="http://schemas.microsoft.com/office/drawing/2014/main" id="{215AC862-1A04-4FD8-BB92-A6C8C4721A54}"/>
                  </a:ext>
                </a:extLst>
              </p:cNvPr>
              <p:cNvSpPr/>
              <p:nvPr/>
            </p:nvSpPr>
            <p:spPr>
              <a:xfrm>
                <a:off x="9847295" y="5812779"/>
                <a:ext cx="479618" cy="369332"/>
              </a:xfrm>
              <a:prstGeom prst="rect">
                <a:avLst/>
              </a:prstGeom>
            </p:spPr>
            <p:txBody>
              <a:bodyPr wrap="none">
                <a:spAutoFit/>
              </a:bodyPr>
              <a:lstStyle/>
              <a:p>
                <a:r>
                  <a:rPr lang="en-US" b="1" dirty="0">
                    <a:solidFill>
                      <a:srgbClr val="002060"/>
                    </a:solidFill>
                  </a:rPr>
                  <a:t>3.0</a:t>
                </a:r>
                <a:endParaRPr lang="en-US" dirty="0">
                  <a:solidFill>
                    <a:srgbClr val="002060"/>
                  </a:solidFill>
                </a:endParaRPr>
              </a:p>
            </p:txBody>
          </p:sp>
        </p:grpSp>
      </p:grpSp>
      <p:pic>
        <p:nvPicPr>
          <p:cNvPr id="25" name="Picture 24" descr="A close up of a map&#10;&#10;Description automatically generated">
            <a:extLst>
              <a:ext uri="{FF2B5EF4-FFF2-40B4-BE49-F238E27FC236}">
                <a16:creationId xmlns:a16="http://schemas.microsoft.com/office/drawing/2014/main" id="{B50CAD0A-CD93-4E6B-B0C1-EF78FB7D6FC4}"/>
              </a:ext>
            </a:extLst>
          </p:cNvPr>
          <p:cNvPicPr>
            <a:picLocks noChangeAspect="1"/>
          </p:cNvPicPr>
          <p:nvPr/>
        </p:nvPicPr>
        <p:blipFill rotWithShape="1">
          <a:blip r:embed="rId2"/>
          <a:srcRect l="41426" t="51435" r="34326" b="9414"/>
          <a:stretch/>
        </p:blipFill>
        <p:spPr>
          <a:xfrm>
            <a:off x="6312350" y="2636132"/>
            <a:ext cx="3110754" cy="3105804"/>
          </a:xfrm>
          <a:prstGeom prst="rect">
            <a:avLst/>
          </a:prstGeom>
        </p:spPr>
      </p:pic>
    </p:spTree>
    <p:extLst>
      <p:ext uri="{BB962C8B-B14F-4D97-AF65-F5344CB8AC3E}">
        <p14:creationId xmlns:p14="http://schemas.microsoft.com/office/powerpoint/2010/main" val="1832100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876090"/>
            <a:ext cx="6593224" cy="369332"/>
          </a:xfrm>
          <a:prstGeom prst="rect">
            <a:avLst/>
          </a:prstGeom>
          <a:noFill/>
        </p:spPr>
        <p:txBody>
          <a:bodyPr wrap="square" rtlCol="0">
            <a:spAutoFit/>
          </a:bodyPr>
          <a:lstStyle/>
          <a:p>
            <a:r>
              <a:rPr lang="en-US" b="1" dirty="0">
                <a:solidFill>
                  <a:schemeClr val="accent6">
                    <a:lumMod val="75000"/>
                  </a:schemeClr>
                </a:solidFill>
              </a:rPr>
              <a:t>Happiness: breakdown</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2546495" y="1142541"/>
            <a:ext cx="9354568" cy="369332"/>
          </a:xfrm>
          <a:prstGeom prst="rect">
            <a:avLst/>
          </a:prstGeom>
        </p:spPr>
        <p:txBody>
          <a:bodyPr wrap="square">
            <a:spAutoFit/>
          </a:bodyPr>
          <a:lstStyle/>
          <a:p>
            <a:pPr marL="457200" lvl="5"/>
            <a:r>
              <a:rPr lang="en-US" dirty="0">
                <a:ea typeface="Calibri" panose="020F0502020204030204" pitchFamily="34" charset="0"/>
                <a:cs typeface="Times New Roman" panose="02020603050405020304" pitchFamily="18" charset="0"/>
              </a:rPr>
              <a:t>Happiest countries: </a:t>
            </a:r>
            <a:r>
              <a:rPr lang="en-US" b="1" dirty="0">
                <a:solidFill>
                  <a:srgbClr val="542C39"/>
                </a:solidFill>
                <a:ea typeface="Calibri" panose="020F0502020204030204" pitchFamily="34" charset="0"/>
                <a:cs typeface="Times New Roman" panose="02020603050405020304" pitchFamily="18" charset="0"/>
              </a:rPr>
              <a:t>Scandinavia</a:t>
            </a:r>
            <a:r>
              <a:rPr lang="en-US" dirty="0">
                <a:ea typeface="Calibri" panose="020F0502020204030204" pitchFamily="34" charset="0"/>
                <a:cs typeface="Times New Roman" panose="02020603050405020304" pitchFamily="18" charset="0"/>
              </a:rPr>
              <a:t> (3) and (7) </a:t>
            </a:r>
            <a:r>
              <a:rPr lang="en-US" b="1" dirty="0">
                <a:solidFill>
                  <a:srgbClr val="542C39"/>
                </a:solidFill>
                <a:ea typeface="Calibri" panose="020F0502020204030204" pitchFamily="34" charset="0"/>
                <a:cs typeface="Times New Roman" panose="02020603050405020304" pitchFamily="18" charset="0"/>
              </a:rPr>
              <a:t>Europe</a:t>
            </a:r>
            <a:endParaRPr lang="en-US" dirty="0">
              <a:ea typeface="Calibri" panose="020F0502020204030204" pitchFamily="34" charset="0"/>
              <a:cs typeface="Times New Roman" panose="02020603050405020304" pitchFamily="18" charset="0"/>
            </a:endParaRP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4" name="Picture 3">
            <a:extLst>
              <a:ext uri="{FF2B5EF4-FFF2-40B4-BE49-F238E27FC236}">
                <a16:creationId xmlns:a16="http://schemas.microsoft.com/office/drawing/2014/main" id="{E511CCFF-F316-4A9D-B3AB-7661E5391B78}"/>
              </a:ext>
            </a:extLst>
          </p:cNvPr>
          <p:cNvPicPr>
            <a:picLocks noChangeAspect="1"/>
          </p:cNvPicPr>
          <p:nvPr/>
        </p:nvPicPr>
        <p:blipFill>
          <a:blip r:embed="rId2"/>
          <a:stretch>
            <a:fillRect/>
          </a:stretch>
        </p:blipFill>
        <p:spPr>
          <a:xfrm>
            <a:off x="3309004" y="1511873"/>
            <a:ext cx="7829550" cy="4857750"/>
          </a:xfrm>
          <a:prstGeom prst="rect">
            <a:avLst/>
          </a:prstGeom>
        </p:spPr>
      </p:pic>
      <p:pic>
        <p:nvPicPr>
          <p:cNvPr id="1026" name="Picture 2" descr="Image result for happy icon">
            <a:extLst>
              <a:ext uri="{FF2B5EF4-FFF2-40B4-BE49-F238E27FC236}">
                <a16:creationId xmlns:a16="http://schemas.microsoft.com/office/drawing/2014/main" id="{DD6AB95F-2A50-4F34-8BEA-DB4DE680C74C}"/>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42098" y="4025982"/>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048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876090"/>
            <a:ext cx="6593224" cy="369332"/>
          </a:xfrm>
          <a:prstGeom prst="rect">
            <a:avLst/>
          </a:prstGeom>
          <a:noFill/>
        </p:spPr>
        <p:txBody>
          <a:bodyPr wrap="square" rtlCol="0">
            <a:spAutoFit/>
          </a:bodyPr>
          <a:lstStyle/>
          <a:p>
            <a:r>
              <a:rPr lang="en-US" b="1" dirty="0">
                <a:solidFill>
                  <a:schemeClr val="accent6">
                    <a:lumMod val="75000"/>
                  </a:schemeClr>
                </a:solidFill>
              </a:rPr>
              <a:t>Happiness: breakdown</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2546495" y="1142541"/>
            <a:ext cx="9354568" cy="369332"/>
          </a:xfrm>
          <a:prstGeom prst="rect">
            <a:avLst/>
          </a:prstGeom>
        </p:spPr>
        <p:txBody>
          <a:bodyPr wrap="square">
            <a:spAutoFit/>
          </a:bodyPr>
          <a:lstStyle/>
          <a:p>
            <a:pPr marL="457200" lvl="5"/>
            <a:r>
              <a:rPr lang="en-US" dirty="0">
                <a:ea typeface="Calibri" panose="020F0502020204030204" pitchFamily="34" charset="0"/>
                <a:cs typeface="Times New Roman" panose="02020603050405020304" pitchFamily="18" charset="0"/>
              </a:rPr>
              <a:t>Least happy countries: </a:t>
            </a:r>
            <a:r>
              <a:rPr lang="en-US" b="1" dirty="0">
                <a:ea typeface="Calibri" panose="020F0502020204030204" pitchFamily="34" charset="0"/>
                <a:cs typeface="Times New Roman" panose="02020603050405020304" pitchFamily="18" charset="0"/>
              </a:rPr>
              <a:t>Africa </a:t>
            </a:r>
            <a:r>
              <a:rPr lang="en-US" dirty="0">
                <a:ea typeface="Calibri" panose="020F0502020204030204" pitchFamily="34" charset="0"/>
                <a:cs typeface="Times New Roman" panose="02020603050405020304" pitchFamily="18" charset="0"/>
              </a:rPr>
              <a:t>(9 of the bottom 10)</a:t>
            </a: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7" name="Picture 6">
            <a:extLst>
              <a:ext uri="{FF2B5EF4-FFF2-40B4-BE49-F238E27FC236}">
                <a16:creationId xmlns:a16="http://schemas.microsoft.com/office/drawing/2014/main" id="{E6A47280-40B5-4520-8A9A-5309158A7B3E}"/>
              </a:ext>
            </a:extLst>
          </p:cNvPr>
          <p:cNvPicPr>
            <a:picLocks noChangeAspect="1"/>
          </p:cNvPicPr>
          <p:nvPr/>
        </p:nvPicPr>
        <p:blipFill>
          <a:blip r:embed="rId2"/>
          <a:stretch>
            <a:fillRect/>
          </a:stretch>
        </p:blipFill>
        <p:spPr>
          <a:xfrm>
            <a:off x="5465896" y="6284287"/>
            <a:ext cx="1009650" cy="257175"/>
          </a:xfrm>
          <a:prstGeom prst="rect">
            <a:avLst/>
          </a:prstGeom>
        </p:spPr>
      </p:pic>
      <p:sp>
        <p:nvSpPr>
          <p:cNvPr id="9" name="Rectangle 8">
            <a:extLst>
              <a:ext uri="{FF2B5EF4-FFF2-40B4-BE49-F238E27FC236}">
                <a16:creationId xmlns:a16="http://schemas.microsoft.com/office/drawing/2014/main" id="{C1DE93B0-99DE-467E-ADCB-EED3352D7CA1}"/>
              </a:ext>
            </a:extLst>
          </p:cNvPr>
          <p:cNvSpPr/>
          <p:nvPr/>
        </p:nvSpPr>
        <p:spPr>
          <a:xfrm>
            <a:off x="6936828" y="5416520"/>
            <a:ext cx="199696" cy="69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A95F9B62-81DF-42AC-AC78-FFD0FE00ED5D}"/>
              </a:ext>
            </a:extLst>
          </p:cNvPr>
          <p:cNvPicPr>
            <a:picLocks noChangeAspect="1"/>
          </p:cNvPicPr>
          <p:nvPr/>
        </p:nvPicPr>
        <p:blipFill rotWithShape="1">
          <a:blip r:embed="rId3"/>
          <a:srcRect b="5792"/>
          <a:stretch/>
        </p:blipFill>
        <p:spPr>
          <a:xfrm>
            <a:off x="2933140" y="1618479"/>
            <a:ext cx="6967605" cy="4559202"/>
          </a:xfrm>
          <a:prstGeom prst="rect">
            <a:avLst/>
          </a:prstGeom>
        </p:spPr>
      </p:pic>
      <p:pic>
        <p:nvPicPr>
          <p:cNvPr id="33" name="Picture 2" descr="Image result for happy icon">
            <a:extLst>
              <a:ext uri="{FF2B5EF4-FFF2-40B4-BE49-F238E27FC236}">
                <a16:creationId xmlns:a16="http://schemas.microsoft.com/office/drawing/2014/main" id="{74E2D2B8-A0AE-44E9-8285-941BE54FFCE5}"/>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42098" y="402598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sad icon">
            <a:extLst>
              <a:ext uri="{FF2B5EF4-FFF2-40B4-BE49-F238E27FC236}">
                <a16:creationId xmlns:a16="http://schemas.microsoft.com/office/drawing/2014/main" id="{C495A0E5-9B98-47C9-9940-9957763E7F84}"/>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58860" y="391937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229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Alcohol Consumption: mapped</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25045" y="1509605"/>
            <a:ext cx="8614834" cy="1477328"/>
          </a:xfrm>
          <a:prstGeom prst="rect">
            <a:avLst/>
          </a:prstGeom>
        </p:spPr>
        <p:txBody>
          <a:bodyPr wrap="square">
            <a:spAutoFit/>
          </a:bodyPr>
          <a:lstStyle/>
          <a:p>
            <a:pPr lvl="0"/>
            <a:r>
              <a:rPr lang="en-US" dirty="0"/>
              <a:t>Which countries have the most alcohol consumption? Least?</a:t>
            </a:r>
          </a:p>
          <a:p>
            <a:pPr marL="742950" lvl="1" indent="-285750">
              <a:buFont typeface="Arial" panose="020B0604020202020204" pitchFamily="34" charset="0"/>
              <a:buChar char="•"/>
            </a:pPr>
            <a:r>
              <a:rPr lang="en-US" dirty="0"/>
              <a:t>Least alcohol: </a:t>
            </a:r>
            <a:r>
              <a:rPr lang="en-US" b="1" dirty="0">
                <a:solidFill>
                  <a:schemeClr val="accent6"/>
                </a:solidFill>
              </a:rPr>
              <a:t>Somalia</a:t>
            </a:r>
            <a:r>
              <a:rPr lang="en-US" dirty="0"/>
              <a:t> </a:t>
            </a:r>
          </a:p>
          <a:p>
            <a:pPr marL="1200150" lvl="2" indent="-285750">
              <a:buFont typeface="Arial" panose="020B0604020202020204" pitchFamily="34" charset="0"/>
              <a:buChar char="•"/>
            </a:pPr>
            <a:r>
              <a:rPr lang="en-US" dirty="0"/>
              <a:t>Nearby Middle Eastern and North African countries</a:t>
            </a:r>
          </a:p>
          <a:p>
            <a:pPr marL="742950" lvl="1" indent="-285750">
              <a:buFont typeface="Arial" panose="020B0604020202020204" pitchFamily="34" charset="0"/>
              <a:buChar char="•"/>
            </a:pPr>
            <a:r>
              <a:rPr lang="en-US" dirty="0"/>
              <a:t>Most alcohol: </a:t>
            </a:r>
            <a:r>
              <a:rPr lang="en-US" b="1" dirty="0">
                <a:solidFill>
                  <a:srgbClr val="FF0000"/>
                </a:solidFill>
              </a:rPr>
              <a:t>Estonia</a:t>
            </a:r>
          </a:p>
          <a:p>
            <a:pPr marL="1200150" lvl="2" indent="-285750">
              <a:buFont typeface="Arial" panose="020B0604020202020204" pitchFamily="34" charset="0"/>
              <a:buChar char="•"/>
            </a:pPr>
            <a:r>
              <a:rPr lang="en-US" dirty="0"/>
              <a:t>European countries – top 20 alcohol consumers (10+ liters / year)</a:t>
            </a:r>
          </a:p>
        </p:txBody>
      </p:sp>
      <p:pic>
        <p:nvPicPr>
          <p:cNvPr id="5" name="Picture 4" descr="A close up of a map&#10;&#10;Description automatically generated">
            <a:extLst>
              <a:ext uri="{FF2B5EF4-FFF2-40B4-BE49-F238E27FC236}">
                <a16:creationId xmlns:a16="http://schemas.microsoft.com/office/drawing/2014/main" id="{B5499ABA-FFC9-49B3-9AE9-EB6AC1E4BFA0}"/>
              </a:ext>
            </a:extLst>
          </p:cNvPr>
          <p:cNvPicPr>
            <a:picLocks noChangeAspect="1"/>
          </p:cNvPicPr>
          <p:nvPr/>
        </p:nvPicPr>
        <p:blipFill rotWithShape="1">
          <a:blip r:embed="rId2"/>
          <a:srcRect l="44546" t="23279" r="12769" b="25772"/>
          <a:stretch/>
        </p:blipFill>
        <p:spPr>
          <a:xfrm>
            <a:off x="4485959" y="2952169"/>
            <a:ext cx="4277710" cy="3512506"/>
          </a:xfrm>
          <a:prstGeom prst="rect">
            <a:avLst/>
          </a:prstGeom>
        </p:spPr>
      </p:pic>
      <p:sp>
        <p:nvSpPr>
          <p:cNvPr id="6" name="Oval 5">
            <a:extLst>
              <a:ext uri="{FF2B5EF4-FFF2-40B4-BE49-F238E27FC236}">
                <a16:creationId xmlns:a16="http://schemas.microsoft.com/office/drawing/2014/main" id="{906DB3BB-4F5D-44E1-A113-F889F64FB09F}"/>
              </a:ext>
            </a:extLst>
          </p:cNvPr>
          <p:cNvSpPr/>
          <p:nvPr/>
        </p:nvSpPr>
        <p:spPr>
          <a:xfrm>
            <a:off x="9455085" y="3676454"/>
            <a:ext cx="207389" cy="1791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12" name="Oval 11">
            <a:extLst>
              <a:ext uri="{FF2B5EF4-FFF2-40B4-BE49-F238E27FC236}">
                <a16:creationId xmlns:a16="http://schemas.microsoft.com/office/drawing/2014/main" id="{319E2B4C-3BA2-4BF4-8297-AE81E93B9B1C}"/>
              </a:ext>
            </a:extLst>
          </p:cNvPr>
          <p:cNvSpPr/>
          <p:nvPr/>
        </p:nvSpPr>
        <p:spPr>
          <a:xfrm>
            <a:off x="9455085" y="4771252"/>
            <a:ext cx="207389" cy="179109"/>
          </a:xfrm>
          <a:prstGeom prst="ellipse">
            <a:avLst/>
          </a:prstGeom>
          <a:solidFill>
            <a:srgbClr val="007F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3A7325-7172-4BA3-8C6C-FF524650DF34}"/>
              </a:ext>
            </a:extLst>
          </p:cNvPr>
          <p:cNvSpPr/>
          <p:nvPr/>
        </p:nvSpPr>
        <p:spPr>
          <a:xfrm>
            <a:off x="9662474" y="3571509"/>
            <a:ext cx="1385636" cy="646331"/>
          </a:xfrm>
          <a:prstGeom prst="rect">
            <a:avLst/>
          </a:prstGeom>
        </p:spPr>
        <p:txBody>
          <a:bodyPr wrap="none">
            <a:spAutoFit/>
          </a:bodyPr>
          <a:lstStyle/>
          <a:p>
            <a:r>
              <a:rPr lang="en-US" dirty="0"/>
              <a:t>most alcohol</a:t>
            </a:r>
          </a:p>
          <a:p>
            <a:r>
              <a:rPr lang="en-US" dirty="0"/>
              <a:t>12+ liters</a:t>
            </a:r>
          </a:p>
        </p:txBody>
      </p:sp>
      <p:sp>
        <p:nvSpPr>
          <p:cNvPr id="8" name="Rectangle 7">
            <a:extLst>
              <a:ext uri="{FF2B5EF4-FFF2-40B4-BE49-F238E27FC236}">
                <a16:creationId xmlns:a16="http://schemas.microsoft.com/office/drawing/2014/main" id="{48FDCA0A-5696-479F-87F1-63FE88B7F4FD}"/>
              </a:ext>
            </a:extLst>
          </p:cNvPr>
          <p:cNvSpPr/>
          <p:nvPr/>
        </p:nvSpPr>
        <p:spPr>
          <a:xfrm>
            <a:off x="9657041" y="4671864"/>
            <a:ext cx="1358385" cy="646331"/>
          </a:xfrm>
          <a:prstGeom prst="rect">
            <a:avLst/>
          </a:prstGeom>
        </p:spPr>
        <p:txBody>
          <a:bodyPr wrap="none">
            <a:spAutoFit/>
          </a:bodyPr>
          <a:lstStyle/>
          <a:p>
            <a:r>
              <a:rPr lang="en-US" dirty="0"/>
              <a:t>least alcohol</a:t>
            </a:r>
          </a:p>
          <a:p>
            <a:r>
              <a:rPr lang="en-US" dirty="0"/>
              <a:t>&gt;1 liter</a:t>
            </a:r>
          </a:p>
        </p:txBody>
      </p:sp>
      <p:sp>
        <p:nvSpPr>
          <p:cNvPr id="15" name="Subtitle 2">
            <a:extLst>
              <a:ext uri="{FF2B5EF4-FFF2-40B4-BE49-F238E27FC236}">
                <a16:creationId xmlns:a16="http://schemas.microsoft.com/office/drawing/2014/main" id="{550A4110-54D9-42E1-9D4D-CE85A9DEDB52}"/>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3076" name="Picture 4" descr="Image result for alcohol icon">
            <a:extLst>
              <a:ext uri="{FF2B5EF4-FFF2-40B4-BE49-F238E27FC236}">
                <a16:creationId xmlns:a16="http://schemas.microsoft.com/office/drawing/2014/main" id="{AD7A74F2-1D8E-46A3-8060-1BED84F3CF62}"/>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15610" y="399192"/>
            <a:ext cx="1760402" cy="202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304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1"/>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15" descr="A screenshot of a cell phone&#10;&#10;Description automatically generated">
            <a:extLst>
              <a:ext uri="{FF2B5EF4-FFF2-40B4-BE49-F238E27FC236}">
                <a16:creationId xmlns:a16="http://schemas.microsoft.com/office/drawing/2014/main" id="{9F157A56-63A0-4AFD-85DB-BD84CD803572}"/>
              </a:ext>
            </a:extLst>
          </p:cNvPr>
          <p:cNvPicPr>
            <a:picLocks noGrp="1" noChangeAspect="1"/>
          </p:cNvPicPr>
          <p:nvPr>
            <p:ph sz="half" idx="2"/>
          </p:nvPr>
        </p:nvPicPr>
        <p:blipFill rotWithShape="1">
          <a:blip r:embed="rId2"/>
          <a:srcRect l="10627" r="13937"/>
          <a:stretch/>
        </p:blipFill>
        <p:spPr>
          <a:xfrm>
            <a:off x="2424322" y="1766948"/>
            <a:ext cx="5209674" cy="3511723"/>
          </a:xfrm>
        </p:spPr>
      </p:pic>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17" descr="A screenshot of a cell phone&#10;&#10;Description automatically generated">
            <a:extLst>
              <a:ext uri="{FF2B5EF4-FFF2-40B4-BE49-F238E27FC236}">
                <a16:creationId xmlns:a16="http://schemas.microsoft.com/office/drawing/2014/main" id="{FFA15AE0-B7BB-49CB-9BD6-DD974CA10C3E}"/>
              </a:ext>
            </a:extLst>
          </p:cNvPr>
          <p:cNvPicPr>
            <a:picLocks noGrp="1" noChangeAspect="1"/>
          </p:cNvPicPr>
          <p:nvPr>
            <p:ph sz="quarter" idx="4"/>
          </p:nvPr>
        </p:nvPicPr>
        <p:blipFill rotWithShape="1">
          <a:blip r:embed="rId3"/>
          <a:srcRect l="14281" r="19318"/>
          <a:stretch/>
        </p:blipFill>
        <p:spPr>
          <a:xfrm>
            <a:off x="7355132" y="1766947"/>
            <a:ext cx="4711178" cy="3511723"/>
          </a:xfrm>
        </p:spPr>
      </p:pic>
      <p:sp>
        <p:nvSpPr>
          <p:cNvPr id="11" name="Rectangle 10">
            <a:extLst>
              <a:ext uri="{FF2B5EF4-FFF2-40B4-BE49-F238E27FC236}">
                <a16:creationId xmlns:a16="http://schemas.microsoft.com/office/drawing/2014/main" id="{8FF6D1F6-BE0D-405C-9028-EC70AF75D232}"/>
              </a:ext>
            </a:extLst>
          </p:cNvPr>
          <p:cNvSpPr/>
          <p:nvPr/>
        </p:nvSpPr>
        <p:spPr>
          <a:xfrm>
            <a:off x="-1" y="-9427"/>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FE8CD97-6182-471A-A81E-F229407DE265}"/>
              </a:ext>
            </a:extLst>
          </p:cNvPr>
          <p:cNvSpPr txBox="1"/>
          <p:nvPr/>
        </p:nvSpPr>
        <p:spPr>
          <a:xfrm>
            <a:off x="3020333" y="905174"/>
            <a:ext cx="7571373" cy="861774"/>
          </a:xfrm>
          <a:prstGeom prst="rect">
            <a:avLst/>
          </a:prstGeom>
          <a:noFill/>
        </p:spPr>
        <p:txBody>
          <a:bodyPr wrap="square" rtlCol="0">
            <a:spAutoFit/>
          </a:bodyPr>
          <a:lstStyle/>
          <a:p>
            <a:r>
              <a:rPr lang="en-US" b="1" dirty="0">
                <a:solidFill>
                  <a:schemeClr val="accent6">
                    <a:lumMod val="75000"/>
                  </a:schemeClr>
                </a:solidFill>
              </a:rPr>
              <a:t>Happiness: factors</a:t>
            </a:r>
          </a:p>
          <a:p>
            <a:r>
              <a:rPr lang="en-US" sz="1400" dirty="0"/>
              <a:t>Analyzing GINI Index of Household Income, Generosity, Freedom to make life choices, and Alcohol</a:t>
            </a:r>
          </a:p>
          <a:p>
            <a:endParaRPr lang="en-US" dirty="0"/>
          </a:p>
        </p:txBody>
      </p:sp>
      <p:sp>
        <p:nvSpPr>
          <p:cNvPr id="14" name="Subtitle 2">
            <a:extLst>
              <a:ext uri="{FF2B5EF4-FFF2-40B4-BE49-F238E27FC236}">
                <a16:creationId xmlns:a16="http://schemas.microsoft.com/office/drawing/2014/main" id="{88BF5B2D-7357-4DBC-B1A9-EEF7742ECB24}"/>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sp>
        <p:nvSpPr>
          <p:cNvPr id="2" name="TextBox 1">
            <a:extLst>
              <a:ext uri="{FF2B5EF4-FFF2-40B4-BE49-F238E27FC236}">
                <a16:creationId xmlns:a16="http://schemas.microsoft.com/office/drawing/2014/main" id="{8945DABF-8A4F-4C0E-A530-454704492C7F}"/>
              </a:ext>
            </a:extLst>
          </p:cNvPr>
          <p:cNvSpPr txBox="1"/>
          <p:nvPr/>
        </p:nvSpPr>
        <p:spPr>
          <a:xfrm>
            <a:off x="6839158" y="1798477"/>
            <a:ext cx="300082" cy="261610"/>
          </a:xfrm>
          <a:prstGeom prst="rect">
            <a:avLst/>
          </a:prstGeom>
          <a:noFill/>
        </p:spPr>
        <p:txBody>
          <a:bodyPr wrap="square" rtlCol="0">
            <a:spAutoFit/>
          </a:bodyPr>
          <a:lstStyle/>
          <a:p>
            <a:r>
              <a:rPr lang="en-US" sz="1100" dirty="0"/>
              <a:t>*</a:t>
            </a:r>
          </a:p>
        </p:txBody>
      </p:sp>
      <p:sp>
        <p:nvSpPr>
          <p:cNvPr id="15" name="TextBox 14">
            <a:extLst>
              <a:ext uri="{FF2B5EF4-FFF2-40B4-BE49-F238E27FC236}">
                <a16:creationId xmlns:a16="http://schemas.microsoft.com/office/drawing/2014/main" id="{5260ADF7-79F5-43B1-BDB7-C0B83A267A77}"/>
              </a:ext>
            </a:extLst>
          </p:cNvPr>
          <p:cNvSpPr txBox="1"/>
          <p:nvPr/>
        </p:nvSpPr>
        <p:spPr>
          <a:xfrm>
            <a:off x="11383383" y="1787968"/>
            <a:ext cx="300082" cy="261610"/>
          </a:xfrm>
          <a:prstGeom prst="rect">
            <a:avLst/>
          </a:prstGeom>
          <a:noFill/>
        </p:spPr>
        <p:txBody>
          <a:bodyPr wrap="square" rtlCol="0">
            <a:spAutoFit/>
          </a:bodyPr>
          <a:lstStyle/>
          <a:p>
            <a:r>
              <a:rPr lang="en-US" sz="1100" dirty="0"/>
              <a:t>*</a:t>
            </a:r>
          </a:p>
        </p:txBody>
      </p:sp>
      <p:sp>
        <p:nvSpPr>
          <p:cNvPr id="16" name="TextBox 15">
            <a:extLst>
              <a:ext uri="{FF2B5EF4-FFF2-40B4-BE49-F238E27FC236}">
                <a16:creationId xmlns:a16="http://schemas.microsoft.com/office/drawing/2014/main" id="{6FC20D7E-42D9-442D-A6EC-F9BFA4EAC0F7}"/>
              </a:ext>
            </a:extLst>
          </p:cNvPr>
          <p:cNvSpPr txBox="1"/>
          <p:nvPr/>
        </p:nvSpPr>
        <p:spPr>
          <a:xfrm>
            <a:off x="3172516" y="6072524"/>
            <a:ext cx="3107692" cy="307777"/>
          </a:xfrm>
          <a:prstGeom prst="rect">
            <a:avLst/>
          </a:prstGeom>
          <a:noFill/>
        </p:spPr>
        <p:txBody>
          <a:bodyPr wrap="square" rtlCol="0">
            <a:spAutoFit/>
          </a:bodyPr>
          <a:lstStyle/>
          <a:p>
            <a:r>
              <a:rPr lang="en-US" sz="1400" i="1" dirty="0"/>
              <a:t>* GINI Index of Household income</a:t>
            </a:r>
          </a:p>
        </p:txBody>
      </p:sp>
    </p:spTree>
    <p:extLst>
      <p:ext uri="{BB962C8B-B14F-4D97-AF65-F5344CB8AC3E}">
        <p14:creationId xmlns:p14="http://schemas.microsoft.com/office/powerpoint/2010/main" val="55104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endParaRPr lang="en-US" sz="5400" dirty="0">
              <a:solidFill>
                <a:srgbClr val="000000"/>
              </a:solidFill>
            </a:endParaRPr>
          </a:p>
        </p:txBody>
      </p:sp>
      <p:pic>
        <p:nvPicPr>
          <p:cNvPr id="15" name="Content Placeholder 17" descr="A screenshot of a cell phone&#10;&#10;Description automatically generated">
            <a:extLst>
              <a:ext uri="{FF2B5EF4-FFF2-40B4-BE49-F238E27FC236}">
                <a16:creationId xmlns:a16="http://schemas.microsoft.com/office/drawing/2014/main" id="{47FAA7B9-E0D2-48A9-825B-E63983B05E5F}"/>
              </a:ext>
            </a:extLst>
          </p:cNvPr>
          <p:cNvPicPr>
            <a:picLocks noChangeAspect="1"/>
          </p:cNvPicPr>
          <p:nvPr/>
        </p:nvPicPr>
        <p:blipFill rotWithShape="1">
          <a:blip r:embed="rId2"/>
          <a:srcRect l="17414" r="20145" b="31346"/>
          <a:stretch/>
        </p:blipFill>
        <p:spPr>
          <a:xfrm>
            <a:off x="7584307" y="1787997"/>
            <a:ext cx="4538102" cy="3385103"/>
          </a:xfrm>
          <a:prstGeom prst="rect">
            <a:avLst/>
          </a:prstGeom>
        </p:spPr>
      </p:pic>
      <p:pic>
        <p:nvPicPr>
          <p:cNvPr id="13" name="Content Placeholder 21" descr="A screenshot of a cell phone&#10;&#10;Description automatically generated">
            <a:extLst>
              <a:ext uri="{FF2B5EF4-FFF2-40B4-BE49-F238E27FC236}">
                <a16:creationId xmlns:a16="http://schemas.microsoft.com/office/drawing/2014/main" id="{3C4094CD-68E6-424F-A7DB-B1089FF8D5F3}"/>
              </a:ext>
            </a:extLst>
          </p:cNvPr>
          <p:cNvPicPr>
            <a:picLocks noChangeAspect="1"/>
          </p:cNvPicPr>
          <p:nvPr/>
        </p:nvPicPr>
        <p:blipFill rotWithShape="1">
          <a:blip r:embed="rId3"/>
          <a:srcRect l="13905" r="15650"/>
          <a:stretch/>
        </p:blipFill>
        <p:spPr>
          <a:xfrm>
            <a:off x="2641926" y="1807359"/>
            <a:ext cx="4872790" cy="3462587"/>
          </a:xfrm>
          <a:prstGeom prst="rect">
            <a:avLst/>
          </a:prstGeom>
        </p:spPr>
      </p:pic>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17" descr="A screenshot of a cell phone&#10;&#10;Description automatically generated">
            <a:extLst>
              <a:ext uri="{FF2B5EF4-FFF2-40B4-BE49-F238E27FC236}">
                <a16:creationId xmlns:a16="http://schemas.microsoft.com/office/drawing/2014/main" id="{0619BBB3-2682-4968-B636-5234D56F0BDC}"/>
              </a:ext>
            </a:extLst>
          </p:cNvPr>
          <p:cNvPicPr>
            <a:picLocks noChangeAspect="1"/>
          </p:cNvPicPr>
          <p:nvPr/>
        </p:nvPicPr>
        <p:blipFill rotWithShape="1">
          <a:blip r:embed="rId2"/>
          <a:srcRect t="68654" b="3382"/>
          <a:stretch/>
        </p:blipFill>
        <p:spPr>
          <a:xfrm>
            <a:off x="5868435" y="5233891"/>
            <a:ext cx="6323565" cy="1185989"/>
          </a:xfrm>
          <a:prstGeom prst="rect">
            <a:avLst/>
          </a:prstGeom>
        </p:spPr>
      </p:pic>
      <p:sp>
        <p:nvSpPr>
          <p:cNvPr id="19" name="TextBox 18">
            <a:extLst>
              <a:ext uri="{FF2B5EF4-FFF2-40B4-BE49-F238E27FC236}">
                <a16:creationId xmlns:a16="http://schemas.microsoft.com/office/drawing/2014/main" id="{AE5FCE19-E7D4-4142-A8C8-4D44F75652E5}"/>
              </a:ext>
            </a:extLst>
          </p:cNvPr>
          <p:cNvSpPr txBox="1"/>
          <p:nvPr/>
        </p:nvSpPr>
        <p:spPr>
          <a:xfrm>
            <a:off x="9829437" y="1828379"/>
            <a:ext cx="300082" cy="261610"/>
          </a:xfrm>
          <a:prstGeom prst="rect">
            <a:avLst/>
          </a:prstGeom>
          <a:noFill/>
        </p:spPr>
        <p:txBody>
          <a:bodyPr wrap="square" rtlCol="0">
            <a:spAutoFit/>
          </a:bodyPr>
          <a:lstStyle/>
          <a:p>
            <a:r>
              <a:rPr lang="en-US" sz="1100" dirty="0"/>
              <a:t>*</a:t>
            </a:r>
          </a:p>
        </p:txBody>
      </p:sp>
      <p:sp>
        <p:nvSpPr>
          <p:cNvPr id="21" name="TextBox 20">
            <a:extLst>
              <a:ext uri="{FF2B5EF4-FFF2-40B4-BE49-F238E27FC236}">
                <a16:creationId xmlns:a16="http://schemas.microsoft.com/office/drawing/2014/main" id="{8EB245E7-AA19-42A9-8EF1-D51B7C221DD5}"/>
              </a:ext>
            </a:extLst>
          </p:cNvPr>
          <p:cNvSpPr txBox="1"/>
          <p:nvPr/>
        </p:nvSpPr>
        <p:spPr>
          <a:xfrm>
            <a:off x="3172516" y="6072524"/>
            <a:ext cx="3107692" cy="307777"/>
          </a:xfrm>
          <a:prstGeom prst="rect">
            <a:avLst/>
          </a:prstGeom>
          <a:noFill/>
        </p:spPr>
        <p:txBody>
          <a:bodyPr wrap="square" rtlCol="0">
            <a:spAutoFit/>
          </a:bodyPr>
          <a:lstStyle/>
          <a:p>
            <a:r>
              <a:rPr lang="en-US" sz="1400" i="1" dirty="0"/>
              <a:t>* GINI Index of Household income</a:t>
            </a:r>
          </a:p>
        </p:txBody>
      </p:sp>
      <p:sp>
        <p:nvSpPr>
          <p:cNvPr id="24" name="Subtitle 2">
            <a:extLst>
              <a:ext uri="{FF2B5EF4-FFF2-40B4-BE49-F238E27FC236}">
                <a16:creationId xmlns:a16="http://schemas.microsoft.com/office/drawing/2014/main" id="{3E4BED11-240D-4BA0-AF5F-F13B32D9DDF1}"/>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sp>
        <p:nvSpPr>
          <p:cNvPr id="26" name="TextBox 25">
            <a:extLst>
              <a:ext uri="{FF2B5EF4-FFF2-40B4-BE49-F238E27FC236}">
                <a16:creationId xmlns:a16="http://schemas.microsoft.com/office/drawing/2014/main" id="{0E596FBA-7389-425C-9DF4-02B8CC1A8BBC}"/>
              </a:ext>
            </a:extLst>
          </p:cNvPr>
          <p:cNvSpPr txBox="1"/>
          <p:nvPr/>
        </p:nvSpPr>
        <p:spPr>
          <a:xfrm>
            <a:off x="3020333" y="905174"/>
            <a:ext cx="7571373" cy="861774"/>
          </a:xfrm>
          <a:prstGeom prst="rect">
            <a:avLst/>
          </a:prstGeom>
          <a:noFill/>
        </p:spPr>
        <p:txBody>
          <a:bodyPr wrap="square" rtlCol="0">
            <a:spAutoFit/>
          </a:bodyPr>
          <a:lstStyle/>
          <a:p>
            <a:r>
              <a:rPr lang="en-US" b="1" dirty="0">
                <a:solidFill>
                  <a:schemeClr val="accent6">
                    <a:lumMod val="75000"/>
                  </a:schemeClr>
                </a:solidFill>
              </a:rPr>
              <a:t>Happiness: factors</a:t>
            </a:r>
          </a:p>
          <a:p>
            <a:r>
              <a:rPr lang="en-US" sz="1400" dirty="0"/>
              <a:t>Analyzing GINI Index of Household Income, Generosity, Freedom to make life choices, and Alcohol</a:t>
            </a:r>
          </a:p>
          <a:p>
            <a:endParaRPr lang="en-US" dirty="0"/>
          </a:p>
        </p:txBody>
      </p:sp>
    </p:spTree>
    <p:extLst>
      <p:ext uri="{BB962C8B-B14F-4D97-AF65-F5344CB8AC3E}">
        <p14:creationId xmlns:p14="http://schemas.microsoft.com/office/powerpoint/2010/main" val="1265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0" y="1044829"/>
            <a:ext cx="7414951" cy="369332"/>
          </a:xfrm>
          <a:prstGeom prst="rect">
            <a:avLst/>
          </a:prstGeom>
          <a:noFill/>
        </p:spPr>
        <p:txBody>
          <a:bodyPr wrap="square" rtlCol="0">
            <a:spAutoFit/>
          </a:bodyPr>
          <a:lstStyle/>
          <a:p>
            <a:r>
              <a:rPr lang="en-US" b="1" dirty="0">
                <a:solidFill>
                  <a:schemeClr val="accent6">
                    <a:lumMod val="75000"/>
                  </a:schemeClr>
                </a:solidFill>
              </a:rPr>
              <a:t>So, is there a correlation between alcohol consumption and happiness?</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2570389" y="1352960"/>
            <a:ext cx="8614834" cy="923330"/>
          </a:xfrm>
          <a:prstGeom prst="rect">
            <a:avLst/>
          </a:prstGeom>
        </p:spPr>
        <p:txBody>
          <a:bodyPr wrap="square">
            <a:spAutoFit/>
          </a:bodyPr>
          <a:lstStyle/>
          <a:p>
            <a:pPr marL="742950" lvl="1" indent="-285750">
              <a:buFont typeface="Arial" panose="020B0604020202020204" pitchFamily="34" charset="0"/>
              <a:buChar char="•"/>
            </a:pPr>
            <a:r>
              <a:rPr lang="en-US" dirty="0"/>
              <a:t>Weak Correlation (0.33)</a:t>
            </a:r>
          </a:p>
          <a:p>
            <a:pPr marL="742950" lvl="1" indent="-285750">
              <a:buFont typeface="Arial" panose="020B0604020202020204" pitchFamily="34" charset="0"/>
              <a:buChar char="•"/>
            </a:pPr>
            <a:r>
              <a:rPr lang="en-US" dirty="0"/>
              <a:t>Low p-value (0.00002)</a:t>
            </a:r>
          </a:p>
          <a:p>
            <a:pPr marL="742950" lvl="1" indent="-285750">
              <a:buFont typeface="Arial" panose="020B0604020202020204" pitchFamily="34" charset="0"/>
              <a:buChar char="•"/>
            </a:pPr>
            <a:r>
              <a:rPr lang="en-US" dirty="0"/>
              <a:t>Reject null hypothesis</a:t>
            </a:r>
          </a:p>
        </p:txBody>
      </p:sp>
      <p:sp>
        <p:nvSpPr>
          <p:cNvPr id="9" name="Subtitle 2">
            <a:extLst>
              <a:ext uri="{FF2B5EF4-FFF2-40B4-BE49-F238E27FC236}">
                <a16:creationId xmlns:a16="http://schemas.microsoft.com/office/drawing/2014/main" id="{194C06FD-1D83-4AF7-BA70-ACD383E7001A}"/>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5" name="Picture 4">
            <a:extLst>
              <a:ext uri="{FF2B5EF4-FFF2-40B4-BE49-F238E27FC236}">
                <a16:creationId xmlns:a16="http://schemas.microsoft.com/office/drawing/2014/main" id="{1BC9D48B-E8E2-49DB-9325-6DDE9352BB38}"/>
              </a:ext>
            </a:extLst>
          </p:cNvPr>
          <p:cNvPicPr>
            <a:picLocks noChangeAspect="1"/>
          </p:cNvPicPr>
          <p:nvPr/>
        </p:nvPicPr>
        <p:blipFill>
          <a:blip r:embed="rId2"/>
          <a:stretch>
            <a:fillRect/>
          </a:stretch>
        </p:blipFill>
        <p:spPr>
          <a:xfrm>
            <a:off x="3413760" y="2199543"/>
            <a:ext cx="7684569" cy="4252057"/>
          </a:xfrm>
          <a:prstGeom prst="rect">
            <a:avLst/>
          </a:prstGeom>
        </p:spPr>
      </p:pic>
    </p:spTree>
    <p:extLst>
      <p:ext uri="{BB962C8B-B14F-4D97-AF65-F5344CB8AC3E}">
        <p14:creationId xmlns:p14="http://schemas.microsoft.com/office/powerpoint/2010/main" val="3945408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endParaRPr lang="en-US" sz="5400" dirty="0">
              <a:solidFill>
                <a:srgbClr val="000000"/>
              </a:solidFill>
            </a:endParaRPr>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3173122B-94AD-4B49-B241-B8F0612B19AD}"/>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solidFill>
                  <a:srgbClr val="000000"/>
                </a:solidFill>
              </a:rPr>
              <a:t>In Summary</a:t>
            </a:r>
          </a:p>
        </p:txBody>
      </p:sp>
      <p:sp>
        <p:nvSpPr>
          <p:cNvPr id="15" name="TextBox 14">
            <a:extLst>
              <a:ext uri="{FF2B5EF4-FFF2-40B4-BE49-F238E27FC236}">
                <a16:creationId xmlns:a16="http://schemas.microsoft.com/office/drawing/2014/main" id="{8B154D8F-BC95-4346-9D28-6EF168A6B4E3}"/>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Implications, Limitations, Future Analyses</a:t>
            </a:r>
            <a:endParaRPr lang="en-US" b="1" dirty="0"/>
          </a:p>
        </p:txBody>
      </p:sp>
      <p:graphicFrame>
        <p:nvGraphicFramePr>
          <p:cNvPr id="2" name="Diagram 1">
            <a:extLst>
              <a:ext uri="{FF2B5EF4-FFF2-40B4-BE49-F238E27FC236}">
                <a16:creationId xmlns:a16="http://schemas.microsoft.com/office/drawing/2014/main" id="{A7AC0F5F-30AD-4A56-8248-68D28557E6A2}"/>
              </a:ext>
            </a:extLst>
          </p:cNvPr>
          <p:cNvGraphicFramePr/>
          <p:nvPr>
            <p:extLst>
              <p:ext uri="{D42A27DB-BD31-4B8C-83A1-F6EECF244321}">
                <p14:modId xmlns:p14="http://schemas.microsoft.com/office/powerpoint/2010/main" val="4148634683"/>
              </p:ext>
            </p:extLst>
          </p:nvPr>
        </p:nvGraphicFramePr>
        <p:xfrm>
          <a:off x="3323234" y="1189628"/>
          <a:ext cx="8616517" cy="51273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285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490D2814-6F15-45E7-BBC5-84E3C56A007A}"/>
              </a:ext>
            </a:extLst>
          </p:cNvPr>
          <p:cNvCxnSpPr/>
          <p:nvPr/>
        </p:nvCxnSpPr>
        <p:spPr>
          <a:xfrm>
            <a:off x="7556938" y="367862"/>
            <a:ext cx="0" cy="4824248"/>
          </a:xfrm>
          <a:prstGeom prst="line">
            <a:avLst/>
          </a:prstGeom>
          <a:ln w="34925">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D0BAE24-B759-419A-A87F-B0E3496D7396}"/>
              </a:ext>
            </a:extLst>
          </p:cNvPr>
          <p:cNvSpPr txBox="1"/>
          <p:nvPr/>
        </p:nvSpPr>
        <p:spPr>
          <a:xfrm>
            <a:off x="3511961" y="619640"/>
            <a:ext cx="3719153"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Initial Questions</a:t>
            </a:r>
          </a:p>
          <a:p>
            <a:pPr marL="285750" indent="-285750">
              <a:buFont typeface="Arial" panose="020B0604020202020204" pitchFamily="34" charset="0"/>
              <a:buChar char="•"/>
            </a:pPr>
            <a:r>
              <a:rPr lang="en-US" sz="2400" dirty="0"/>
              <a:t>A Deep Data Dive</a:t>
            </a:r>
          </a:p>
          <a:p>
            <a:pPr marL="742950" lvl="1" indent="-285750">
              <a:buFont typeface="Arial" panose="020B0604020202020204" pitchFamily="34" charset="0"/>
              <a:buChar char="•"/>
            </a:pPr>
            <a:r>
              <a:rPr lang="en-US" sz="2400" dirty="0"/>
              <a:t>Data Collection</a:t>
            </a:r>
          </a:p>
          <a:p>
            <a:pPr marL="742950" lvl="1" indent="-285750">
              <a:buFont typeface="Arial" panose="020B0604020202020204" pitchFamily="34" charset="0"/>
              <a:buChar char="•"/>
            </a:pPr>
            <a:r>
              <a:rPr lang="en-US" sz="2400" dirty="0"/>
              <a:t>Data Exploration</a:t>
            </a:r>
          </a:p>
          <a:p>
            <a:pPr marL="742950" lvl="1" indent="-285750">
              <a:buFont typeface="Arial" panose="020B0604020202020204" pitchFamily="34" charset="0"/>
              <a:buChar char="•"/>
            </a:pPr>
            <a:r>
              <a:rPr lang="en-US" sz="2400" dirty="0"/>
              <a:t>Data Clean-up and Analysis</a:t>
            </a:r>
          </a:p>
          <a:p>
            <a:pPr marL="285750" indent="-285750">
              <a:buFont typeface="Arial" panose="020B0604020202020204" pitchFamily="34" charset="0"/>
              <a:buChar char="•"/>
            </a:pPr>
            <a:r>
              <a:rPr lang="en-US" sz="2400" dirty="0"/>
              <a:t>Conclusions</a:t>
            </a:r>
          </a:p>
          <a:p>
            <a:pPr marL="742950" lvl="1" indent="-285750">
              <a:buFont typeface="Arial" panose="020B0604020202020204" pitchFamily="34" charset="0"/>
              <a:buChar char="•"/>
            </a:pPr>
            <a:r>
              <a:rPr lang="en-US" sz="2400" dirty="0"/>
              <a:t>Implications</a:t>
            </a:r>
          </a:p>
          <a:p>
            <a:pPr marL="742950" lvl="1" indent="-285750">
              <a:buFont typeface="Arial" panose="020B0604020202020204" pitchFamily="34" charset="0"/>
              <a:buChar char="•"/>
            </a:pPr>
            <a:r>
              <a:rPr lang="en-US" sz="2400" dirty="0"/>
              <a:t>Limitations</a:t>
            </a:r>
          </a:p>
          <a:p>
            <a:pPr marL="742950" lvl="1" indent="-285750">
              <a:buFont typeface="Arial" panose="020B0604020202020204" pitchFamily="34" charset="0"/>
              <a:buChar char="•"/>
            </a:pPr>
            <a:r>
              <a:rPr lang="en-US" sz="2400"/>
              <a:t>Future Analyses</a:t>
            </a:r>
            <a:endParaRPr lang="en-US" sz="2400" dirty="0"/>
          </a:p>
          <a:p>
            <a:pPr marL="285750" indent="-285750">
              <a:buFont typeface="Arial" panose="020B0604020202020204" pitchFamily="34" charset="0"/>
              <a:buChar char="•"/>
            </a:pPr>
            <a:r>
              <a:rPr lang="en-US" sz="2400" dirty="0"/>
              <a:t>Questions</a:t>
            </a:r>
          </a:p>
          <a:p>
            <a:pPr marL="285750" indent="-285750">
              <a:buFont typeface="Arial" panose="020B0604020202020204" pitchFamily="34" charset="0"/>
              <a:buChar char="•"/>
            </a:pPr>
            <a:endParaRPr lang="en-US" sz="2400" dirty="0"/>
          </a:p>
        </p:txBody>
      </p:sp>
      <p:sp>
        <p:nvSpPr>
          <p:cNvPr id="16" name="Subtitle 2">
            <a:extLst>
              <a:ext uri="{FF2B5EF4-FFF2-40B4-BE49-F238E27FC236}">
                <a16:creationId xmlns:a16="http://schemas.microsoft.com/office/drawing/2014/main" id="{B77DBC42-019D-43E6-A3AF-4779A66A951D}"/>
              </a:ext>
            </a:extLst>
          </p:cNvPr>
          <p:cNvSpPr txBox="1">
            <a:spLocks/>
          </p:cNvSpPr>
          <p:nvPr/>
        </p:nvSpPr>
        <p:spPr>
          <a:xfrm>
            <a:off x="7905643" y="1938416"/>
            <a:ext cx="2659116"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Agenda</a:t>
            </a:r>
            <a:endParaRPr lang="en-US" sz="5400" dirty="0">
              <a:solidFill>
                <a:srgbClr val="000000"/>
              </a:solidFill>
            </a:endParaRPr>
          </a:p>
        </p:txBody>
      </p:sp>
      <p:pic>
        <p:nvPicPr>
          <p:cNvPr id="4098" name="Picture 2" descr="Image result for cheers icon">
            <a:extLst>
              <a:ext uri="{FF2B5EF4-FFF2-40B4-BE49-F238E27FC236}">
                <a16:creationId xmlns:a16="http://schemas.microsoft.com/office/drawing/2014/main" id="{85DF0030-9523-4D71-B3E9-B28B16B23607}"/>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1634" y="3103191"/>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599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endParaRPr lang="en-US" sz="5400" dirty="0">
              <a:solidFill>
                <a:srgbClr val="000000"/>
              </a:solidFill>
            </a:endParaRPr>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E9F2D496-0FCE-4567-AC55-63B9AA1868B4}"/>
              </a:ext>
            </a:extLst>
          </p:cNvPr>
          <p:cNvPicPr>
            <a:picLocks noChangeAspect="1"/>
          </p:cNvPicPr>
          <p:nvPr/>
        </p:nvPicPr>
        <p:blipFill>
          <a:blip r:embed="rId2"/>
          <a:stretch>
            <a:fillRect/>
          </a:stretch>
        </p:blipFill>
        <p:spPr>
          <a:xfrm>
            <a:off x="3153791" y="1651122"/>
            <a:ext cx="7047662" cy="4684829"/>
          </a:xfrm>
          <a:prstGeom prst="rect">
            <a:avLst/>
          </a:prstGeom>
        </p:spPr>
      </p:pic>
      <p:sp>
        <p:nvSpPr>
          <p:cNvPr id="13" name="Subtitle 2">
            <a:extLst>
              <a:ext uri="{FF2B5EF4-FFF2-40B4-BE49-F238E27FC236}">
                <a16:creationId xmlns:a16="http://schemas.microsoft.com/office/drawing/2014/main" id="{3173122B-94AD-4B49-B241-B8F0612B19AD}"/>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In Summary</a:t>
            </a:r>
            <a:endParaRPr lang="en-US" sz="5400" dirty="0">
              <a:solidFill>
                <a:srgbClr val="000000"/>
              </a:solidFill>
            </a:endParaRPr>
          </a:p>
        </p:txBody>
      </p:sp>
      <p:sp>
        <p:nvSpPr>
          <p:cNvPr id="15" name="TextBox 14">
            <a:extLst>
              <a:ext uri="{FF2B5EF4-FFF2-40B4-BE49-F238E27FC236}">
                <a16:creationId xmlns:a16="http://schemas.microsoft.com/office/drawing/2014/main" id="{8B154D8F-BC95-4346-9D28-6EF168A6B4E3}"/>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Whiskers for thought</a:t>
            </a:r>
            <a:endParaRPr lang="en-US" b="1" dirty="0"/>
          </a:p>
        </p:txBody>
      </p:sp>
    </p:spTree>
    <p:extLst>
      <p:ext uri="{BB962C8B-B14F-4D97-AF65-F5344CB8AC3E}">
        <p14:creationId xmlns:p14="http://schemas.microsoft.com/office/powerpoint/2010/main" val="2684499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1702E55-0DF0-4733-8C74-410159916AF6}"/>
              </a:ext>
            </a:extLst>
          </p:cNvPr>
          <p:cNvPicPr>
            <a:picLocks noChangeAspect="1"/>
          </p:cNvPicPr>
          <p:nvPr/>
        </p:nvPicPr>
        <p:blipFill>
          <a:blip r:embed="rId2"/>
          <a:stretch>
            <a:fillRect/>
          </a:stretch>
        </p:blipFill>
        <p:spPr>
          <a:xfrm>
            <a:off x="3110923" y="1635862"/>
            <a:ext cx="8781151" cy="4084701"/>
          </a:xfrm>
          <a:prstGeom prst="rect">
            <a:avLst/>
          </a:prstGeom>
        </p:spPr>
      </p:pic>
      <p:sp>
        <p:nvSpPr>
          <p:cNvPr id="15" name="TextBox 14">
            <a:extLst>
              <a:ext uri="{FF2B5EF4-FFF2-40B4-BE49-F238E27FC236}">
                <a16:creationId xmlns:a16="http://schemas.microsoft.com/office/drawing/2014/main" id="{DA73B514-3BD8-4E0A-B55B-4FA3050D721C}"/>
              </a:ext>
            </a:extLst>
          </p:cNvPr>
          <p:cNvSpPr txBox="1"/>
          <p:nvPr/>
        </p:nvSpPr>
        <p:spPr>
          <a:xfrm>
            <a:off x="3135455" y="937216"/>
            <a:ext cx="7571373" cy="369332"/>
          </a:xfrm>
          <a:prstGeom prst="rect">
            <a:avLst/>
          </a:prstGeom>
          <a:noFill/>
        </p:spPr>
        <p:txBody>
          <a:bodyPr wrap="square" rtlCol="0">
            <a:spAutoFit/>
          </a:bodyPr>
          <a:lstStyle/>
          <a:p>
            <a:r>
              <a:rPr lang="en-US" b="1" dirty="0">
                <a:solidFill>
                  <a:schemeClr val="accent6">
                    <a:lumMod val="75000"/>
                  </a:schemeClr>
                </a:solidFill>
              </a:rPr>
              <a:t>We have your answers.</a:t>
            </a:r>
            <a:endParaRPr lang="en-US" dirty="0"/>
          </a:p>
        </p:txBody>
      </p:sp>
      <p:sp>
        <p:nvSpPr>
          <p:cNvPr id="13" name="Subtitle 2">
            <a:extLst>
              <a:ext uri="{FF2B5EF4-FFF2-40B4-BE49-F238E27FC236}">
                <a16:creationId xmlns:a16="http://schemas.microsoft.com/office/drawing/2014/main" id="{098AB391-977D-42EE-B69F-AECE7AE07FA3}"/>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Questions?</a:t>
            </a:r>
            <a:endParaRPr lang="en-US" sz="5400" dirty="0">
              <a:solidFill>
                <a:srgbClr val="000000"/>
              </a:solidFill>
            </a:endParaRPr>
          </a:p>
        </p:txBody>
      </p:sp>
    </p:spTree>
    <p:extLst>
      <p:ext uri="{BB962C8B-B14F-4D97-AF65-F5344CB8AC3E}">
        <p14:creationId xmlns:p14="http://schemas.microsoft.com/office/powerpoint/2010/main" val="787370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endParaRPr lang="en-US" sz="5400" dirty="0">
              <a:solidFill>
                <a:srgbClr val="000000"/>
              </a:solidFill>
            </a:endParaRPr>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E5589BA-3D64-4F97-9BD6-283610F19E74}"/>
              </a:ext>
            </a:extLst>
          </p:cNvPr>
          <p:cNvSpPr/>
          <p:nvPr/>
        </p:nvSpPr>
        <p:spPr>
          <a:xfrm>
            <a:off x="2848386" y="1481699"/>
            <a:ext cx="8396140" cy="2031325"/>
          </a:xfrm>
          <a:prstGeom prst="rect">
            <a:avLst/>
          </a:prstGeom>
        </p:spPr>
        <p:txBody>
          <a:bodyPr wrap="square">
            <a:spAutoFit/>
          </a:bodyPr>
          <a:lstStyle/>
          <a:p>
            <a:pPr marL="285750" lvl="0" indent="-285750">
              <a:buFont typeface="Arial" panose="020B0604020202020204" pitchFamily="34" charset="0"/>
              <a:buChar char="•"/>
            </a:pPr>
            <a:r>
              <a:rPr lang="en-US" dirty="0"/>
              <a:t>Which countries have the most income inequality?</a:t>
            </a:r>
          </a:p>
          <a:p>
            <a:pPr marL="742950" lvl="1" indent="-285750">
              <a:buFont typeface="Arial" panose="020B0604020202020204" pitchFamily="34" charset="0"/>
              <a:buChar char="•"/>
            </a:pPr>
            <a:r>
              <a:rPr lang="en-US" dirty="0"/>
              <a:t>South Africa has highest instance of GINI coefficient, but South America appears to have the highest concentration of income inequality, with countries such as Honduras, Brazil, Colombia, Paraguay, and making the top 10.</a:t>
            </a:r>
          </a:p>
          <a:p>
            <a:pPr marL="742950" lvl="1" indent="-285750">
              <a:buFont typeface="Arial" panose="020B0604020202020204" pitchFamily="34" charset="0"/>
              <a:buChar char="•"/>
            </a:pPr>
            <a:r>
              <a:rPr lang="en-US" dirty="0"/>
              <a:t>Countries with increased income equality were primarily located in Europe, with 4 of the 10 lowest GINI coefficient countries also being 4 of the 10 happiest nations.</a:t>
            </a:r>
            <a:endParaRPr lang="en-US" sz="2000" dirty="0">
              <a:latin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C09CEBA9-F75F-42F1-A233-E969CF57E027}"/>
              </a:ext>
            </a:extLst>
          </p:cNvPr>
          <p:cNvSpPr/>
          <p:nvPr/>
        </p:nvSpPr>
        <p:spPr>
          <a:xfrm>
            <a:off x="2819371" y="3519269"/>
            <a:ext cx="8018455" cy="923330"/>
          </a:xfrm>
          <a:prstGeom prst="rect">
            <a:avLst/>
          </a:prstGeom>
        </p:spPr>
        <p:txBody>
          <a:bodyPr wrap="square">
            <a:spAutoFit/>
          </a:bodyPr>
          <a:lstStyle/>
          <a:p>
            <a:pPr lvl="0"/>
            <a:r>
              <a:rPr lang="en-US" dirty="0"/>
              <a:t>Is there a correlation between income inequality and happiness?</a:t>
            </a:r>
          </a:p>
          <a:p>
            <a:pPr marL="742950" lvl="1" indent="-285750">
              <a:buFont typeface="Arial" panose="020B0604020202020204" pitchFamily="34" charset="0"/>
              <a:buChar char="•"/>
            </a:pPr>
            <a:r>
              <a:rPr lang="en-US" dirty="0"/>
              <a:t>The data shows a seemingly significant trend indicating that reduced income inequality correlates with increased happiness.</a:t>
            </a:r>
          </a:p>
        </p:txBody>
      </p:sp>
      <p:sp>
        <p:nvSpPr>
          <p:cNvPr id="4" name="Rectangle 3">
            <a:extLst>
              <a:ext uri="{FF2B5EF4-FFF2-40B4-BE49-F238E27FC236}">
                <a16:creationId xmlns:a16="http://schemas.microsoft.com/office/drawing/2014/main" id="{20AE3492-C2AA-450F-89F9-1D5FF24B402C}"/>
              </a:ext>
            </a:extLst>
          </p:cNvPr>
          <p:cNvSpPr/>
          <p:nvPr/>
        </p:nvSpPr>
        <p:spPr>
          <a:xfrm>
            <a:off x="2819371" y="4688557"/>
            <a:ext cx="7616534" cy="923330"/>
          </a:xfrm>
          <a:prstGeom prst="rect">
            <a:avLst/>
          </a:prstGeom>
        </p:spPr>
        <p:txBody>
          <a:bodyPr wrap="square">
            <a:spAutoFit/>
          </a:bodyPr>
          <a:lstStyle/>
          <a:p>
            <a:pPr lvl="0"/>
            <a:r>
              <a:rPr lang="en-US" dirty="0"/>
              <a:t>Is there a correlation between alcohol consumption and income inequality?</a:t>
            </a:r>
          </a:p>
          <a:p>
            <a:pPr marL="742950" lvl="1" indent="-285750">
              <a:buFont typeface="Arial" panose="020B0604020202020204" pitchFamily="34" charset="0"/>
              <a:buChar char="•"/>
            </a:pPr>
            <a:r>
              <a:rPr lang="en-US" dirty="0"/>
              <a:t>There appears to be a trend where reduced income inequality leads to higher alcohol consumption.</a:t>
            </a:r>
          </a:p>
        </p:txBody>
      </p:sp>
      <p:sp>
        <p:nvSpPr>
          <p:cNvPr id="13" name="Subtitle 2">
            <a:extLst>
              <a:ext uri="{FF2B5EF4-FFF2-40B4-BE49-F238E27FC236}">
                <a16:creationId xmlns:a16="http://schemas.microsoft.com/office/drawing/2014/main" id="{95581FC9-04CF-4DEC-A05B-46646CF23EF2}"/>
              </a:ext>
            </a:extLst>
          </p:cNvPr>
          <p:cNvSpPr txBox="1">
            <a:spLocks/>
          </p:cNvSpPr>
          <p:nvPr/>
        </p:nvSpPr>
        <p:spPr>
          <a:xfrm>
            <a:off x="2574888" y="221925"/>
            <a:ext cx="4943269" cy="838831"/>
          </a:xfrm>
          <a:prstGeom prst="rect">
            <a:avLst/>
          </a:prstGeom>
        </p:spPr>
        <p:txBody>
          <a:bodyPr vert="horz" lIns="91440" tIns="45720" rIns="91440" bIns="45720" rtlCol="0" anchor="b">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Additional Thoughts</a:t>
            </a:r>
            <a:endParaRPr lang="en-US" sz="5400" dirty="0">
              <a:solidFill>
                <a:srgbClr val="000000"/>
              </a:solidFill>
            </a:endParaRPr>
          </a:p>
        </p:txBody>
      </p:sp>
      <p:sp>
        <p:nvSpPr>
          <p:cNvPr id="15" name="TextBox 14">
            <a:extLst>
              <a:ext uri="{FF2B5EF4-FFF2-40B4-BE49-F238E27FC236}">
                <a16:creationId xmlns:a16="http://schemas.microsoft.com/office/drawing/2014/main" id="{7B344C64-D4C6-45A0-A45C-877A878A386F}"/>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Looks like we have extra time!</a:t>
            </a:r>
            <a:endParaRPr lang="en-US" b="1" dirty="0"/>
          </a:p>
        </p:txBody>
      </p:sp>
    </p:spTree>
    <p:extLst>
      <p:ext uri="{BB962C8B-B14F-4D97-AF65-F5344CB8AC3E}">
        <p14:creationId xmlns:p14="http://schemas.microsoft.com/office/powerpoint/2010/main" val="361134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We’re on a mission to discover:</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00801" y="1726422"/>
            <a:ext cx="8614834" cy="1569660"/>
          </a:xfrm>
          <a:prstGeom prst="rect">
            <a:avLst/>
          </a:prstGeom>
        </p:spPr>
        <p:txBody>
          <a:bodyPr wrap="square">
            <a:spAutoFit/>
          </a:bodyPr>
          <a:lstStyle/>
          <a:p>
            <a:pPr marL="285750" indent="-285750">
              <a:buFont typeface="Arial" panose="020B0604020202020204" pitchFamily="34" charset="0"/>
              <a:buChar char="•"/>
            </a:pPr>
            <a:r>
              <a:rPr lang="en-US" sz="2400" dirty="0"/>
              <a:t>Happiest and saddest countries</a:t>
            </a:r>
          </a:p>
          <a:p>
            <a:pPr marL="285750" indent="-285750">
              <a:buFont typeface="Arial" panose="020B0604020202020204" pitchFamily="34" charset="0"/>
              <a:buChar char="•"/>
            </a:pPr>
            <a:r>
              <a:rPr lang="en-US" sz="2400" dirty="0"/>
              <a:t>Most drunk and most sober countries</a:t>
            </a:r>
          </a:p>
          <a:p>
            <a:pPr marL="285750" indent="-285750">
              <a:buFont typeface="Arial" panose="020B0604020202020204" pitchFamily="34" charset="0"/>
              <a:buChar char="•"/>
            </a:pPr>
            <a:r>
              <a:rPr lang="en-US" sz="2400" dirty="0"/>
              <a:t>Factors of happiness</a:t>
            </a:r>
          </a:p>
          <a:p>
            <a:pPr marL="285750" indent="-285750">
              <a:buFont typeface="Arial" panose="020B0604020202020204" pitchFamily="34" charset="0"/>
              <a:buChar char="•"/>
            </a:pPr>
            <a:r>
              <a:rPr lang="en-US" sz="2400" dirty="0"/>
              <a:t>Correlation between happiness and alcohol consumption (if any)</a:t>
            </a: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837432" y="28766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Initial Questions</a:t>
            </a:r>
            <a:endParaRPr lang="en-US" sz="5400" dirty="0">
              <a:solidFill>
                <a:srgbClr val="000000"/>
              </a:solidFill>
            </a:endParaRPr>
          </a:p>
        </p:txBody>
      </p:sp>
      <p:grpSp>
        <p:nvGrpSpPr>
          <p:cNvPr id="5" name="Group 4">
            <a:extLst>
              <a:ext uri="{FF2B5EF4-FFF2-40B4-BE49-F238E27FC236}">
                <a16:creationId xmlns:a16="http://schemas.microsoft.com/office/drawing/2014/main" id="{A4B5C28B-8DFE-4C46-9165-A43421CF3B9E}"/>
              </a:ext>
            </a:extLst>
          </p:cNvPr>
          <p:cNvGrpSpPr>
            <a:grpSpLocks noChangeAspect="1"/>
          </p:cNvGrpSpPr>
          <p:nvPr/>
        </p:nvGrpSpPr>
        <p:grpSpPr>
          <a:xfrm>
            <a:off x="6297413" y="4659541"/>
            <a:ext cx="5510198" cy="1456229"/>
            <a:chOff x="3276569" y="3846679"/>
            <a:chExt cx="6020903" cy="1591198"/>
          </a:xfrm>
        </p:grpSpPr>
        <p:pic>
          <p:nvPicPr>
            <p:cNvPr id="11266" name="Picture 2" descr="Image result for world icon">
              <a:extLst>
                <a:ext uri="{FF2B5EF4-FFF2-40B4-BE49-F238E27FC236}">
                  <a16:creationId xmlns:a16="http://schemas.microsoft.com/office/drawing/2014/main" id="{277F047F-7399-4529-AC27-23730D42EDE6}"/>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8928226" flipH="1">
              <a:off x="3276569" y="4082384"/>
              <a:ext cx="1138212" cy="113821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D6B8B51E-0D49-4B57-B7FA-053FB087166F}"/>
                </a:ext>
              </a:extLst>
            </p:cNvPr>
            <p:cNvGrpSpPr/>
            <p:nvPr/>
          </p:nvGrpSpPr>
          <p:grpSpPr>
            <a:xfrm>
              <a:off x="4650486" y="3846679"/>
              <a:ext cx="3140725" cy="1591198"/>
              <a:chOff x="4650486" y="3846679"/>
              <a:chExt cx="3140725" cy="1591198"/>
            </a:xfrm>
          </p:grpSpPr>
          <p:pic>
            <p:nvPicPr>
              <p:cNvPr id="10" name="Picture 2" descr="Image result for happy icon">
                <a:extLst>
                  <a:ext uri="{FF2B5EF4-FFF2-40B4-BE49-F238E27FC236}">
                    <a16:creationId xmlns:a16="http://schemas.microsoft.com/office/drawing/2014/main" id="{826665E9-F75B-4492-9B78-ACB0C34EFC22}"/>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50486" y="3846679"/>
                <a:ext cx="1591198" cy="15911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Image result for sad icon">
                <a:extLst>
                  <a:ext uri="{FF2B5EF4-FFF2-40B4-BE49-F238E27FC236}">
                    <a16:creationId xmlns:a16="http://schemas.microsoft.com/office/drawing/2014/main" id="{E776F63F-BFAF-4A5B-826B-1A6BE52FB7F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70618" y="3917284"/>
                <a:ext cx="1520593" cy="1520593"/>
              </a:xfrm>
              <a:prstGeom prst="rect">
                <a:avLst/>
              </a:prstGeom>
              <a:noFill/>
              <a:extLst>
                <a:ext uri="{909E8E84-426E-40DD-AFC4-6F175D3DCCD1}">
                  <a14:hiddenFill xmlns:a14="http://schemas.microsoft.com/office/drawing/2010/main">
                    <a:solidFill>
                      <a:srgbClr val="FFFFFF"/>
                    </a:solidFill>
                  </a14:hiddenFill>
                </a:ext>
              </a:extLst>
            </p:spPr>
          </p:pic>
        </p:grpSp>
        <p:pic>
          <p:nvPicPr>
            <p:cNvPr id="11268" name="Picture 4" descr="Related image">
              <a:extLst>
                <a:ext uri="{FF2B5EF4-FFF2-40B4-BE49-F238E27FC236}">
                  <a16:creationId xmlns:a16="http://schemas.microsoft.com/office/drawing/2014/main" id="{EE2AA1A6-6EC1-4B34-8914-6A5298E44BD0}"/>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13589">
              <a:off x="8010434" y="3931616"/>
              <a:ext cx="1287038" cy="12870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32361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912003" y="1054932"/>
            <a:ext cx="2129622" cy="461665"/>
          </a:xfrm>
          <a:prstGeom prst="rect">
            <a:avLst/>
          </a:prstGeom>
        </p:spPr>
        <p:txBody>
          <a:bodyPr wrap="none">
            <a:spAutoFit/>
          </a:bodyPr>
          <a:lstStyle/>
          <a:p>
            <a:r>
              <a:rPr lang="en-US" sz="2400" b="1" dirty="0">
                <a:solidFill>
                  <a:srgbClr val="002060"/>
                </a:solidFill>
              </a:rPr>
              <a:t>Data Collection</a:t>
            </a:r>
          </a:p>
        </p:txBody>
      </p:sp>
      <p:grpSp>
        <p:nvGrpSpPr>
          <p:cNvPr id="32" name="Group 31">
            <a:extLst>
              <a:ext uri="{FF2B5EF4-FFF2-40B4-BE49-F238E27FC236}">
                <a16:creationId xmlns:a16="http://schemas.microsoft.com/office/drawing/2014/main" id="{BC9FF641-5677-4F6A-93A4-F74F375EE104}"/>
              </a:ext>
            </a:extLst>
          </p:cNvPr>
          <p:cNvGrpSpPr/>
          <p:nvPr/>
        </p:nvGrpSpPr>
        <p:grpSpPr>
          <a:xfrm>
            <a:off x="4495383" y="1717027"/>
            <a:ext cx="6317732" cy="3746413"/>
            <a:chOff x="3985238" y="1717027"/>
            <a:chExt cx="6317732" cy="3746413"/>
          </a:xfrm>
        </p:grpSpPr>
        <p:grpSp>
          <p:nvGrpSpPr>
            <p:cNvPr id="19" name="Group 18">
              <a:extLst>
                <a:ext uri="{FF2B5EF4-FFF2-40B4-BE49-F238E27FC236}">
                  <a16:creationId xmlns:a16="http://schemas.microsoft.com/office/drawing/2014/main" id="{6831B35D-7875-4C8C-B8EF-D104055F596B}"/>
                </a:ext>
              </a:extLst>
            </p:cNvPr>
            <p:cNvGrpSpPr/>
            <p:nvPr/>
          </p:nvGrpSpPr>
          <p:grpSpPr>
            <a:xfrm>
              <a:off x="4289476" y="2266722"/>
              <a:ext cx="6013494" cy="1982091"/>
              <a:chOff x="3130506" y="1897847"/>
              <a:chExt cx="6013494" cy="1982091"/>
            </a:xfrm>
          </p:grpSpPr>
          <p:pic>
            <p:nvPicPr>
              <p:cNvPr id="1026" name="Picture 2" descr="Image result for cloud icon">
                <a:extLst>
                  <a:ext uri="{FF2B5EF4-FFF2-40B4-BE49-F238E27FC236}">
                    <a16:creationId xmlns:a16="http://schemas.microsoft.com/office/drawing/2014/main" id="{EF3F22E6-DE85-4799-8A5A-D8D7082918B9}"/>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4065" y="1897847"/>
                <a:ext cx="557151" cy="3858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D33CC2-70F4-4593-BFAD-4BECC08195B1}"/>
                  </a:ext>
                </a:extLst>
              </p:cNvPr>
              <p:cNvSpPr/>
              <p:nvPr/>
            </p:nvSpPr>
            <p:spPr>
              <a:xfrm>
                <a:off x="3864156" y="1897847"/>
                <a:ext cx="5279844" cy="646331"/>
              </a:xfrm>
              <a:prstGeom prst="rect">
                <a:avLst/>
              </a:prstGeom>
            </p:spPr>
            <p:txBody>
              <a:bodyPr wrap="square">
                <a:spAutoFit/>
              </a:bodyPr>
              <a:lstStyle/>
              <a:p>
                <a:r>
                  <a:rPr lang="en-US" dirty="0"/>
                  <a:t>Google APIs – geocode latitudes and longitudes</a:t>
                </a:r>
              </a:p>
              <a:p>
                <a:endParaRPr lang="en-US" dirty="0"/>
              </a:p>
            </p:txBody>
          </p:sp>
          <p:pic>
            <p:nvPicPr>
              <p:cNvPr id="13" name="Picture 12">
                <a:extLst>
                  <a:ext uri="{FF2B5EF4-FFF2-40B4-BE49-F238E27FC236}">
                    <a16:creationId xmlns:a16="http://schemas.microsoft.com/office/drawing/2014/main" id="{258094E3-FDAD-414E-8466-8329BAA17146}"/>
                  </a:ext>
                </a:extLst>
              </p:cNvPr>
              <p:cNvPicPr>
                <a:picLocks noChangeAspect="1"/>
              </p:cNvPicPr>
              <p:nvPr/>
            </p:nvPicPr>
            <p:blipFill>
              <a:blip r:embed="rId3"/>
              <a:stretch>
                <a:fillRect/>
              </a:stretch>
            </p:blipFill>
            <p:spPr>
              <a:xfrm>
                <a:off x="3130506" y="2487301"/>
                <a:ext cx="693284" cy="609249"/>
              </a:xfrm>
              <a:prstGeom prst="rect">
                <a:avLst/>
              </a:prstGeom>
            </p:spPr>
          </p:pic>
          <p:sp>
            <p:nvSpPr>
              <p:cNvPr id="21" name="Rectangle 20">
                <a:extLst>
                  <a:ext uri="{FF2B5EF4-FFF2-40B4-BE49-F238E27FC236}">
                    <a16:creationId xmlns:a16="http://schemas.microsoft.com/office/drawing/2014/main" id="{724BC4C5-1BFA-4CB6-9B22-06424885192C}"/>
                  </a:ext>
                </a:extLst>
              </p:cNvPr>
              <p:cNvSpPr/>
              <p:nvPr/>
            </p:nvSpPr>
            <p:spPr>
              <a:xfrm>
                <a:off x="3882655" y="2578336"/>
                <a:ext cx="3015505" cy="369332"/>
              </a:xfrm>
              <a:prstGeom prst="rect">
                <a:avLst/>
              </a:prstGeom>
            </p:spPr>
            <p:txBody>
              <a:bodyPr wrap="none">
                <a:spAutoFit/>
              </a:bodyPr>
              <a:lstStyle/>
              <a:p>
                <a:r>
                  <a:rPr lang="en-US" dirty="0"/>
                  <a:t>UN World Happiness Rankings</a:t>
                </a:r>
              </a:p>
            </p:txBody>
          </p:sp>
          <p:pic>
            <p:nvPicPr>
              <p:cNvPr id="15" name="Picture 14">
                <a:extLst>
                  <a:ext uri="{FF2B5EF4-FFF2-40B4-BE49-F238E27FC236}">
                    <a16:creationId xmlns:a16="http://schemas.microsoft.com/office/drawing/2014/main" id="{6F1E0101-A797-4AED-87E5-9F469F57D5AD}"/>
                  </a:ext>
                </a:extLst>
              </p:cNvPr>
              <p:cNvPicPr>
                <a:picLocks noChangeAspect="1"/>
              </p:cNvPicPr>
              <p:nvPr/>
            </p:nvPicPr>
            <p:blipFill>
              <a:blip r:embed="rId4"/>
              <a:stretch>
                <a:fillRect/>
              </a:stretch>
            </p:blipFill>
            <p:spPr>
              <a:xfrm>
                <a:off x="3199539" y="3270689"/>
                <a:ext cx="644670" cy="609249"/>
              </a:xfrm>
              <a:prstGeom prst="rect">
                <a:avLst/>
              </a:prstGeom>
            </p:spPr>
          </p:pic>
          <p:sp>
            <p:nvSpPr>
              <p:cNvPr id="24" name="Rectangle 23">
                <a:extLst>
                  <a:ext uri="{FF2B5EF4-FFF2-40B4-BE49-F238E27FC236}">
                    <a16:creationId xmlns:a16="http://schemas.microsoft.com/office/drawing/2014/main" id="{539631DD-3B7D-4102-953E-7B1844D0523A}"/>
                  </a:ext>
                </a:extLst>
              </p:cNvPr>
              <p:cNvSpPr/>
              <p:nvPr/>
            </p:nvSpPr>
            <p:spPr>
              <a:xfrm>
                <a:off x="3913015" y="3390647"/>
                <a:ext cx="5182126" cy="369332"/>
              </a:xfrm>
              <a:prstGeom prst="rect">
                <a:avLst/>
              </a:prstGeom>
            </p:spPr>
            <p:txBody>
              <a:bodyPr wrap="square">
                <a:spAutoFit/>
              </a:bodyPr>
              <a:lstStyle/>
              <a:p>
                <a:r>
                  <a:rPr lang="en-US" dirty="0"/>
                  <a:t>World Bank – Total Alcohol consumption per capita</a:t>
                </a:r>
              </a:p>
            </p:txBody>
          </p:sp>
        </p:grpSp>
        <p:sp>
          <p:nvSpPr>
            <p:cNvPr id="33" name="Rectangle 32">
              <a:extLst>
                <a:ext uri="{FF2B5EF4-FFF2-40B4-BE49-F238E27FC236}">
                  <a16:creationId xmlns:a16="http://schemas.microsoft.com/office/drawing/2014/main" id="{F1E91B2F-F2FE-450F-8122-DFAC7EA9F5F4}"/>
                </a:ext>
              </a:extLst>
            </p:cNvPr>
            <p:cNvSpPr/>
            <p:nvPr/>
          </p:nvSpPr>
          <p:spPr>
            <a:xfrm>
              <a:off x="3985238" y="1717027"/>
              <a:ext cx="2202160" cy="477054"/>
            </a:xfrm>
            <a:prstGeom prst="rect">
              <a:avLst/>
            </a:prstGeom>
          </p:spPr>
          <p:txBody>
            <a:bodyPr wrap="square">
              <a:spAutoFit/>
            </a:bodyPr>
            <a:lstStyle/>
            <a:p>
              <a:r>
                <a:rPr lang="en-US" sz="2500" b="1" dirty="0">
                  <a:solidFill>
                    <a:schemeClr val="tx2"/>
                  </a:solidFill>
                </a:rPr>
                <a:t>3</a:t>
              </a:r>
            </a:p>
          </p:txBody>
        </p:sp>
        <p:sp>
          <p:nvSpPr>
            <p:cNvPr id="34" name="Rectangle 33">
              <a:extLst>
                <a:ext uri="{FF2B5EF4-FFF2-40B4-BE49-F238E27FC236}">
                  <a16:creationId xmlns:a16="http://schemas.microsoft.com/office/drawing/2014/main" id="{3FB173F3-1B85-4C12-922E-C72CD5A88723}"/>
                </a:ext>
              </a:extLst>
            </p:cNvPr>
            <p:cNvSpPr/>
            <p:nvPr/>
          </p:nvSpPr>
          <p:spPr>
            <a:xfrm>
              <a:off x="4231128" y="1783049"/>
              <a:ext cx="3523668" cy="369332"/>
            </a:xfrm>
            <a:prstGeom prst="rect">
              <a:avLst/>
            </a:prstGeom>
          </p:spPr>
          <p:txBody>
            <a:bodyPr wrap="square">
              <a:spAutoFit/>
            </a:bodyPr>
            <a:lstStyle/>
            <a:p>
              <a:r>
                <a:rPr lang="en-US" dirty="0"/>
                <a:t>main sources of merged data</a:t>
              </a:r>
            </a:p>
          </p:txBody>
        </p:sp>
        <p:grpSp>
          <p:nvGrpSpPr>
            <p:cNvPr id="35" name="Group 34">
              <a:extLst>
                <a:ext uri="{FF2B5EF4-FFF2-40B4-BE49-F238E27FC236}">
                  <a16:creationId xmlns:a16="http://schemas.microsoft.com/office/drawing/2014/main" id="{1D9FAE56-4548-4F4D-B1A5-E1AF9ABEA798}"/>
                </a:ext>
              </a:extLst>
            </p:cNvPr>
            <p:cNvGrpSpPr/>
            <p:nvPr/>
          </p:nvGrpSpPr>
          <p:grpSpPr>
            <a:xfrm>
              <a:off x="3985238" y="4443666"/>
              <a:ext cx="4097040" cy="477054"/>
              <a:chOff x="3985415" y="1723856"/>
              <a:chExt cx="4097040" cy="477054"/>
            </a:xfrm>
          </p:grpSpPr>
          <p:sp>
            <p:nvSpPr>
              <p:cNvPr id="36" name="Rectangle 35">
                <a:extLst>
                  <a:ext uri="{FF2B5EF4-FFF2-40B4-BE49-F238E27FC236}">
                    <a16:creationId xmlns:a16="http://schemas.microsoft.com/office/drawing/2014/main" id="{18AE3ABD-39B4-4312-A1B7-391897760388}"/>
                  </a:ext>
                </a:extLst>
              </p:cNvPr>
              <p:cNvSpPr/>
              <p:nvPr/>
            </p:nvSpPr>
            <p:spPr>
              <a:xfrm>
                <a:off x="3985415" y="1723856"/>
                <a:ext cx="2202160" cy="477054"/>
              </a:xfrm>
              <a:prstGeom prst="rect">
                <a:avLst/>
              </a:prstGeom>
            </p:spPr>
            <p:txBody>
              <a:bodyPr wrap="square">
                <a:spAutoFit/>
              </a:bodyPr>
              <a:lstStyle/>
              <a:p>
                <a:r>
                  <a:rPr lang="en-US" sz="2500" b="1" dirty="0">
                    <a:solidFill>
                      <a:srgbClr val="FFC000"/>
                    </a:solidFill>
                  </a:rPr>
                  <a:t>156</a:t>
                </a:r>
              </a:p>
            </p:txBody>
          </p:sp>
          <p:sp>
            <p:nvSpPr>
              <p:cNvPr id="37" name="Rectangle 36">
                <a:extLst>
                  <a:ext uri="{FF2B5EF4-FFF2-40B4-BE49-F238E27FC236}">
                    <a16:creationId xmlns:a16="http://schemas.microsoft.com/office/drawing/2014/main" id="{81A11680-A3EA-4481-BDE2-55BA6E11603C}"/>
                  </a:ext>
                </a:extLst>
              </p:cNvPr>
              <p:cNvSpPr/>
              <p:nvPr/>
            </p:nvSpPr>
            <p:spPr>
              <a:xfrm>
                <a:off x="4558787" y="1784321"/>
                <a:ext cx="3523668" cy="369332"/>
              </a:xfrm>
              <a:prstGeom prst="rect">
                <a:avLst/>
              </a:prstGeom>
            </p:spPr>
            <p:txBody>
              <a:bodyPr wrap="square">
                <a:spAutoFit/>
              </a:bodyPr>
              <a:lstStyle/>
              <a:p>
                <a:r>
                  <a:rPr lang="en-US" dirty="0"/>
                  <a:t>countries around the world</a:t>
                </a:r>
              </a:p>
            </p:txBody>
          </p:sp>
        </p:grpSp>
        <p:grpSp>
          <p:nvGrpSpPr>
            <p:cNvPr id="38" name="Group 37">
              <a:extLst>
                <a:ext uri="{FF2B5EF4-FFF2-40B4-BE49-F238E27FC236}">
                  <a16:creationId xmlns:a16="http://schemas.microsoft.com/office/drawing/2014/main" id="{9F3D3649-C8DD-42A2-A180-06B0D46A8798}"/>
                </a:ext>
              </a:extLst>
            </p:cNvPr>
            <p:cNvGrpSpPr/>
            <p:nvPr/>
          </p:nvGrpSpPr>
          <p:grpSpPr>
            <a:xfrm>
              <a:off x="4007000" y="4986386"/>
              <a:ext cx="4438140" cy="477054"/>
              <a:chOff x="4013077" y="2142154"/>
              <a:chExt cx="4438140" cy="477054"/>
            </a:xfrm>
          </p:grpSpPr>
          <p:sp>
            <p:nvSpPr>
              <p:cNvPr id="39" name="Rectangle 38">
                <a:extLst>
                  <a:ext uri="{FF2B5EF4-FFF2-40B4-BE49-F238E27FC236}">
                    <a16:creationId xmlns:a16="http://schemas.microsoft.com/office/drawing/2014/main" id="{F4782AED-F101-4CFB-803D-F18195BA7C9D}"/>
                  </a:ext>
                </a:extLst>
              </p:cNvPr>
              <p:cNvSpPr/>
              <p:nvPr/>
            </p:nvSpPr>
            <p:spPr>
              <a:xfrm>
                <a:off x="6249057" y="2142154"/>
                <a:ext cx="2202160" cy="477054"/>
              </a:xfrm>
              <a:prstGeom prst="rect">
                <a:avLst/>
              </a:prstGeom>
            </p:spPr>
            <p:txBody>
              <a:bodyPr wrap="square">
                <a:spAutoFit/>
              </a:bodyPr>
              <a:lstStyle/>
              <a:p>
                <a:r>
                  <a:rPr lang="en-US" sz="2500" b="1" dirty="0">
                    <a:solidFill>
                      <a:schemeClr val="accent6"/>
                    </a:solidFill>
                  </a:rPr>
                  <a:t>2010-2016</a:t>
                </a:r>
              </a:p>
            </p:txBody>
          </p:sp>
          <p:sp>
            <p:nvSpPr>
              <p:cNvPr id="40" name="Rectangle 39">
                <a:extLst>
                  <a:ext uri="{FF2B5EF4-FFF2-40B4-BE49-F238E27FC236}">
                    <a16:creationId xmlns:a16="http://schemas.microsoft.com/office/drawing/2014/main" id="{9DF5B6CD-8EB9-4971-A74A-D2F8AA9B421D}"/>
                  </a:ext>
                </a:extLst>
              </p:cNvPr>
              <p:cNvSpPr/>
              <p:nvPr/>
            </p:nvSpPr>
            <p:spPr>
              <a:xfrm>
                <a:off x="4013077" y="2204728"/>
                <a:ext cx="2436693" cy="369332"/>
              </a:xfrm>
              <a:prstGeom prst="rect">
                <a:avLst/>
              </a:prstGeom>
            </p:spPr>
            <p:txBody>
              <a:bodyPr wrap="none">
                <a:spAutoFit/>
              </a:bodyPr>
              <a:lstStyle/>
              <a:p>
                <a:r>
                  <a:rPr lang="en-US" dirty="0"/>
                  <a:t>averaged datasets from </a:t>
                </a:r>
              </a:p>
            </p:txBody>
          </p:sp>
        </p:grpSp>
      </p:grpSp>
    </p:spTree>
    <p:extLst>
      <p:ext uri="{BB962C8B-B14F-4D97-AF65-F5344CB8AC3E}">
        <p14:creationId xmlns:p14="http://schemas.microsoft.com/office/powerpoint/2010/main" val="49206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897064" y="1074088"/>
            <a:ext cx="2315570" cy="461665"/>
          </a:xfrm>
          <a:prstGeom prst="rect">
            <a:avLst/>
          </a:prstGeom>
        </p:spPr>
        <p:txBody>
          <a:bodyPr wrap="none">
            <a:spAutoFit/>
          </a:bodyPr>
          <a:lstStyle/>
          <a:p>
            <a:r>
              <a:rPr lang="en-US" sz="2400" b="1" dirty="0">
                <a:solidFill>
                  <a:srgbClr val="002060"/>
                </a:solidFill>
              </a:rPr>
              <a:t>Data Exploration</a:t>
            </a:r>
          </a:p>
        </p:txBody>
      </p:sp>
      <p:pic>
        <p:nvPicPr>
          <p:cNvPr id="1026" name="Picture 2" descr="Image result for cloud icon">
            <a:extLst>
              <a:ext uri="{FF2B5EF4-FFF2-40B4-BE49-F238E27FC236}">
                <a16:creationId xmlns:a16="http://schemas.microsoft.com/office/drawing/2014/main" id="{EF3F22E6-DE85-4799-8A5A-D8D7082918B9}"/>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70798" y="1881352"/>
            <a:ext cx="557151" cy="3858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D33CC2-70F4-4593-BFAD-4BECC08195B1}"/>
              </a:ext>
            </a:extLst>
          </p:cNvPr>
          <p:cNvSpPr/>
          <p:nvPr/>
        </p:nvSpPr>
        <p:spPr>
          <a:xfrm>
            <a:off x="3590890" y="1897847"/>
            <a:ext cx="2324034" cy="646331"/>
          </a:xfrm>
          <a:prstGeom prst="rect">
            <a:avLst/>
          </a:prstGeom>
        </p:spPr>
        <p:txBody>
          <a:bodyPr wrap="none">
            <a:spAutoFit/>
          </a:bodyPr>
          <a:lstStyle/>
          <a:p>
            <a:r>
              <a:rPr lang="en-US" dirty="0"/>
              <a:t>Google APIs – geocode</a:t>
            </a:r>
          </a:p>
          <a:p>
            <a:endParaRPr lang="en-US" dirty="0"/>
          </a:p>
        </p:txBody>
      </p:sp>
      <p:pic>
        <p:nvPicPr>
          <p:cNvPr id="8" name="Picture 7">
            <a:extLst>
              <a:ext uri="{FF2B5EF4-FFF2-40B4-BE49-F238E27FC236}">
                <a16:creationId xmlns:a16="http://schemas.microsoft.com/office/drawing/2014/main" id="{7BC93F28-51B6-4670-A36A-535FF09F443D}"/>
              </a:ext>
            </a:extLst>
          </p:cNvPr>
          <p:cNvPicPr>
            <a:picLocks noChangeAspect="1"/>
          </p:cNvPicPr>
          <p:nvPr/>
        </p:nvPicPr>
        <p:blipFill rotWithShape="1">
          <a:blip r:embed="rId3"/>
          <a:srcRect t="28054" b="18942"/>
          <a:stretch/>
        </p:blipFill>
        <p:spPr>
          <a:xfrm>
            <a:off x="5950823" y="996184"/>
            <a:ext cx="6059630" cy="2368772"/>
          </a:xfrm>
          <a:prstGeom prst="rect">
            <a:avLst/>
          </a:prstGeom>
        </p:spPr>
      </p:pic>
      <p:pic>
        <p:nvPicPr>
          <p:cNvPr id="3" name="Picture 2">
            <a:extLst>
              <a:ext uri="{FF2B5EF4-FFF2-40B4-BE49-F238E27FC236}">
                <a16:creationId xmlns:a16="http://schemas.microsoft.com/office/drawing/2014/main" id="{E71B2E66-4986-47C6-920C-C371D3510AB1}"/>
              </a:ext>
            </a:extLst>
          </p:cNvPr>
          <p:cNvPicPr>
            <a:picLocks noChangeAspect="1"/>
          </p:cNvPicPr>
          <p:nvPr/>
        </p:nvPicPr>
        <p:blipFill>
          <a:blip r:embed="rId4"/>
          <a:stretch>
            <a:fillRect/>
          </a:stretch>
        </p:blipFill>
        <p:spPr>
          <a:xfrm>
            <a:off x="6023728" y="3429000"/>
            <a:ext cx="3259436" cy="2900467"/>
          </a:xfrm>
          <a:prstGeom prst="rect">
            <a:avLst/>
          </a:prstGeom>
        </p:spPr>
      </p:pic>
    </p:spTree>
    <p:extLst>
      <p:ext uri="{BB962C8B-B14F-4D97-AF65-F5344CB8AC3E}">
        <p14:creationId xmlns:p14="http://schemas.microsoft.com/office/powerpoint/2010/main" val="86222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A screenshot of a cell phone&#10;&#10;Description automatically generated">
            <a:extLst>
              <a:ext uri="{FF2B5EF4-FFF2-40B4-BE49-F238E27FC236}">
                <a16:creationId xmlns:a16="http://schemas.microsoft.com/office/drawing/2014/main" id="{6132E180-D7D7-4683-B60B-B19F38A87C03}"/>
              </a:ext>
            </a:extLst>
          </p:cNvPr>
          <p:cNvPicPr>
            <a:picLocks noChangeAspect="1"/>
          </p:cNvPicPr>
          <p:nvPr/>
        </p:nvPicPr>
        <p:blipFill rotWithShape="1">
          <a:blip r:embed="rId3">
            <a:duotone>
              <a:schemeClr val="accent6">
                <a:shade val="45000"/>
                <a:satMod val="135000"/>
              </a:schemeClr>
              <a:prstClr val="white"/>
            </a:duotone>
          </a:blip>
          <a:srcRect r="3593"/>
          <a:stretch/>
        </p:blipFill>
        <p:spPr>
          <a:xfrm>
            <a:off x="2347515" y="0"/>
            <a:ext cx="9844485" cy="3048000"/>
          </a:xfrm>
          <a:prstGeom prst="rect">
            <a:avLst/>
          </a:prstGeom>
        </p:spPr>
      </p:pic>
      <p:sp>
        <p:nvSpPr>
          <p:cNvPr id="15" name="Subtitle 2">
            <a:extLst>
              <a:ext uri="{FF2B5EF4-FFF2-40B4-BE49-F238E27FC236}">
                <a16:creationId xmlns:a16="http://schemas.microsoft.com/office/drawing/2014/main" id="{70FDB67C-1D4F-429E-B39D-9DB0A9AF7BD7}"/>
              </a:ext>
            </a:extLst>
          </p:cNvPr>
          <p:cNvSpPr txBox="1">
            <a:spLocks/>
          </p:cNvSpPr>
          <p:nvPr/>
        </p:nvSpPr>
        <p:spPr>
          <a:xfrm>
            <a:off x="3020333" y="4425458"/>
            <a:ext cx="7529298" cy="2084050"/>
          </a:xfrm>
          <a:prstGeom prst="rect">
            <a:avLst/>
          </a:prstGeom>
        </p:spPr>
        <p:txBody>
          <a:bodyPr vert="horz" lIns="91440" tIns="45720" rIns="91440" bIns="45720" numCol="2" rtlCol="0" anchor="b">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dirty="0"/>
              <a:t>Income</a:t>
            </a:r>
          </a:p>
          <a:p>
            <a:pPr marL="342900" indent="-342900">
              <a:buFont typeface="Arial" panose="020B0604020202020204" pitchFamily="34" charset="0"/>
              <a:buChar char="•"/>
            </a:pPr>
            <a:r>
              <a:rPr lang="en-US" dirty="0"/>
              <a:t>Healthy Life Expectancy </a:t>
            </a:r>
          </a:p>
          <a:p>
            <a:pPr marL="342900" indent="-342900">
              <a:buFont typeface="Arial" panose="020B0604020202020204" pitchFamily="34" charset="0"/>
              <a:buChar char="•"/>
            </a:pPr>
            <a:r>
              <a:rPr lang="en-US" dirty="0"/>
              <a:t>Social Support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Freedom</a:t>
            </a:r>
          </a:p>
          <a:p>
            <a:pPr marL="342900" indent="-342900">
              <a:buFont typeface="Arial" panose="020B0604020202020204" pitchFamily="34" charset="0"/>
              <a:buChar char="•"/>
            </a:pPr>
            <a:r>
              <a:rPr lang="en-US" dirty="0"/>
              <a:t>Trust</a:t>
            </a:r>
          </a:p>
          <a:p>
            <a:pPr marL="342900" indent="-342900">
              <a:buFont typeface="Arial" panose="020B0604020202020204" pitchFamily="34" charset="0"/>
              <a:buChar char="•"/>
            </a:pPr>
            <a:r>
              <a:rPr lang="en-US" dirty="0"/>
              <a:t>Generosity</a:t>
            </a:r>
          </a:p>
          <a:p>
            <a:endParaRPr lang="en-US" dirty="0"/>
          </a:p>
          <a:p>
            <a:endParaRPr lang="en-US" dirty="0"/>
          </a:p>
        </p:txBody>
      </p:sp>
      <p:sp>
        <p:nvSpPr>
          <p:cNvPr id="16" name="TextBox 15">
            <a:extLst>
              <a:ext uri="{FF2B5EF4-FFF2-40B4-BE49-F238E27FC236}">
                <a16:creationId xmlns:a16="http://schemas.microsoft.com/office/drawing/2014/main" id="{28E357FE-66D7-4860-8B9C-16293153E14E}"/>
              </a:ext>
            </a:extLst>
          </p:cNvPr>
          <p:cNvSpPr txBox="1"/>
          <p:nvPr/>
        </p:nvSpPr>
        <p:spPr>
          <a:xfrm>
            <a:off x="3020333" y="4003040"/>
            <a:ext cx="6593224" cy="646331"/>
          </a:xfrm>
          <a:prstGeom prst="rect">
            <a:avLst/>
          </a:prstGeom>
          <a:noFill/>
        </p:spPr>
        <p:txBody>
          <a:bodyPr wrap="square" rtlCol="0">
            <a:spAutoFit/>
          </a:bodyPr>
          <a:lstStyle/>
          <a:p>
            <a:r>
              <a:rPr lang="en-US" b="1" dirty="0"/>
              <a:t>The key variables that have been found to support well-being: </a:t>
            </a:r>
          </a:p>
          <a:p>
            <a:endParaRPr lang="en-US" b="1" dirty="0"/>
          </a:p>
        </p:txBody>
      </p:sp>
      <p:sp>
        <p:nvSpPr>
          <p:cNvPr id="19" name="TextBox 18">
            <a:extLst>
              <a:ext uri="{FF2B5EF4-FFF2-40B4-BE49-F238E27FC236}">
                <a16:creationId xmlns:a16="http://schemas.microsoft.com/office/drawing/2014/main" id="{8545247F-BC6E-4E88-88F9-663F8027CEE6}"/>
              </a:ext>
            </a:extLst>
          </p:cNvPr>
          <p:cNvSpPr txBox="1"/>
          <p:nvPr/>
        </p:nvSpPr>
        <p:spPr>
          <a:xfrm>
            <a:off x="8887334" y="4453575"/>
            <a:ext cx="3062592" cy="1877437"/>
          </a:xfrm>
          <a:prstGeom prst="rect">
            <a:avLst/>
          </a:prstGeom>
          <a:noFill/>
        </p:spPr>
        <p:txBody>
          <a:bodyPr wrap="square" rtlCol="0">
            <a:spAutoFit/>
          </a:bodyPr>
          <a:lstStyle/>
          <a:p>
            <a:r>
              <a:rPr lang="en-US" dirty="0"/>
              <a:t>Gallup World Poll: </a:t>
            </a:r>
            <a:r>
              <a:rPr lang="en-US" sz="1400" dirty="0" err="1"/>
              <a:t>Cantril</a:t>
            </a:r>
            <a:r>
              <a:rPr lang="en-US" sz="1400" dirty="0"/>
              <a:t> ladder: it asks respondents to rate their life, best possible for them being a 10, and the worst possible life being a 0. The typical annual sample is 1,000 people to reduce random sampling errors. The confidence interval is measured at 95% accuracy. </a:t>
            </a:r>
          </a:p>
        </p:txBody>
      </p:sp>
    </p:spTree>
    <p:extLst>
      <p:ext uri="{BB962C8B-B14F-4D97-AF65-F5344CB8AC3E}">
        <p14:creationId xmlns:p14="http://schemas.microsoft.com/office/powerpoint/2010/main" val="89576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DBFC207F-9F95-4B47-B561-FA585005A7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02411" y="4559917"/>
            <a:ext cx="3457884" cy="1258669"/>
          </a:xfrm>
          <a:prstGeom prst="rect">
            <a:avLst/>
          </a:prstGeom>
        </p:spPr>
      </p:pic>
      <p:sp>
        <p:nvSpPr>
          <p:cNvPr id="9" name="TextBox 8">
            <a:extLst>
              <a:ext uri="{FF2B5EF4-FFF2-40B4-BE49-F238E27FC236}">
                <a16:creationId xmlns:a16="http://schemas.microsoft.com/office/drawing/2014/main" id="{CE335163-405F-40F2-9D3D-CF98CF983DF9}"/>
              </a:ext>
            </a:extLst>
          </p:cNvPr>
          <p:cNvSpPr txBox="1"/>
          <p:nvPr/>
        </p:nvSpPr>
        <p:spPr>
          <a:xfrm>
            <a:off x="3425890" y="3482699"/>
            <a:ext cx="3669957" cy="1077218"/>
          </a:xfrm>
          <a:prstGeom prst="rect">
            <a:avLst/>
          </a:prstGeom>
          <a:noFill/>
        </p:spPr>
        <p:txBody>
          <a:bodyPr wrap="square" rtlCol="0">
            <a:spAutoFit/>
          </a:bodyPr>
          <a:lstStyle/>
          <a:p>
            <a:r>
              <a:rPr lang="en-US" b="1" dirty="0">
                <a:solidFill>
                  <a:schemeClr val="accent6">
                    <a:lumMod val="75000"/>
                  </a:schemeClr>
                </a:solidFill>
              </a:rPr>
              <a:t>relative mean absolute difference</a:t>
            </a:r>
          </a:p>
          <a:p>
            <a:r>
              <a:rPr lang="en-US" sz="1400" dirty="0"/>
              <a:t>which is mathematically equivalent to the Lorenz curve definition</a:t>
            </a:r>
          </a:p>
          <a:p>
            <a:endParaRPr lang="en-US" dirty="0"/>
          </a:p>
        </p:txBody>
      </p:sp>
      <p:pic>
        <p:nvPicPr>
          <p:cNvPr id="10" name="Picture 9" descr="A close up of a knife&#10;&#10;Description automatically generated">
            <a:extLst>
              <a:ext uri="{FF2B5EF4-FFF2-40B4-BE49-F238E27FC236}">
                <a16:creationId xmlns:a16="http://schemas.microsoft.com/office/drawing/2014/main" id="{FCC40411-337D-458D-9B3D-E88EBD257669}"/>
              </a:ext>
            </a:extLst>
          </p:cNvPr>
          <p:cNvPicPr>
            <a:picLocks noChangeAspect="1"/>
          </p:cNvPicPr>
          <p:nvPr/>
        </p:nvPicPr>
        <p:blipFill>
          <a:blip r:embed="rId4">
            <a:duotone>
              <a:schemeClr val="accent6">
                <a:shade val="45000"/>
                <a:satMod val="135000"/>
              </a:schemeClr>
              <a:prstClr val="white"/>
            </a:duotone>
          </a:blip>
          <a:stretch>
            <a:fillRect/>
          </a:stretch>
        </p:blipFill>
        <p:spPr>
          <a:xfrm>
            <a:off x="7054524" y="1243338"/>
            <a:ext cx="5111041" cy="5111041"/>
          </a:xfrm>
          <a:prstGeom prst="rect">
            <a:avLst/>
          </a:prstGeom>
        </p:spPr>
      </p:pic>
      <p:sp>
        <p:nvSpPr>
          <p:cNvPr id="12" name="Subtitle 2">
            <a:extLst>
              <a:ext uri="{FF2B5EF4-FFF2-40B4-BE49-F238E27FC236}">
                <a16:creationId xmlns:a16="http://schemas.microsoft.com/office/drawing/2014/main" id="{2C713AD6-EF9C-4F34-8470-883D14E40341}"/>
              </a:ext>
            </a:extLst>
          </p:cNvPr>
          <p:cNvSpPr txBox="1">
            <a:spLocks/>
          </p:cNvSpPr>
          <p:nvPr/>
        </p:nvSpPr>
        <p:spPr>
          <a:xfrm>
            <a:off x="2979535" y="521395"/>
            <a:ext cx="2867688" cy="69555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2200" dirty="0">
                <a:solidFill>
                  <a:schemeClr val="accent6">
                    <a:lumMod val="75000"/>
                  </a:schemeClr>
                </a:solidFill>
              </a:rPr>
              <a:t>The Gini Coefficient</a:t>
            </a:r>
          </a:p>
        </p:txBody>
      </p:sp>
      <p:sp>
        <p:nvSpPr>
          <p:cNvPr id="13" name="TextBox 12">
            <a:extLst>
              <a:ext uri="{FF2B5EF4-FFF2-40B4-BE49-F238E27FC236}">
                <a16:creationId xmlns:a16="http://schemas.microsoft.com/office/drawing/2014/main" id="{62FFA060-329C-4A11-AA1F-72AB8581F143}"/>
              </a:ext>
            </a:extLst>
          </p:cNvPr>
          <p:cNvSpPr txBox="1"/>
          <p:nvPr/>
        </p:nvSpPr>
        <p:spPr>
          <a:xfrm>
            <a:off x="3892207" y="1249234"/>
            <a:ext cx="3954560" cy="2031325"/>
          </a:xfrm>
          <a:prstGeom prst="rect">
            <a:avLst/>
          </a:prstGeom>
          <a:noFill/>
        </p:spPr>
        <p:txBody>
          <a:bodyPr wrap="square" rtlCol="0">
            <a:spAutoFit/>
          </a:bodyPr>
          <a:lstStyle/>
          <a:p>
            <a:r>
              <a:rPr lang="en-US" dirty="0"/>
              <a:t>A single number aimed at measuring the degree of inequality in a distribution. It is most often used in economics to measure how far a country's wealth or income distribution deviates from a totally equal distribution</a:t>
            </a:r>
          </a:p>
        </p:txBody>
      </p:sp>
      <p:sp>
        <p:nvSpPr>
          <p:cNvPr id="16" name="Rectangle 15">
            <a:extLst>
              <a:ext uri="{FF2B5EF4-FFF2-40B4-BE49-F238E27FC236}">
                <a16:creationId xmlns:a16="http://schemas.microsoft.com/office/drawing/2014/main" id="{177093B0-C47F-46BD-97AF-50F2A5FFE834}"/>
              </a:ext>
            </a:extLst>
          </p:cNvPr>
          <p:cNvSpPr/>
          <p:nvPr/>
        </p:nvSpPr>
        <p:spPr>
          <a:xfrm>
            <a:off x="2876370" y="188969"/>
            <a:ext cx="4768998" cy="461665"/>
          </a:xfrm>
          <a:prstGeom prst="rect">
            <a:avLst/>
          </a:prstGeom>
        </p:spPr>
        <p:txBody>
          <a:bodyPr wrap="none">
            <a:spAutoFit/>
          </a:bodyPr>
          <a:lstStyle/>
          <a:p>
            <a:r>
              <a:rPr lang="en-US" sz="2400" b="1" dirty="0">
                <a:solidFill>
                  <a:srgbClr val="002060"/>
                </a:solidFill>
              </a:rPr>
              <a:t>Data Exploration: Happiness Factors</a:t>
            </a:r>
          </a:p>
        </p:txBody>
      </p:sp>
      <p:pic>
        <p:nvPicPr>
          <p:cNvPr id="19" name="Picture 18">
            <a:extLst>
              <a:ext uri="{FF2B5EF4-FFF2-40B4-BE49-F238E27FC236}">
                <a16:creationId xmlns:a16="http://schemas.microsoft.com/office/drawing/2014/main" id="{78C9E4AE-9E62-4D4C-90F3-7E7C809A3779}"/>
              </a:ext>
            </a:extLst>
          </p:cNvPr>
          <p:cNvPicPr>
            <a:picLocks noChangeAspect="1"/>
          </p:cNvPicPr>
          <p:nvPr/>
        </p:nvPicPr>
        <p:blipFill>
          <a:blip r:embed="rId5"/>
          <a:stretch>
            <a:fillRect/>
          </a:stretch>
        </p:blipFill>
        <p:spPr>
          <a:xfrm>
            <a:off x="7684306" y="103682"/>
            <a:ext cx="693284" cy="609249"/>
          </a:xfrm>
          <a:prstGeom prst="rect">
            <a:avLst/>
          </a:prstGeom>
        </p:spPr>
      </p:pic>
      <p:sp>
        <p:nvSpPr>
          <p:cNvPr id="20" name="Rectangle 19">
            <a:extLst>
              <a:ext uri="{FF2B5EF4-FFF2-40B4-BE49-F238E27FC236}">
                <a16:creationId xmlns:a16="http://schemas.microsoft.com/office/drawing/2014/main" id="{58C79B57-E5FD-440B-9767-F51524A11683}"/>
              </a:ext>
            </a:extLst>
          </p:cNvPr>
          <p:cNvSpPr/>
          <p:nvPr/>
        </p:nvSpPr>
        <p:spPr>
          <a:xfrm>
            <a:off x="8436455" y="194717"/>
            <a:ext cx="3015505" cy="369332"/>
          </a:xfrm>
          <a:prstGeom prst="rect">
            <a:avLst/>
          </a:prstGeom>
        </p:spPr>
        <p:txBody>
          <a:bodyPr wrap="none">
            <a:spAutoFit/>
          </a:bodyPr>
          <a:lstStyle/>
          <a:p>
            <a:r>
              <a:rPr lang="en-US" dirty="0"/>
              <a:t>UN World Happiness Rankings</a:t>
            </a:r>
          </a:p>
        </p:txBody>
      </p:sp>
    </p:spTree>
    <p:extLst>
      <p:ext uri="{BB962C8B-B14F-4D97-AF65-F5344CB8AC3E}">
        <p14:creationId xmlns:p14="http://schemas.microsoft.com/office/powerpoint/2010/main" val="185999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descr="A screenshot of a map&#10;&#10;Description automatically generated">
            <a:extLst>
              <a:ext uri="{FF2B5EF4-FFF2-40B4-BE49-F238E27FC236}">
                <a16:creationId xmlns:a16="http://schemas.microsoft.com/office/drawing/2014/main" id="{0DD19B7D-4787-450F-AECD-E5C2AAEEB64F}"/>
              </a:ext>
            </a:extLst>
          </p:cNvPr>
          <p:cNvPicPr>
            <a:picLocks noChangeAspect="1"/>
          </p:cNvPicPr>
          <p:nvPr/>
        </p:nvPicPr>
        <p:blipFill rotWithShape="1">
          <a:blip r:embed="rId2"/>
          <a:srcRect l="3952" t="9200" r="2858" b="1145"/>
          <a:stretch/>
        </p:blipFill>
        <p:spPr>
          <a:xfrm>
            <a:off x="2938658" y="367864"/>
            <a:ext cx="8050618" cy="5969876"/>
          </a:xfrm>
          <a:prstGeom prst="rect">
            <a:avLst/>
          </a:prstGeom>
        </p:spPr>
      </p:pic>
      <p:pic>
        <p:nvPicPr>
          <p:cNvPr id="20" name="Picture 19" descr="A close up of a logo&#10;&#10;Description automatically generated">
            <a:extLst>
              <a:ext uri="{FF2B5EF4-FFF2-40B4-BE49-F238E27FC236}">
                <a16:creationId xmlns:a16="http://schemas.microsoft.com/office/drawing/2014/main" id="{8408216E-45C2-4080-852E-32F889FEB013}"/>
              </a:ext>
            </a:extLst>
          </p:cNvPr>
          <p:cNvPicPr>
            <a:picLocks noChangeAspect="1"/>
          </p:cNvPicPr>
          <p:nvPr/>
        </p:nvPicPr>
        <p:blipFill>
          <a:blip r:embed="rId3"/>
          <a:stretch>
            <a:fillRect/>
          </a:stretch>
        </p:blipFill>
        <p:spPr>
          <a:xfrm>
            <a:off x="2889982" y="0"/>
            <a:ext cx="9253342" cy="802131"/>
          </a:xfrm>
          <a:prstGeom prst="rect">
            <a:avLst/>
          </a:prstGeom>
        </p:spPr>
      </p:pic>
      <p:sp>
        <p:nvSpPr>
          <p:cNvPr id="21" name="Content Placeholder 2">
            <a:extLst>
              <a:ext uri="{FF2B5EF4-FFF2-40B4-BE49-F238E27FC236}">
                <a16:creationId xmlns:a16="http://schemas.microsoft.com/office/drawing/2014/main" id="{4B718117-EB09-4325-825D-EC2DFB6847A3}"/>
              </a:ext>
            </a:extLst>
          </p:cNvPr>
          <p:cNvSpPr txBox="1">
            <a:spLocks/>
          </p:cNvSpPr>
          <p:nvPr/>
        </p:nvSpPr>
        <p:spPr>
          <a:xfrm>
            <a:off x="2938658" y="5223640"/>
            <a:ext cx="5259411" cy="43092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rgbClr val="00B0F0"/>
                </a:solidFill>
              </a:rPr>
              <a:t>total alcohol consumption per capita</a:t>
            </a:r>
            <a:endParaRPr lang="en-US" dirty="0"/>
          </a:p>
        </p:txBody>
      </p:sp>
      <p:sp>
        <p:nvSpPr>
          <p:cNvPr id="3" name="Rectangle 2">
            <a:extLst>
              <a:ext uri="{FF2B5EF4-FFF2-40B4-BE49-F238E27FC236}">
                <a16:creationId xmlns:a16="http://schemas.microsoft.com/office/drawing/2014/main" id="{46333AC5-86A7-4C5E-A884-6D4B2C1156F5}"/>
              </a:ext>
            </a:extLst>
          </p:cNvPr>
          <p:cNvSpPr/>
          <p:nvPr/>
        </p:nvSpPr>
        <p:spPr>
          <a:xfrm>
            <a:off x="2889982" y="5654567"/>
            <a:ext cx="6096000" cy="646331"/>
          </a:xfrm>
          <a:prstGeom prst="rect">
            <a:avLst/>
          </a:prstGeom>
        </p:spPr>
        <p:txBody>
          <a:bodyPr>
            <a:spAutoFit/>
          </a:bodyPr>
          <a:lstStyle/>
          <a:p>
            <a:r>
              <a:rPr lang="en-US" b="1" dirty="0">
                <a:solidFill>
                  <a:srgbClr val="00B0F0"/>
                </a:solidFill>
              </a:rPr>
              <a:t>(liters of pure alcohol, projected estimates, 15+ years of age)</a:t>
            </a:r>
          </a:p>
          <a:p>
            <a:endParaRPr lang="en-US" dirty="0"/>
          </a:p>
        </p:txBody>
      </p:sp>
    </p:spTree>
    <p:extLst>
      <p:ext uri="{BB962C8B-B14F-4D97-AF65-F5344CB8AC3E}">
        <p14:creationId xmlns:p14="http://schemas.microsoft.com/office/powerpoint/2010/main" val="381659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897064" y="1074088"/>
            <a:ext cx="2928943" cy="461665"/>
          </a:xfrm>
          <a:prstGeom prst="rect">
            <a:avLst/>
          </a:prstGeom>
        </p:spPr>
        <p:txBody>
          <a:bodyPr wrap="none">
            <a:spAutoFit/>
          </a:bodyPr>
          <a:lstStyle/>
          <a:p>
            <a:r>
              <a:rPr lang="en-US" sz="2400" b="1" dirty="0">
                <a:solidFill>
                  <a:srgbClr val="002060"/>
                </a:solidFill>
              </a:rPr>
              <a:t>Data Cleanup Process</a:t>
            </a:r>
          </a:p>
        </p:txBody>
      </p:sp>
      <p:grpSp>
        <p:nvGrpSpPr>
          <p:cNvPr id="5" name="Group 4">
            <a:extLst>
              <a:ext uri="{FF2B5EF4-FFF2-40B4-BE49-F238E27FC236}">
                <a16:creationId xmlns:a16="http://schemas.microsoft.com/office/drawing/2014/main" id="{2BF7A79D-84C9-4D03-8709-0E2331F57A72}"/>
              </a:ext>
            </a:extLst>
          </p:cNvPr>
          <p:cNvGrpSpPr/>
          <p:nvPr/>
        </p:nvGrpSpPr>
        <p:grpSpPr>
          <a:xfrm>
            <a:off x="2948294" y="3299943"/>
            <a:ext cx="8635578" cy="1477328"/>
            <a:chOff x="2935585" y="2174845"/>
            <a:chExt cx="8635578" cy="1477328"/>
          </a:xfrm>
        </p:grpSpPr>
        <p:pic>
          <p:nvPicPr>
            <p:cNvPr id="1026" name="Picture 2" descr="Image result for cloud icon">
              <a:extLst>
                <a:ext uri="{FF2B5EF4-FFF2-40B4-BE49-F238E27FC236}">
                  <a16:creationId xmlns:a16="http://schemas.microsoft.com/office/drawing/2014/main" id="{EF3F22E6-DE85-4799-8A5A-D8D7082918B9}"/>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5585" y="2406589"/>
              <a:ext cx="557151" cy="3858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D33CC2-70F4-4593-BFAD-4BECC08195B1}"/>
                </a:ext>
              </a:extLst>
            </p:cNvPr>
            <p:cNvSpPr/>
            <p:nvPr/>
          </p:nvSpPr>
          <p:spPr>
            <a:xfrm>
              <a:off x="3492736" y="2174845"/>
              <a:ext cx="4590937" cy="1477328"/>
            </a:xfrm>
            <a:prstGeom prst="rect">
              <a:avLst/>
            </a:prstGeom>
          </p:spPr>
          <p:txBody>
            <a:bodyPr wrap="none">
              <a:spAutoFit/>
            </a:bodyPr>
            <a:lstStyle/>
            <a:p>
              <a:endParaRPr lang="en-US" dirty="0"/>
            </a:p>
            <a:p>
              <a:r>
                <a:rPr lang="en-US" dirty="0"/>
                <a:t>Resolve Google API country code misalignment</a:t>
              </a:r>
            </a:p>
            <a:p>
              <a:endParaRPr lang="en-US" dirty="0"/>
            </a:p>
            <a:p>
              <a:endParaRPr lang="en-US" dirty="0"/>
            </a:p>
            <a:p>
              <a:endParaRPr lang="en-US" dirty="0"/>
            </a:p>
          </p:txBody>
        </p:sp>
        <p:pic>
          <p:nvPicPr>
            <p:cNvPr id="3" name="Picture 2">
              <a:extLst>
                <a:ext uri="{FF2B5EF4-FFF2-40B4-BE49-F238E27FC236}">
                  <a16:creationId xmlns:a16="http://schemas.microsoft.com/office/drawing/2014/main" id="{04650995-74AF-4406-BF07-C47B17385E2D}"/>
                </a:ext>
              </a:extLst>
            </p:cNvPr>
            <p:cNvPicPr>
              <a:picLocks noChangeAspect="1"/>
            </p:cNvPicPr>
            <p:nvPr/>
          </p:nvPicPr>
          <p:blipFill>
            <a:blip r:embed="rId3"/>
            <a:stretch>
              <a:fillRect/>
            </a:stretch>
          </p:blipFill>
          <p:spPr>
            <a:xfrm>
              <a:off x="5500772" y="2792416"/>
              <a:ext cx="6070391" cy="759854"/>
            </a:xfrm>
            <a:prstGeom prst="rect">
              <a:avLst/>
            </a:prstGeom>
          </p:spPr>
        </p:pic>
      </p:grpSp>
      <p:sp>
        <p:nvSpPr>
          <p:cNvPr id="9" name="Rectangle 8">
            <a:extLst>
              <a:ext uri="{FF2B5EF4-FFF2-40B4-BE49-F238E27FC236}">
                <a16:creationId xmlns:a16="http://schemas.microsoft.com/office/drawing/2014/main" id="{4B522AEC-D3E4-4A24-8048-2FEBF6DF6650}"/>
              </a:ext>
            </a:extLst>
          </p:cNvPr>
          <p:cNvSpPr/>
          <p:nvPr/>
        </p:nvSpPr>
        <p:spPr>
          <a:xfrm>
            <a:off x="3492736" y="2132446"/>
            <a:ext cx="2629053" cy="369332"/>
          </a:xfrm>
          <a:prstGeom prst="rect">
            <a:avLst/>
          </a:prstGeom>
        </p:spPr>
        <p:txBody>
          <a:bodyPr wrap="none">
            <a:spAutoFit/>
          </a:bodyPr>
          <a:lstStyle/>
          <a:p>
            <a:r>
              <a:rPr lang="en-US" dirty="0"/>
              <a:t>Create country master list</a:t>
            </a:r>
          </a:p>
        </p:txBody>
      </p:sp>
      <p:sp>
        <p:nvSpPr>
          <p:cNvPr id="19" name="Rectangle 18">
            <a:extLst>
              <a:ext uri="{FF2B5EF4-FFF2-40B4-BE49-F238E27FC236}">
                <a16:creationId xmlns:a16="http://schemas.microsoft.com/office/drawing/2014/main" id="{A9222D1D-9CCD-40FD-9AD4-BB11D18EB79F}"/>
              </a:ext>
            </a:extLst>
          </p:cNvPr>
          <p:cNvSpPr/>
          <p:nvPr/>
        </p:nvSpPr>
        <p:spPr>
          <a:xfrm>
            <a:off x="3741960" y="2428771"/>
            <a:ext cx="5555367" cy="923330"/>
          </a:xfrm>
          <a:prstGeom prst="rect">
            <a:avLst/>
          </a:prstGeom>
        </p:spPr>
        <p:txBody>
          <a:bodyPr wrap="none">
            <a:spAutoFit/>
          </a:bodyPr>
          <a:lstStyle/>
          <a:p>
            <a:pPr marL="285750" indent="-285750">
              <a:buFont typeface="Arial" panose="020B0604020202020204" pitchFamily="34" charset="0"/>
              <a:buChar char="•"/>
            </a:pPr>
            <a:r>
              <a:rPr lang="en-US" dirty="0"/>
              <a:t>Determine master source of country codes and names</a:t>
            </a:r>
          </a:p>
          <a:p>
            <a:pPr marL="285750" indent="-285750">
              <a:buFont typeface="Arial" panose="020B0604020202020204" pitchFamily="34" charset="0"/>
              <a:buChar char="•"/>
            </a:pPr>
            <a:r>
              <a:rPr lang="en-US" dirty="0"/>
              <a:t>VLOOKUPs, comparisons between .</a:t>
            </a:r>
            <a:r>
              <a:rPr lang="en-US" dirty="0" err="1"/>
              <a:t>csvs</a:t>
            </a:r>
            <a:endParaRPr lang="en-US" dirty="0"/>
          </a:p>
          <a:p>
            <a:endParaRPr lang="en-US" dirty="0"/>
          </a:p>
        </p:txBody>
      </p:sp>
      <p:pic>
        <p:nvPicPr>
          <p:cNvPr id="10" name="Picture 2" descr="Image result for excel icon">
            <a:extLst>
              <a:ext uri="{FF2B5EF4-FFF2-40B4-BE49-F238E27FC236}">
                <a16:creationId xmlns:a16="http://schemas.microsoft.com/office/drawing/2014/main" id="{42BB2766-3C6E-4841-A02F-9A6AF40A17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8294" y="2107197"/>
            <a:ext cx="419830" cy="41983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2B1BC0DB-3D6E-4D38-A9A9-6A515C7614F6}"/>
              </a:ext>
            </a:extLst>
          </p:cNvPr>
          <p:cNvSpPr/>
          <p:nvPr/>
        </p:nvSpPr>
        <p:spPr>
          <a:xfrm>
            <a:off x="3497300" y="3686724"/>
            <a:ext cx="237566" cy="1477328"/>
          </a:xfrm>
          <a:prstGeom prst="rect">
            <a:avLst/>
          </a:prstGeom>
        </p:spPr>
        <p:txBody>
          <a:bodyPr wrap="none">
            <a:spAutoFit/>
          </a:bodyPr>
          <a:lstStyle/>
          <a:p>
            <a:endParaRPr lang="en-US" dirty="0"/>
          </a:p>
          <a:p>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277256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ppyboozPP" id="{1B0B1F94-ECA0-4785-84A5-E19BE0E63169}" vid="{C63EC51E-CE89-47CF-AEAF-3494B58A47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happyboozPP</Template>
  <TotalTime>31</TotalTime>
  <Words>890</Words>
  <Application>Microsoft Office PowerPoint</Application>
  <PresentationFormat>Widescreen</PresentationFormat>
  <Paragraphs>164</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 Yu</dc:creator>
  <cp:lastModifiedBy> </cp:lastModifiedBy>
  <cp:revision>89</cp:revision>
  <dcterms:created xsi:type="dcterms:W3CDTF">2019-01-23T05:09:01Z</dcterms:created>
  <dcterms:modified xsi:type="dcterms:W3CDTF">2019-01-23T23:54:39Z</dcterms:modified>
</cp:coreProperties>
</file>