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3" r:id="rId2"/>
    <p:sldId id="269" r:id="rId3"/>
    <p:sldId id="270" r:id="rId4"/>
    <p:sldId id="273" r:id="rId5"/>
    <p:sldId id="264" r:id="rId6"/>
    <p:sldId id="272" r:id="rId7"/>
    <p:sldId id="271" r:id="rId8"/>
    <p:sldId id="265" r:id="rId9"/>
    <p:sldId id="266" r:id="rId10"/>
    <p:sldId id="267" r:id="rId11"/>
    <p:sldId id="268" r:id="rId12"/>
    <p:sldId id="278" r:id="rId13"/>
    <p:sldId id="279"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A861"/>
    <a:srgbClr val="262626"/>
    <a:srgbClr val="542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29" autoAdjust="0"/>
    <p:restoredTop sz="94694"/>
  </p:normalViewPr>
  <p:slideViewPr>
    <p:cSldViewPr snapToGrid="0" snapToObjects="1">
      <p:cViewPr>
        <p:scale>
          <a:sx n="63" d="100"/>
          <a:sy n="63"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Happiness Factors</a:t>
            </a: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Happiness Factors</a:t>
            </a: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23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Thots?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3570208"/>
          </a:xfrm>
          <a:prstGeom prst="rect">
            <a:avLst/>
          </a:prstGeom>
        </p:spPr>
        <p:txBody>
          <a:bodyPr wrap="square">
            <a:spAutoFit/>
          </a:bodyPr>
          <a:lstStyle/>
          <a:p>
            <a:pPr marL="285750" lvl="4" indent="-285750">
              <a:buFont typeface="Arial" panose="020B0604020202020204" pitchFamily="34" charset="0"/>
              <a:buChar char="•"/>
            </a:pPr>
            <a:r>
              <a:rPr lang="en-US" sz="2000" dirty="0"/>
              <a:t>What are the most/least happy countries in the world?</a:t>
            </a:r>
          </a:p>
          <a:p>
            <a:pPr marL="742950" lvl="5"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The happiest countries appear to be located primarily in Scandinavia (3) and (7) Europe. The least happy countries are primarily found in Africa, with 9 of the bottom 10.</a:t>
            </a:r>
          </a:p>
          <a:p>
            <a:pPr marL="742950" lvl="5" indent="-285750">
              <a:buFont typeface="Arial" panose="020B0604020202020204" pitchFamily="34" charset="0"/>
              <a:buChar char="•"/>
            </a:pPr>
            <a:endParaRPr lang="en-US" sz="2000" dirty="0">
              <a:latin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dirty="0"/>
              <a:t>Which countries have the most alcohol consumption? Least?</a:t>
            </a:r>
          </a:p>
          <a:p>
            <a:pPr marL="742950" lvl="1" indent="-285750">
              <a:buFont typeface="Arial" panose="020B0604020202020204" pitchFamily="34" charset="0"/>
              <a:buChar char="•"/>
            </a:pPr>
            <a:r>
              <a:rPr lang="en-US" dirty="0"/>
              <a:t>Least alcohol consumption title belongs to Somalia, but it is closely followed by a slew of Middle Eastern and North African countries that are in the surrounding geographical area</a:t>
            </a:r>
          </a:p>
          <a:p>
            <a:pPr marL="742950" lvl="1" indent="-285750">
              <a:buFont typeface="Arial" panose="020B0604020202020204" pitchFamily="34" charset="0"/>
              <a:buChar char="•"/>
            </a:pPr>
            <a:r>
              <a:rPr lang="en-US" dirty="0"/>
              <a:t>Most alcohol consumption title belongs to Estonia, with European countries rounding out the top 20 alcohol consumers, all above 10 liters per year consumption.</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Tree>
    <p:extLst>
      <p:ext uri="{BB962C8B-B14F-4D97-AF65-F5344CB8AC3E}">
        <p14:creationId xmlns:p14="http://schemas.microsoft.com/office/powerpoint/2010/main" val="402985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More Thots?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4555093"/>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p>
          <a:p>
            <a:pPr marL="742950" lvl="5" indent="-285750">
              <a:buFont typeface="Arial" panose="020B0604020202020204" pitchFamily="34" charset="0"/>
              <a:buChar char="•"/>
            </a:pPr>
            <a:endParaRPr lang="en-US" sz="2000" dirty="0">
              <a:latin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dirty="0"/>
              <a:t>Is there a correlation between alcohol consumption and happiness?</a:t>
            </a:r>
          </a:p>
          <a:p>
            <a:pPr marL="742950" lvl="1" indent="-285750">
              <a:buFont typeface="Arial" panose="020B0604020202020204" pitchFamily="34" charset="0"/>
              <a:buChar char="•"/>
            </a:pPr>
            <a:r>
              <a:rPr lang="en-US" dirty="0"/>
              <a:t>The data doesn’t suggest that there is a correlation between alcohol consumption and happiness. The data appears to be randomly distributed.</a:t>
            </a:r>
          </a:p>
          <a:p>
            <a:pPr marL="285750" lvl="0" indent="-285750">
              <a:buFont typeface="Arial" panose="020B0604020202020204" pitchFamily="34" charset="0"/>
              <a:buChar char="•"/>
            </a:pPr>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a:p>
            <a:pPr marL="285750" lvl="0" indent="-285750">
              <a:buFont typeface="Arial" panose="020B0604020202020204" pitchFamily="34" charset="0"/>
              <a:buChar char="•"/>
            </a:pPr>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Tree>
    <p:extLst>
      <p:ext uri="{BB962C8B-B14F-4D97-AF65-F5344CB8AC3E}">
        <p14:creationId xmlns:p14="http://schemas.microsoft.com/office/powerpoint/2010/main" val="170160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F501-644D-4E69-9113-C701BB8C3ECE}"/>
              </a:ext>
            </a:extLst>
          </p:cNvPr>
          <p:cNvSpPr>
            <a:spLocks noGrp="1"/>
          </p:cNvSpPr>
          <p:nvPr>
            <p:ph type="title"/>
          </p:nvPr>
        </p:nvSpPr>
        <p:spPr>
          <a:xfrm>
            <a:off x="839788" y="365125"/>
            <a:ext cx="4646612" cy="1325563"/>
          </a:xfrm>
        </p:spPr>
        <p:txBody>
          <a:bodyPr/>
          <a:lstStyle/>
          <a:p>
            <a:r>
              <a:rPr lang="en-US" dirty="0"/>
              <a:t>WHISKERS</a:t>
            </a:r>
          </a:p>
        </p:txBody>
      </p:sp>
      <p:pic>
        <p:nvPicPr>
          <p:cNvPr id="3" name="Picture 2">
            <a:extLst>
              <a:ext uri="{FF2B5EF4-FFF2-40B4-BE49-F238E27FC236}">
                <a16:creationId xmlns:a16="http://schemas.microsoft.com/office/drawing/2014/main" id="{A6B6B4DC-B390-4B98-B3F1-A0284A4AD3CF}"/>
              </a:ext>
            </a:extLst>
          </p:cNvPr>
          <p:cNvPicPr>
            <a:picLocks noChangeAspect="1"/>
          </p:cNvPicPr>
          <p:nvPr/>
        </p:nvPicPr>
        <p:blipFill>
          <a:blip r:embed="rId2"/>
          <a:stretch>
            <a:fillRect/>
          </a:stretch>
        </p:blipFill>
        <p:spPr>
          <a:xfrm>
            <a:off x="599440" y="1402887"/>
            <a:ext cx="7212969" cy="4794714"/>
          </a:xfrm>
          <a:prstGeom prst="rect">
            <a:avLst/>
          </a:prstGeom>
        </p:spPr>
      </p:pic>
    </p:spTree>
    <p:extLst>
      <p:ext uri="{BB962C8B-B14F-4D97-AF65-F5344CB8AC3E}">
        <p14:creationId xmlns:p14="http://schemas.microsoft.com/office/powerpoint/2010/main" val="368827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F501-644D-4E69-9113-C701BB8C3ECE}"/>
              </a:ext>
            </a:extLst>
          </p:cNvPr>
          <p:cNvSpPr>
            <a:spLocks noGrp="1"/>
          </p:cNvSpPr>
          <p:nvPr>
            <p:ph type="title"/>
          </p:nvPr>
        </p:nvSpPr>
        <p:spPr>
          <a:xfrm>
            <a:off x="839788" y="365125"/>
            <a:ext cx="6668452" cy="1325563"/>
          </a:xfrm>
        </p:spPr>
        <p:txBody>
          <a:bodyPr/>
          <a:lstStyle/>
          <a:p>
            <a:r>
              <a:rPr lang="en-US" dirty="0"/>
              <a:t>HAPPINESS IS A WARM GUN</a:t>
            </a:r>
          </a:p>
        </p:txBody>
      </p:sp>
      <p:pic>
        <p:nvPicPr>
          <p:cNvPr id="4" name="Picture 3">
            <a:extLst>
              <a:ext uri="{FF2B5EF4-FFF2-40B4-BE49-F238E27FC236}">
                <a16:creationId xmlns:a16="http://schemas.microsoft.com/office/drawing/2014/main" id="{DDB04923-39EB-4938-9E91-4BAEC6768B38}"/>
              </a:ext>
            </a:extLst>
          </p:cNvPr>
          <p:cNvPicPr>
            <a:picLocks noChangeAspect="1"/>
          </p:cNvPicPr>
          <p:nvPr/>
        </p:nvPicPr>
        <p:blipFill>
          <a:blip r:embed="rId2"/>
          <a:stretch>
            <a:fillRect/>
          </a:stretch>
        </p:blipFill>
        <p:spPr>
          <a:xfrm>
            <a:off x="753756" y="1690688"/>
            <a:ext cx="9832963" cy="4573969"/>
          </a:xfrm>
          <a:prstGeom prst="rect">
            <a:avLst/>
          </a:prstGeom>
        </p:spPr>
      </p:pic>
    </p:spTree>
    <p:extLst>
      <p:ext uri="{BB962C8B-B14F-4D97-AF65-F5344CB8AC3E}">
        <p14:creationId xmlns:p14="http://schemas.microsoft.com/office/powerpoint/2010/main" val="283616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859C-4953-4471-B003-8826552CA288}"/>
              </a:ext>
            </a:extLst>
          </p:cNvPr>
          <p:cNvSpPr>
            <a:spLocks noGrp="1"/>
          </p:cNvSpPr>
          <p:nvPr>
            <p:ph type="title"/>
          </p:nvPr>
        </p:nvSpPr>
        <p:spPr/>
        <p:txBody>
          <a:bodyPr/>
          <a:lstStyle/>
          <a:p>
            <a:r>
              <a:rPr lang="en-US" dirty="0"/>
              <a:t>INITIAL DATA and QUESTIONS</a:t>
            </a:r>
          </a:p>
        </p:txBody>
      </p:sp>
      <p:sp>
        <p:nvSpPr>
          <p:cNvPr id="3" name="Text Placeholder 2">
            <a:extLst>
              <a:ext uri="{FF2B5EF4-FFF2-40B4-BE49-F238E27FC236}">
                <a16:creationId xmlns:a16="http://schemas.microsoft.com/office/drawing/2014/main" id="{F4A7A130-0720-473C-BD8E-63846BA155AA}"/>
              </a:ext>
            </a:extLst>
          </p:cNvPr>
          <p:cNvSpPr>
            <a:spLocks noGrp="1"/>
          </p:cNvSpPr>
          <p:nvPr>
            <p:ph type="body" idx="1"/>
          </p:nvPr>
        </p:nvSpPr>
        <p:spPr/>
        <p:txBody>
          <a:bodyPr/>
          <a:lstStyle/>
          <a:p>
            <a:r>
              <a:rPr lang="en-US" dirty="0"/>
              <a:t>DATA</a:t>
            </a:r>
          </a:p>
        </p:txBody>
      </p:sp>
      <p:sp>
        <p:nvSpPr>
          <p:cNvPr id="4" name="Content Placeholder 3">
            <a:extLst>
              <a:ext uri="{FF2B5EF4-FFF2-40B4-BE49-F238E27FC236}">
                <a16:creationId xmlns:a16="http://schemas.microsoft.com/office/drawing/2014/main" id="{23953C53-E4F8-4349-B16E-B6E80AACD019}"/>
              </a:ext>
            </a:extLst>
          </p:cNvPr>
          <p:cNvSpPr>
            <a:spLocks noGrp="1"/>
          </p:cNvSpPr>
          <p:nvPr>
            <p:ph sz="half" idx="2"/>
          </p:nvPr>
        </p:nvSpPr>
        <p:spPr/>
        <p:txBody>
          <a:bodyPr>
            <a:normAutofit fontScale="85000" lnSpcReduction="20000"/>
          </a:bodyPr>
          <a:lstStyle/>
          <a:p>
            <a:r>
              <a:rPr lang="en-US" dirty="0"/>
              <a:t>WORLD HAPPINESS REPORT</a:t>
            </a:r>
          </a:p>
          <a:p>
            <a:r>
              <a:rPr lang="en-US" dirty="0"/>
              <a:t>WORLD ALCOHOL CONSUMPTION</a:t>
            </a:r>
          </a:p>
          <a:p>
            <a:r>
              <a:rPr lang="en-US" dirty="0"/>
              <a:t>INCOME INEQUALITY BY COUNTRY</a:t>
            </a:r>
          </a:p>
        </p:txBody>
      </p:sp>
      <p:sp>
        <p:nvSpPr>
          <p:cNvPr id="5" name="Text Placeholder 4">
            <a:extLst>
              <a:ext uri="{FF2B5EF4-FFF2-40B4-BE49-F238E27FC236}">
                <a16:creationId xmlns:a16="http://schemas.microsoft.com/office/drawing/2014/main" id="{0BE9FC8D-E848-43C5-B313-20B6377C13AC}"/>
              </a:ext>
            </a:extLst>
          </p:cNvPr>
          <p:cNvSpPr>
            <a:spLocks noGrp="1"/>
          </p:cNvSpPr>
          <p:nvPr>
            <p:ph type="body" sz="quarter" idx="3"/>
          </p:nvPr>
        </p:nvSpPr>
        <p:spPr/>
        <p:txBody>
          <a:bodyPr/>
          <a:lstStyle/>
          <a:p>
            <a:r>
              <a:rPr lang="en-US" dirty="0"/>
              <a:t>QUESTIONS?</a:t>
            </a:r>
          </a:p>
        </p:txBody>
      </p:sp>
      <p:sp>
        <p:nvSpPr>
          <p:cNvPr id="6" name="Content Placeholder 5">
            <a:extLst>
              <a:ext uri="{FF2B5EF4-FFF2-40B4-BE49-F238E27FC236}">
                <a16:creationId xmlns:a16="http://schemas.microsoft.com/office/drawing/2014/main" id="{56124A13-20E0-4F50-A04B-9D2CE13D75D0}"/>
              </a:ext>
            </a:extLst>
          </p:cNvPr>
          <p:cNvSpPr>
            <a:spLocks noGrp="1"/>
          </p:cNvSpPr>
          <p:nvPr>
            <p:ph sz="quarter" idx="4"/>
          </p:nvPr>
        </p:nvSpPr>
        <p:spPr/>
        <p:txBody>
          <a:bodyPr>
            <a:normAutofit fontScale="85000" lnSpcReduction="20000"/>
          </a:bodyPr>
          <a:lstStyle/>
          <a:p>
            <a:r>
              <a:rPr lang="en-US" dirty="0"/>
              <a:t>What countries are happiest? And are they located in specific geographic region?</a:t>
            </a:r>
          </a:p>
          <a:p>
            <a:r>
              <a:rPr lang="en-US" dirty="0"/>
              <a:t>What countries consume the least/most amount of alcohol?</a:t>
            </a:r>
          </a:p>
          <a:p>
            <a:r>
              <a:rPr lang="en-US" dirty="0"/>
              <a:t>Which countries suffer from greatest amount of income inequality?</a:t>
            </a:r>
          </a:p>
          <a:p>
            <a:r>
              <a:rPr lang="en-US" dirty="0"/>
              <a:t>How do these three pieces of data correlate? Is income inequality an indicator of happiness? Or is alcohol consumption?</a:t>
            </a:r>
          </a:p>
        </p:txBody>
      </p:sp>
    </p:spTree>
    <p:extLst>
      <p:ext uri="{BB962C8B-B14F-4D97-AF65-F5344CB8AC3E}">
        <p14:creationId xmlns:p14="http://schemas.microsoft.com/office/powerpoint/2010/main" val="18834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Why do we care?</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3785652"/>
          </a:xfrm>
          <a:prstGeom prst="rect">
            <a:avLst/>
          </a:prstGeom>
        </p:spPr>
        <p:txBody>
          <a:bodyPr wrap="square">
            <a:spAutoFit/>
          </a:bodyPr>
          <a:lstStyle/>
          <a:p>
            <a:pPr marL="285750" lvl="4" indent="-285750">
              <a:buFont typeface="Arial" panose="020B0604020202020204" pitchFamily="34" charset="0"/>
              <a:buChar char="•"/>
            </a:pPr>
            <a:r>
              <a:rPr lang="en-US" sz="2000" dirty="0"/>
              <a:t>What are the most/least happy countries in the world?</a:t>
            </a:r>
          </a:p>
          <a:p>
            <a:pPr marL="742950" lvl="5" indent="-285750">
              <a:buFont typeface="Arial" panose="020B0604020202020204" pitchFamily="34" charset="0"/>
              <a:buChar char="•"/>
            </a:pPr>
            <a:r>
              <a:rPr lang="en-US" sz="2000" dirty="0"/>
              <a:t>What are the components of that score?</a:t>
            </a:r>
          </a:p>
          <a:p>
            <a:pPr marL="742950" lvl="5" indent="-285750">
              <a:buFont typeface="Arial" panose="020B0604020202020204" pitchFamily="34" charset="0"/>
              <a:buChar char="•"/>
            </a:pPr>
            <a:r>
              <a:rPr lang="en-US" sz="2000" dirty="0"/>
              <a:t>How are they measured?</a:t>
            </a:r>
          </a:p>
          <a:p>
            <a:pPr marL="742950" lvl="5" indent="-285750">
              <a:buFont typeface="Arial" panose="020B0604020202020204" pitchFamily="34" charset="0"/>
              <a:buChar char="•"/>
            </a:pPr>
            <a:r>
              <a:rPr lang="en-US" sz="2000" dirty="0"/>
              <a:t>Which elements are most impactful/weighted?</a:t>
            </a:r>
          </a:p>
          <a:p>
            <a:pPr marL="285750" lvl="4" indent="-285750">
              <a:buFont typeface="Arial" panose="020B0604020202020204" pitchFamily="34" charset="0"/>
              <a:buChar char="•"/>
            </a:pPr>
            <a:r>
              <a:rPr lang="en-US" sz="2000" dirty="0"/>
              <a:t>Which countries have the most/least alcohol consumption?</a:t>
            </a:r>
          </a:p>
          <a:p>
            <a:pPr marL="742950" lvl="5" indent="-285750">
              <a:buFont typeface="Arial" panose="020B0604020202020204" pitchFamily="34" charset="0"/>
              <a:buChar char="•"/>
            </a:pPr>
            <a:r>
              <a:rPr lang="en-US" sz="2000" dirty="0"/>
              <a:t>Is it specific to a region/continent/sub-continent?</a:t>
            </a:r>
          </a:p>
          <a:p>
            <a:pPr marL="742950" lvl="5" indent="-285750">
              <a:buFont typeface="Arial" panose="020B0604020202020204" pitchFamily="34" charset="0"/>
              <a:buChar char="•"/>
            </a:pPr>
            <a:r>
              <a:rPr lang="en-US" sz="2000" dirty="0"/>
              <a:t>Do countries have preferences for wine/beer/spirits?</a:t>
            </a:r>
          </a:p>
          <a:p>
            <a:pPr marL="285750" lvl="4" indent="-285750">
              <a:buFont typeface="Arial" panose="020B0604020202020204" pitchFamily="34" charset="0"/>
              <a:buChar char="•"/>
            </a:pPr>
            <a:r>
              <a:rPr lang="en-US" sz="2000" dirty="0"/>
              <a:t>Which countries have the most/least income inequality?</a:t>
            </a:r>
          </a:p>
          <a:p>
            <a:pPr marL="742950" lvl="5" indent="-285750">
              <a:buFont typeface="Arial" panose="020B0604020202020204" pitchFamily="34" charset="0"/>
              <a:buChar char="•"/>
            </a:pPr>
            <a:r>
              <a:rPr lang="en-US" sz="2000" dirty="0"/>
              <a:t>Do these countries have similar governmental policies?</a:t>
            </a:r>
          </a:p>
          <a:p>
            <a:pPr marL="742950" lvl="5" indent="-285750">
              <a:buFont typeface="Arial" panose="020B0604020202020204" pitchFamily="34" charset="0"/>
              <a:buChar char="•"/>
            </a:pPr>
            <a:r>
              <a:rPr lang="en-US" sz="2000" dirty="0"/>
              <a:t>Are they considered developed or developing nations?</a:t>
            </a:r>
          </a:p>
          <a:p>
            <a:pPr marL="285750" lvl="4" indent="-285750">
              <a:buFont typeface="Arial" panose="020B0604020202020204" pitchFamily="34" charset="0"/>
              <a:buChar char="•"/>
            </a:pPr>
            <a:r>
              <a:rPr lang="en-US" sz="2000" dirty="0"/>
              <a:t>Is either income inequality or alcohol consumption a potential indicator of happiness a country’s </a:t>
            </a:r>
            <a:r>
              <a:rPr lang="en-US" sz="2000"/>
              <a:t>happiness?</a:t>
            </a:r>
            <a:endParaRPr lang="en-US" sz="2000"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spTree>
    <p:extLst>
      <p:ext uri="{BB962C8B-B14F-4D97-AF65-F5344CB8AC3E}">
        <p14:creationId xmlns:p14="http://schemas.microsoft.com/office/powerpoint/2010/main" val="299457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sp>
        <p:nvSpPr>
          <p:cNvPr id="6" name="Rectangle 5">
            <a:extLst>
              <a:ext uri="{FF2B5EF4-FFF2-40B4-BE49-F238E27FC236}">
                <a16:creationId xmlns:a16="http://schemas.microsoft.com/office/drawing/2014/main" id="{1C7D7DF3-24AA-4CDC-B870-2D7A29CFC50A}"/>
              </a:ext>
            </a:extLst>
          </p:cNvPr>
          <p:cNvSpPr>
            <a:spLocks noChangeAspect="1"/>
          </p:cNvSpPr>
          <p:nvPr/>
        </p:nvSpPr>
        <p:spPr>
          <a:xfrm>
            <a:off x="2941665" y="5052486"/>
            <a:ext cx="4043260" cy="1938992"/>
          </a:xfrm>
          <a:prstGeom prst="rect">
            <a:avLst/>
          </a:prstGeom>
        </p:spPr>
        <p:txBody>
          <a:bodyPr wrap="square">
            <a:spAutoFit/>
          </a:bodyPr>
          <a:lstStyle/>
          <a:p>
            <a:pPr marL="285750" lvl="3" indent="-285750">
              <a:buFont typeface="Arial" panose="020B0604020202020204" pitchFamily="34" charset="0"/>
              <a:buChar char="•"/>
            </a:pPr>
            <a:r>
              <a:rPr lang="en-US" sz="2000" dirty="0"/>
              <a:t>The data exploration and cleanup process (accompanied by your </a:t>
            </a:r>
            <a:r>
              <a:rPr lang="en-US" sz="2000" dirty="0" err="1"/>
              <a:t>Jupyter</a:t>
            </a:r>
            <a:r>
              <a:rPr lang="en-US" sz="2000" dirty="0"/>
              <a:t> Notebook)</a:t>
            </a:r>
          </a:p>
          <a:p>
            <a:pPr marL="285750" lvl="3" indent="-285750">
              <a:buFont typeface="Arial" panose="020B0604020202020204" pitchFamily="34" charset="0"/>
              <a:buChar char="•"/>
            </a:pPr>
            <a:r>
              <a:rPr lang="en-US" sz="2000" dirty="0"/>
              <a:t>The analysis process (accompanied by your </a:t>
            </a:r>
            <a:r>
              <a:rPr lang="en-US" sz="2000" dirty="0" err="1"/>
              <a:t>Jupyter</a:t>
            </a:r>
            <a:r>
              <a:rPr lang="en-US" sz="2000" dirty="0"/>
              <a:t> Notebook)</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14924" y="1259539"/>
            <a:ext cx="6059630" cy="2368772"/>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2">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928872" y="848926"/>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5519635" y="1405508"/>
            <a:ext cx="6096000" cy="1323439"/>
          </a:xfrm>
          <a:prstGeom prst="rect">
            <a:avLst/>
          </a:prstGeom>
        </p:spPr>
        <p:txBody>
          <a:bodyPr>
            <a:spAutoFit/>
          </a:bodyPr>
          <a:lstStyle/>
          <a:p>
            <a:pPr marL="285750" lvl="3" indent="-285750">
              <a:buFont typeface="Arial" panose="020B0604020202020204" pitchFamily="34" charset="0"/>
              <a:buChar char="•"/>
            </a:pPr>
            <a:r>
              <a:rPr lang="en-US" sz="2000" dirty="0"/>
              <a:t>The data exploration and cleanup process (accompanied by your </a:t>
            </a:r>
            <a:r>
              <a:rPr lang="en-US" sz="2000" dirty="0" err="1"/>
              <a:t>Jupyter</a:t>
            </a:r>
            <a:r>
              <a:rPr lang="en-US" sz="2000" dirty="0"/>
              <a:t> Notebook)</a:t>
            </a:r>
          </a:p>
          <a:p>
            <a:pPr marL="285750" lvl="3" indent="-285750">
              <a:buFont typeface="Arial" panose="020B0604020202020204" pitchFamily="34" charset="0"/>
              <a:buChar char="•"/>
            </a:pPr>
            <a:r>
              <a:rPr lang="en-US" sz="2000" dirty="0"/>
              <a:t>The analysis process (accompanied by your </a:t>
            </a:r>
            <a:r>
              <a:rPr lang="en-US" sz="2000" dirty="0" err="1"/>
              <a:t>Jupyter</a:t>
            </a:r>
            <a:r>
              <a:rPr lang="en-US" sz="2000" dirty="0"/>
              <a:t> Notebook)</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778000" y="20859"/>
            <a:ext cx="8236968"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3600" dirty="0"/>
              <a:t>Data Exploration &amp; Clean-up Process</a:t>
            </a:r>
            <a:endParaRPr lang="en-US" sz="3600" dirty="0">
              <a:solidFill>
                <a:srgbClr val="000000"/>
              </a:solidFill>
            </a:endParaRPr>
          </a:p>
        </p:txBody>
      </p:sp>
      <p:sp>
        <p:nvSpPr>
          <p:cNvPr id="4" name="Rectangle 3">
            <a:extLst>
              <a:ext uri="{FF2B5EF4-FFF2-40B4-BE49-F238E27FC236}">
                <a16:creationId xmlns:a16="http://schemas.microsoft.com/office/drawing/2014/main" id="{A7A3A4F4-CC49-41CD-8A92-003B16BA2A95}"/>
              </a:ext>
            </a:extLst>
          </p:cNvPr>
          <p:cNvSpPr/>
          <p:nvPr/>
        </p:nvSpPr>
        <p:spPr>
          <a:xfrm>
            <a:off x="3642840" y="3091781"/>
            <a:ext cx="6096000" cy="1938992"/>
          </a:xfrm>
          <a:prstGeom prst="rect">
            <a:avLst/>
          </a:prstGeom>
        </p:spPr>
        <p:txBody>
          <a:bodyPr>
            <a:spAutoFit/>
          </a:bodyPr>
          <a:lstStyle/>
          <a:p>
            <a:pPr marL="285750" lvl="3" indent="-285750">
              <a:buFont typeface="Arial" panose="020B0604020202020204" pitchFamily="34" charset="0"/>
              <a:buChar char="•"/>
            </a:pPr>
            <a:r>
              <a:rPr lang="en-US" sz="2000" dirty="0"/>
              <a:t>Your conclusions. This should include a numerical summary as well as visualizations of that summary</a:t>
            </a:r>
          </a:p>
          <a:p>
            <a:pPr marL="285750" lvl="3" indent="-285750">
              <a:buFont typeface="Arial" panose="020B0604020202020204" pitchFamily="34" charset="0"/>
              <a:buChar char="•"/>
            </a:pPr>
            <a:r>
              <a:rPr lang="en-US" sz="2000" dirty="0"/>
              <a:t>Discuss the implications of your findings. This is where you get to have an open-ended discussion about what your findings "mean</a:t>
            </a:r>
          </a:p>
          <a:p>
            <a:pPr marL="285750" lvl="3" indent="-285750">
              <a:buFont typeface="Arial" panose="020B0604020202020204" pitchFamily="34" charset="0"/>
              <a:buChar char="•"/>
            </a:pPr>
            <a:r>
              <a:rPr lang="en-US" sz="2000" dirty="0"/>
              <a:t>Q&amp;A session to follow your presentation</a:t>
            </a:r>
          </a:p>
        </p:txBody>
      </p:sp>
    </p:spTree>
    <p:extLst>
      <p:ext uri="{BB962C8B-B14F-4D97-AF65-F5344CB8AC3E}">
        <p14:creationId xmlns:p14="http://schemas.microsoft.com/office/powerpoint/2010/main" val="65342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68316" y="169185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127107" y="306654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837432" y="714079"/>
            <a:ext cx="2867688" cy="695557"/>
          </a:xfrm>
          <a:prstGeom prst="rect">
            <a:avLst/>
          </a:prstGeom>
        </p:spPr>
        <p:txBody>
          <a:bodyPr vert="horz" lIns="91440" tIns="45720" rIns="91440" bIns="45720" rtlCol="0" anchor="b">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600" dirty="0"/>
              <a:t>The Gini Coefficient</a:t>
            </a:r>
            <a:endParaRPr lang="en-US" sz="2600" dirty="0">
              <a:solidFill>
                <a:srgbClr val="000000"/>
              </a:solidFill>
            </a:endParaRPr>
          </a:p>
        </p:txBody>
      </p:sp>
      <p:sp>
        <p:nvSpPr>
          <p:cNvPr id="13" name="TextBox 12">
            <a:extLst>
              <a:ext uri="{FF2B5EF4-FFF2-40B4-BE49-F238E27FC236}">
                <a16:creationId xmlns:a16="http://schemas.microsoft.com/office/drawing/2014/main" id="{62FFA060-329C-4A11-AA1F-72AB8581F143}"/>
              </a:ext>
            </a:extLst>
          </p:cNvPr>
          <p:cNvSpPr txBox="1"/>
          <p:nvPr/>
        </p:nvSpPr>
        <p:spPr>
          <a:xfrm>
            <a:off x="3127107" y="4173515"/>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5" name="Subtitle 2">
            <a:extLst>
              <a:ext uri="{FF2B5EF4-FFF2-40B4-BE49-F238E27FC236}">
                <a16:creationId xmlns:a16="http://schemas.microsoft.com/office/drawing/2014/main" id="{0ACEDCDA-A2A2-42F4-8459-E912092B2611}"/>
              </a:ext>
            </a:extLst>
          </p:cNvPr>
          <p:cNvSpPr txBox="1">
            <a:spLocks/>
          </p:cNvSpPr>
          <p:nvPr/>
        </p:nvSpPr>
        <p:spPr>
          <a:xfrm>
            <a:off x="1778000" y="20859"/>
            <a:ext cx="8236968"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3600" dirty="0"/>
              <a:t>Data Exploration &amp; Clean-up Process</a:t>
            </a:r>
            <a:endParaRPr lang="en-US" sz="3600" dirty="0">
              <a:solidFill>
                <a:srgbClr val="000000"/>
              </a:solidFill>
            </a:endParaRPr>
          </a:p>
        </p:txBody>
      </p:sp>
    </p:spTree>
    <p:extLst>
      <p:ext uri="{BB962C8B-B14F-4D97-AF65-F5344CB8AC3E}">
        <p14:creationId xmlns:p14="http://schemas.microsoft.com/office/powerpoint/2010/main" val="199962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8" name="Subtitle 2">
            <a:extLst>
              <a:ext uri="{FF2B5EF4-FFF2-40B4-BE49-F238E27FC236}">
                <a16:creationId xmlns:a16="http://schemas.microsoft.com/office/drawing/2014/main" id="{3FD876A2-3892-42BE-9CDA-650985982439}"/>
              </a:ext>
            </a:extLst>
          </p:cNvPr>
          <p:cNvSpPr txBox="1">
            <a:spLocks/>
          </p:cNvSpPr>
          <p:nvPr/>
        </p:nvSpPr>
        <p:spPr>
          <a:xfrm>
            <a:off x="2555433" y="248456"/>
            <a:ext cx="5354320"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Happiness Factors</a:t>
            </a: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6440"/>
          <a:stretch/>
        </p:blipFill>
        <p:spPr>
          <a:xfrm>
            <a:off x="7355131" y="1766947"/>
            <a:ext cx="4915353"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2905153" y="783251"/>
            <a:ext cx="7571373" cy="861774"/>
          </a:xfrm>
          <a:prstGeom prst="rect">
            <a:avLst/>
          </a:prstGeom>
          <a:noFill/>
        </p:spPr>
        <p:txBody>
          <a:bodyPr wrap="square" rtlCol="0">
            <a:spAutoFit/>
          </a:bodyPr>
          <a:lstStyle/>
          <a:p>
            <a:r>
              <a:rPr lang="en-US" b="1" dirty="0">
                <a:solidFill>
                  <a:schemeClr val="accent6">
                    <a:lumMod val="75000"/>
                  </a:schemeClr>
                </a:solidFill>
              </a:rPr>
              <a:t>How do the different happiness factors correlate? </a:t>
            </a:r>
          </a:p>
          <a:p>
            <a:r>
              <a:rPr lang="en-US" sz="1400" dirty="0"/>
              <a:t>Analyzing household income</a:t>
            </a:r>
          </a:p>
          <a:p>
            <a:endParaRPr lang="en-US" dirty="0"/>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18</TotalTime>
  <Words>820</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WHISKERS</vt:lpstr>
      <vt:lpstr>HAPPINESS IS A WARM GUN</vt:lpstr>
      <vt:lpstr>INITIAL DATA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 </cp:lastModifiedBy>
  <cp:revision>22</cp:revision>
  <dcterms:created xsi:type="dcterms:W3CDTF">2019-01-23T05:09:01Z</dcterms:created>
  <dcterms:modified xsi:type="dcterms:W3CDTF">2019-01-23T07:17:02Z</dcterms:modified>
</cp:coreProperties>
</file>