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3" r:id="rId2"/>
    <p:sldId id="269" r:id="rId3"/>
    <p:sldId id="270" r:id="rId4"/>
    <p:sldId id="273" r:id="rId5"/>
    <p:sldId id="264" r:id="rId6"/>
    <p:sldId id="272" r:id="rId7"/>
    <p:sldId id="271" r:id="rId8"/>
    <p:sldId id="265" r:id="rId9"/>
    <p:sldId id="266" r:id="rId10"/>
    <p:sldId id="267" r:id="rId11"/>
    <p:sldId id="268" r:id="rId12"/>
    <p:sldId id="278" r:id="rId13"/>
    <p:sldId id="279"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k Davis" initials="CD" lastIdx="1" clrIdx="0">
    <p:extLst>
      <p:ext uri="{19B8F6BF-5375-455C-9EA6-DF929625EA0E}">
        <p15:presenceInfo xmlns:p15="http://schemas.microsoft.com/office/powerpoint/2012/main" userId="6eea6792e2032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EA861"/>
    <a:srgbClr val="262626"/>
    <a:srgbClr val="542C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29" autoAdjust="0"/>
    <p:restoredTop sz="94694"/>
  </p:normalViewPr>
  <p:slideViewPr>
    <p:cSldViewPr snapToGrid="0" snapToObjects="1">
      <p:cViewPr>
        <p:scale>
          <a:sx n="63" d="100"/>
          <a:sy n="63" d="100"/>
        </p:scale>
        <p:origin x="5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1659C-E6BD-4D56-B7D7-98B50E42CF02}"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2528-375E-4299-97FD-A8D415CD2C94}" type="slidenum">
              <a:rPr lang="en-US" smtClean="0"/>
              <a:t>‹#›</a:t>
            </a:fld>
            <a:endParaRPr lang="en-US"/>
          </a:p>
        </p:txBody>
      </p:sp>
    </p:spTree>
    <p:extLst>
      <p:ext uri="{BB962C8B-B14F-4D97-AF65-F5344CB8AC3E}">
        <p14:creationId xmlns:p14="http://schemas.microsoft.com/office/powerpoint/2010/main" val="157014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BE70-9333-3142-8A10-47E8909E0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7786F-94E1-4D4E-9BE9-E2C1A657F5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35378-2DE8-F746-BCAB-40A6A8D8098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8EFE06FB-6605-D74A-8897-F3ACC2D42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2A254-54DB-E341-A14D-AF5967FDC51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414460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226E-4C8E-8D4E-957C-241BC4A51B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818AB6-D06E-DF4F-ADF2-E3BD60C7A0E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9D677-7604-B84A-A08A-7EA9B0C9E9D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2FA85A2E-82B7-5F4D-80ED-C1AF5563D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63713-C76A-5E42-9561-D4DBD1C4F7B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321625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1C726-4391-F940-A027-B2AE749E97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4608DE-CAAA-724C-9415-48FC45D55F9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BDC60-D969-424D-8533-990012533BAB}"/>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08B30484-4DE2-5442-87CC-FB61CA78F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EC758-5B84-F24F-8E42-9A033BE95F45}"/>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3878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9D09-B5B0-3C48-8E3E-692747339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E3E85-E303-5749-97C1-B06A8F4E40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45362-8569-0640-AD06-A91878971AC9}"/>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EDD1862A-A76D-9741-884B-B2393C6F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52897-C4C1-6A4D-8B9A-5CCBA941750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517727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DD72-9CD6-3640-93D8-008A720E4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2A6141-4228-044F-8168-A022E5E9B7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E366E2-4C81-1349-9A67-DD41D2D6EC8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112FAD39-4CE1-3344-97A1-63E04C1A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BA453-4420-BA40-B8D6-10B4DF9E4D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51463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82654-19E4-8E42-BC52-EDEC43B6E5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B24694-41F4-294E-99D5-396A0E2C76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5DD371-85EC-8A46-8F6E-D42955ECA1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76FBB2-C05C-2842-A003-81B441E1829E}"/>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64769924-537E-194F-89E2-A70D6671C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5E2BE-D634-714B-A7FB-8BD5F56EB2AA}"/>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778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ACB9-B936-DE46-9B1F-56445E80E6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0CB3E2-ABD7-3341-B02F-5DD39A3AF1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147F62E-B009-9A4D-94BA-DB0C915C3A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79F085-466C-0747-A6B7-933A4876A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010057-C185-1D40-BE48-327BDB5452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5F58B-D02C-784D-9B73-42C2BA637F24}"/>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8" name="Footer Placeholder 7">
            <a:extLst>
              <a:ext uri="{FF2B5EF4-FFF2-40B4-BE49-F238E27FC236}">
                <a16:creationId xmlns:a16="http://schemas.microsoft.com/office/drawing/2014/main" id="{F1DACBFB-0DA3-8A40-B1DE-355E7BBF04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70D4AF-D1C8-8049-B5BE-870DDFA8CAB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16217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5F023-5388-6F4F-9503-97AB7AF8C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FD02C1-23D2-8F43-A899-5B6A7B2DDF95}"/>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4" name="Footer Placeholder 3">
            <a:extLst>
              <a:ext uri="{FF2B5EF4-FFF2-40B4-BE49-F238E27FC236}">
                <a16:creationId xmlns:a16="http://schemas.microsoft.com/office/drawing/2014/main" id="{7395B183-D58E-5D43-8B61-866A59AD1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731F18-6C05-4247-AFA1-679749597BD7}"/>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57352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014E29-B0F0-014B-BEC3-803D6A2942DC}"/>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3" name="Footer Placeholder 2">
            <a:extLst>
              <a:ext uri="{FF2B5EF4-FFF2-40B4-BE49-F238E27FC236}">
                <a16:creationId xmlns:a16="http://schemas.microsoft.com/office/drawing/2014/main" id="{B4D58C19-BF74-4E4C-B817-A4DFF46CA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735FF-B168-514C-82C2-E95375F3C3F0}"/>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221048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75104-6FE4-8348-AAD1-A434CED833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0BDE9-A3FD-DE48-8075-D455FD6EE4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2041C5-010C-104F-B97B-0C9639F1F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1A63B9-5AAD-9147-A23E-8903DF938F22}"/>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8232B60F-F644-A145-98A7-D6678D9F29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ED2C7-D1E1-0240-9D9D-22CAFB0BAB9E}"/>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17440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5A61-6149-2D4B-9DA1-55A4F5AF7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409759-B7F7-A545-BA73-5067A1735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07F38-B233-CE48-A6F1-65555E5B3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7D0C66-840E-3943-8A75-76845F56CD71}"/>
              </a:ext>
            </a:extLst>
          </p:cNvPr>
          <p:cNvSpPr>
            <a:spLocks noGrp="1"/>
          </p:cNvSpPr>
          <p:nvPr>
            <p:ph type="dt" sz="half" idx="10"/>
          </p:nvPr>
        </p:nvSpPr>
        <p:spPr/>
        <p:txBody>
          <a:bodyPr/>
          <a:lstStyle/>
          <a:p>
            <a:fld id="{C2132BAB-B651-EC49-BE3B-F0B1952C44CB}" type="datetimeFigureOut">
              <a:rPr lang="en-US" smtClean="0"/>
              <a:t>1/23/2019</a:t>
            </a:fld>
            <a:endParaRPr lang="en-US"/>
          </a:p>
        </p:txBody>
      </p:sp>
      <p:sp>
        <p:nvSpPr>
          <p:cNvPr id="6" name="Footer Placeholder 5">
            <a:extLst>
              <a:ext uri="{FF2B5EF4-FFF2-40B4-BE49-F238E27FC236}">
                <a16:creationId xmlns:a16="http://schemas.microsoft.com/office/drawing/2014/main" id="{378C0E28-2C52-E445-8F4C-9671AE1AC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92B20-8DCC-D642-A2F9-994F1AD7086B}"/>
              </a:ext>
            </a:extLst>
          </p:cNvPr>
          <p:cNvSpPr>
            <a:spLocks noGrp="1"/>
          </p:cNvSpPr>
          <p:nvPr>
            <p:ph type="sldNum" sz="quarter" idx="12"/>
          </p:nvPr>
        </p:nvSpPr>
        <p:spPr/>
        <p:txBody>
          <a:bodyPr/>
          <a:lstStyle/>
          <a:p>
            <a:fld id="{5A4B0161-4BD6-7C40-AD0C-97091C063904}" type="slidenum">
              <a:rPr lang="en-US" smtClean="0"/>
              <a:t>‹#›</a:t>
            </a:fld>
            <a:endParaRPr lang="en-US"/>
          </a:p>
        </p:txBody>
      </p:sp>
    </p:spTree>
    <p:extLst>
      <p:ext uri="{BB962C8B-B14F-4D97-AF65-F5344CB8AC3E}">
        <p14:creationId xmlns:p14="http://schemas.microsoft.com/office/powerpoint/2010/main" val="382304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C5ADAB-BAE7-BB4C-A8AF-A97581C43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7DB078-659E-4E4E-9891-7151F5D041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4F7EE-6E15-644D-9EFB-A237E8469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32BAB-B651-EC49-BE3B-F0B1952C44CB}" type="datetimeFigureOut">
              <a:rPr lang="en-US" smtClean="0"/>
              <a:t>1/23/2019</a:t>
            </a:fld>
            <a:endParaRPr lang="en-US"/>
          </a:p>
        </p:txBody>
      </p:sp>
      <p:sp>
        <p:nvSpPr>
          <p:cNvPr id="5" name="Footer Placeholder 4">
            <a:extLst>
              <a:ext uri="{FF2B5EF4-FFF2-40B4-BE49-F238E27FC236}">
                <a16:creationId xmlns:a16="http://schemas.microsoft.com/office/drawing/2014/main" id="{DC37E156-867D-C042-A5EA-6B23F5A64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B58578-9A0E-944C-919A-52CCE1762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B0161-4BD6-7C40-AD0C-97091C063904}" type="slidenum">
              <a:rPr lang="en-US" smtClean="0"/>
              <a:t>‹#›</a:t>
            </a:fld>
            <a:endParaRPr lang="en-US"/>
          </a:p>
        </p:txBody>
      </p:sp>
    </p:spTree>
    <p:extLst>
      <p:ext uri="{BB962C8B-B14F-4D97-AF65-F5344CB8AC3E}">
        <p14:creationId xmlns:p14="http://schemas.microsoft.com/office/powerpoint/2010/main" val="1084275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57F4986A-A09A-4982-B959-FB37A17BD6D6}"/>
              </a:ext>
            </a:extLst>
          </p:cNvPr>
          <p:cNvPicPr>
            <a:picLocks noChangeAspect="1"/>
          </p:cNvPicPr>
          <p:nvPr/>
        </p:nvPicPr>
        <p:blipFill>
          <a:blip r:embed="rId2">
            <a:duotone>
              <a:schemeClr val="accent6">
                <a:shade val="45000"/>
                <a:satMod val="135000"/>
              </a:schemeClr>
              <a:prstClr val="white"/>
            </a:duotone>
          </a:blip>
          <a:stretch>
            <a:fillRect/>
          </a:stretch>
        </p:blipFill>
        <p:spPr>
          <a:xfrm>
            <a:off x="3196589" y="1115906"/>
            <a:ext cx="3858496" cy="4930987"/>
          </a:xfrm>
          <a:prstGeom prst="rect">
            <a:avLst/>
          </a:prstGeom>
        </p:spPr>
      </p:pic>
      <p:sp>
        <p:nvSpPr>
          <p:cNvPr id="21" name="Title 1">
            <a:extLst>
              <a:ext uri="{FF2B5EF4-FFF2-40B4-BE49-F238E27FC236}">
                <a16:creationId xmlns:a16="http://schemas.microsoft.com/office/drawing/2014/main" id="{A73502A5-AB2C-49E1-A931-C799BDA5894F}"/>
              </a:ext>
            </a:extLst>
          </p:cNvPr>
          <p:cNvSpPr txBox="1">
            <a:spLocks noChangeAspect="1"/>
          </p:cNvSpPr>
          <p:nvPr/>
        </p:nvSpPr>
        <p:spPr>
          <a:xfrm>
            <a:off x="8094833" y="567324"/>
            <a:ext cx="3252950" cy="3202036"/>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rgbClr val="FFFFFF"/>
                </a:solidFill>
              </a:rPr>
              <a:t>Drink and Be Happy</a:t>
            </a:r>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119D1D2-9A48-419F-AFF2-E65C3DA6A13D}"/>
              </a:ext>
            </a:extLst>
          </p:cNvPr>
          <p:cNvPicPr>
            <a:picLocks noChangeAspect="1"/>
          </p:cNvPicPr>
          <p:nvPr/>
        </p:nvPicPr>
        <p:blipFill rotWithShape="1">
          <a:blip r:embed="rId2">
            <a:extLst/>
          </a:blip>
          <a:srcRect l="53358" t="3778" r="8462" b="70261"/>
          <a:stretch/>
        </p:blipFill>
        <p:spPr>
          <a:xfrm>
            <a:off x="5283878" y="1341120"/>
            <a:ext cx="1473201" cy="1280160"/>
          </a:xfrm>
          <a:prstGeom prst="rect">
            <a:avLst/>
          </a:prstGeom>
        </p:spPr>
      </p:pic>
      <p:sp>
        <p:nvSpPr>
          <p:cNvPr id="25" name="Rectangle 24">
            <a:extLst>
              <a:ext uri="{FF2B5EF4-FFF2-40B4-BE49-F238E27FC236}">
                <a16:creationId xmlns:a16="http://schemas.microsoft.com/office/drawing/2014/main" id="{A0FED030-B957-4C76-8A7A-E0A76E533666}"/>
              </a:ext>
            </a:extLst>
          </p:cNvPr>
          <p:cNvSpPr/>
          <p:nvPr/>
        </p:nvSpPr>
        <p:spPr>
          <a:xfrm rot="9836432">
            <a:off x="3169328" y="5522971"/>
            <a:ext cx="8989333" cy="45719"/>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CFBE5F6-071D-48A8-B3D5-18D384CC713F}"/>
              </a:ext>
            </a:extLst>
          </p:cNvPr>
          <p:cNvSpPr txBox="1"/>
          <p:nvPr/>
        </p:nvSpPr>
        <p:spPr>
          <a:xfrm>
            <a:off x="10215184" y="6125310"/>
            <a:ext cx="1774397" cy="369332"/>
          </a:xfrm>
          <a:prstGeom prst="rect">
            <a:avLst/>
          </a:prstGeom>
          <a:noFill/>
        </p:spPr>
        <p:txBody>
          <a:bodyPr wrap="none" rtlCol="0">
            <a:spAutoFit/>
          </a:bodyPr>
          <a:lstStyle/>
          <a:p>
            <a:r>
              <a:rPr lang="en-US" dirty="0"/>
              <a:t>January 23, 2019</a:t>
            </a:r>
          </a:p>
        </p:txBody>
      </p:sp>
    </p:spTree>
    <p:extLst>
      <p:ext uri="{BB962C8B-B14F-4D97-AF65-F5344CB8AC3E}">
        <p14:creationId xmlns:p14="http://schemas.microsoft.com/office/powerpoint/2010/main" val="78621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Happiness Factors</a:t>
            </a:r>
          </a:p>
        </p:txBody>
      </p:sp>
      <p:pic>
        <p:nvPicPr>
          <p:cNvPr id="15" name="Content Placeholder 17" descr="A screenshot of a cell phone&#10;&#10;Description automatically generated">
            <a:extLst>
              <a:ext uri="{FF2B5EF4-FFF2-40B4-BE49-F238E27FC236}">
                <a16:creationId xmlns:a16="http://schemas.microsoft.com/office/drawing/2014/main" id="{47FAA7B9-E0D2-48A9-825B-E63983B05E5F}"/>
              </a:ext>
            </a:extLst>
          </p:cNvPr>
          <p:cNvPicPr>
            <a:picLocks noChangeAspect="1"/>
          </p:cNvPicPr>
          <p:nvPr/>
        </p:nvPicPr>
        <p:blipFill rotWithShape="1">
          <a:blip r:embed="rId2"/>
          <a:srcRect l="17414" r="20145" b="31346"/>
          <a:stretch/>
        </p:blipFill>
        <p:spPr>
          <a:xfrm>
            <a:off x="7584307" y="1787997"/>
            <a:ext cx="4538102" cy="3385103"/>
          </a:xfrm>
          <a:prstGeom prst="rect">
            <a:avLst/>
          </a:prstGeom>
        </p:spPr>
      </p:pic>
      <p:pic>
        <p:nvPicPr>
          <p:cNvPr id="13" name="Content Placeholder 21" descr="A screenshot of a cell phone&#10;&#10;Description automatically generated">
            <a:extLst>
              <a:ext uri="{FF2B5EF4-FFF2-40B4-BE49-F238E27FC236}">
                <a16:creationId xmlns:a16="http://schemas.microsoft.com/office/drawing/2014/main" id="{3C4094CD-68E6-424F-A7DB-B1089FF8D5F3}"/>
              </a:ext>
            </a:extLst>
          </p:cNvPr>
          <p:cNvPicPr>
            <a:picLocks noChangeAspect="1"/>
          </p:cNvPicPr>
          <p:nvPr/>
        </p:nvPicPr>
        <p:blipFill rotWithShape="1">
          <a:blip r:embed="rId3"/>
          <a:srcRect l="13905" r="15650"/>
          <a:stretch/>
        </p:blipFill>
        <p:spPr>
          <a:xfrm>
            <a:off x="2641926" y="1807359"/>
            <a:ext cx="4872790" cy="3462587"/>
          </a:xfrm>
          <a:prstGeom prst="rect">
            <a:avLst/>
          </a:prstGeom>
        </p:spPr>
      </p:pic>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7" descr="A screenshot of a cell phone&#10;&#10;Description automatically generated">
            <a:extLst>
              <a:ext uri="{FF2B5EF4-FFF2-40B4-BE49-F238E27FC236}">
                <a16:creationId xmlns:a16="http://schemas.microsoft.com/office/drawing/2014/main" id="{0619BBB3-2682-4968-B636-5234D56F0BDC}"/>
              </a:ext>
            </a:extLst>
          </p:cNvPr>
          <p:cNvPicPr>
            <a:picLocks noChangeAspect="1"/>
          </p:cNvPicPr>
          <p:nvPr/>
        </p:nvPicPr>
        <p:blipFill rotWithShape="1">
          <a:blip r:embed="rId2"/>
          <a:srcRect t="68654" b="3382"/>
          <a:stretch/>
        </p:blipFill>
        <p:spPr>
          <a:xfrm>
            <a:off x="5868435" y="5233891"/>
            <a:ext cx="6323565" cy="1185989"/>
          </a:xfrm>
          <a:prstGeom prst="rect">
            <a:avLst/>
          </a:prstGeom>
        </p:spPr>
      </p:pic>
    </p:spTree>
    <p:extLst>
      <p:ext uri="{BB962C8B-B14F-4D97-AF65-F5344CB8AC3E}">
        <p14:creationId xmlns:p14="http://schemas.microsoft.com/office/powerpoint/2010/main" val="126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2">
            <a:extLst>
              <a:ext uri="{FF2B5EF4-FFF2-40B4-BE49-F238E27FC236}">
                <a16:creationId xmlns:a16="http://schemas.microsoft.com/office/drawing/2014/main" id="{3FD876A2-3892-42BE-9CDA-650985982439}"/>
              </a:ext>
            </a:extLst>
          </p:cNvPr>
          <p:cNvSpPr txBox="1">
            <a:spLocks/>
          </p:cNvSpPr>
          <p:nvPr/>
        </p:nvSpPr>
        <p:spPr>
          <a:xfrm>
            <a:off x="2831301" y="317586"/>
            <a:ext cx="5354320"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Happiness Factors</a:t>
            </a: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523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Thots?</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3570208"/>
          </a:xfrm>
          <a:prstGeom prst="rect">
            <a:avLst/>
          </a:prstGeom>
        </p:spPr>
        <p:txBody>
          <a:bodyPr wrap="square">
            <a:spAutoFit/>
          </a:bodyPr>
          <a:lstStyle/>
          <a:p>
            <a:pPr marL="285750" lvl="4" indent="-285750">
              <a:buFont typeface="Arial" panose="020B0604020202020204" pitchFamily="34" charset="0"/>
              <a:buChar char="•"/>
            </a:pPr>
            <a:r>
              <a:rPr lang="en-US" sz="2000" dirty="0"/>
              <a:t>What are the most/least happy countries in the world?</a:t>
            </a:r>
          </a:p>
          <a:p>
            <a:pPr marL="742950" lvl="5"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The happiest countries appear to be located primarily in Scandinavia (3) and (7) Europe. The least happy countries are primarily found in Africa, with 9 of the bottom 10.</a:t>
            </a:r>
          </a:p>
          <a:p>
            <a:pPr marL="742950" lvl="5" indent="-285750">
              <a:buFont typeface="Arial" panose="020B0604020202020204" pitchFamily="34" charset="0"/>
              <a:buChar char="•"/>
            </a:pPr>
            <a:endParaRPr lang="en-US" sz="2000" dirty="0">
              <a:latin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dirty="0"/>
              <a:t>Which countries have the most alcohol consumption? Least?</a:t>
            </a:r>
          </a:p>
          <a:p>
            <a:pPr marL="742950" lvl="1" indent="-285750">
              <a:buFont typeface="Arial" panose="020B0604020202020204" pitchFamily="34" charset="0"/>
              <a:buChar char="•"/>
            </a:pPr>
            <a:r>
              <a:rPr lang="en-US" dirty="0"/>
              <a:t>Least alcohol consumption title belongs to Somalia, but it is closely followed by a slew of Middle Eastern and North African countries that are in the surrounding geographical area</a:t>
            </a:r>
          </a:p>
          <a:p>
            <a:pPr marL="742950" lvl="1" indent="-285750">
              <a:buFont typeface="Arial" panose="020B0604020202020204" pitchFamily="34" charset="0"/>
              <a:buChar char="•"/>
            </a:pPr>
            <a:r>
              <a:rPr lang="en-US" dirty="0"/>
              <a:t>Most alcohol consumption title belongs to Estonia, with European countries rounding out the top 20 alcohol consumers, all above 10 liters per year consumption.</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Tree>
    <p:extLst>
      <p:ext uri="{BB962C8B-B14F-4D97-AF65-F5344CB8AC3E}">
        <p14:creationId xmlns:p14="http://schemas.microsoft.com/office/powerpoint/2010/main" val="402985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More Thots?</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4555093"/>
          </a:xfrm>
          <a:prstGeom prst="rect">
            <a:avLst/>
          </a:prstGeom>
        </p:spPr>
        <p:txBody>
          <a:bodyPr wrap="square">
            <a:spAutoFit/>
          </a:bodyPr>
          <a:lstStyle/>
          <a:p>
            <a:pPr marL="285750" lvl="0" indent="-285750">
              <a:buFont typeface="Arial" panose="020B0604020202020204" pitchFamily="34" charset="0"/>
              <a:buChar char="•"/>
            </a:pPr>
            <a:r>
              <a:rPr lang="en-US" dirty="0"/>
              <a:t>Which countries have the most income inequality?</a:t>
            </a:r>
          </a:p>
          <a:p>
            <a:pPr marL="742950" lvl="1" indent="-285750">
              <a:buFont typeface="Arial" panose="020B0604020202020204" pitchFamily="34" charset="0"/>
              <a:buChar char="•"/>
            </a:pPr>
            <a:r>
              <a:rPr lang="en-US" dirty="0"/>
              <a:t>South Africa has highest instance of GINI coefficient, but South America appears to have the highest concentration of income inequality, with countries such as Honduras, Brazil, Colombia, Paraguay, and making the top 10.</a:t>
            </a:r>
          </a:p>
          <a:p>
            <a:pPr marL="742950" lvl="1" indent="-285750">
              <a:buFont typeface="Arial" panose="020B0604020202020204" pitchFamily="34" charset="0"/>
              <a:buChar char="•"/>
            </a:pPr>
            <a:r>
              <a:rPr lang="en-US" dirty="0"/>
              <a:t>Countries with increased income equality were primarily located in Europe, with 4 of the 10 lowest GINI coefficient countries also being 4 of the 10 happiest nations.</a:t>
            </a:r>
          </a:p>
          <a:p>
            <a:pPr marL="742950" lvl="5" indent="-285750">
              <a:buFont typeface="Arial" panose="020B0604020202020204" pitchFamily="34" charset="0"/>
              <a:buChar char="•"/>
            </a:pPr>
            <a:endParaRPr lang="en-US" sz="2000" dirty="0">
              <a:latin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dirty="0"/>
              <a:t>Is there a correlation between alcohol consumption and happiness?</a:t>
            </a:r>
          </a:p>
          <a:p>
            <a:pPr marL="742950" lvl="1" indent="-285750">
              <a:buFont typeface="Arial" panose="020B0604020202020204" pitchFamily="34" charset="0"/>
              <a:buChar char="•"/>
            </a:pPr>
            <a:r>
              <a:rPr lang="en-US" dirty="0"/>
              <a:t>The data doesn’t suggest that there is a correlation between alcohol consumption and happiness. The data appears to be randomly distributed.</a:t>
            </a:r>
          </a:p>
          <a:p>
            <a:pPr marL="285750" lvl="0" indent="-285750">
              <a:buFont typeface="Arial" panose="020B0604020202020204" pitchFamily="34" charset="0"/>
              <a:buChar char="•"/>
            </a:pPr>
            <a:r>
              <a:rPr lang="en-US" dirty="0"/>
              <a:t>Is there a correlation between alcohol consumption and income inequality?</a:t>
            </a:r>
          </a:p>
          <a:p>
            <a:pPr marL="742950" lvl="1" indent="-285750">
              <a:buFont typeface="Arial" panose="020B0604020202020204" pitchFamily="34" charset="0"/>
              <a:buChar char="•"/>
            </a:pPr>
            <a:r>
              <a:rPr lang="en-US" dirty="0"/>
              <a:t>There appears to be a trend where reduced income inequality leads to higher alcohol consumption.</a:t>
            </a:r>
          </a:p>
          <a:p>
            <a:pPr marL="285750" lvl="0" indent="-285750">
              <a:buFont typeface="Arial" panose="020B0604020202020204" pitchFamily="34" charset="0"/>
              <a:buChar char="•"/>
            </a:pPr>
            <a:r>
              <a:rPr lang="en-US" dirty="0"/>
              <a:t>Is there a correlation between income inequality and happiness?</a:t>
            </a:r>
          </a:p>
          <a:p>
            <a:pPr marL="742950" lvl="1" indent="-285750">
              <a:buFont typeface="Arial" panose="020B0604020202020204" pitchFamily="34" charset="0"/>
              <a:buChar char="•"/>
            </a:pPr>
            <a:r>
              <a:rPr lang="en-US" dirty="0"/>
              <a:t>The data shows a seemingly significant trend indicating that reduced income inequality correlates with increased happiness.</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Conclusions</a:t>
            </a:r>
            <a:endParaRPr lang="en-US" sz="5400" dirty="0">
              <a:solidFill>
                <a:srgbClr val="000000"/>
              </a:solidFill>
            </a:endParaRPr>
          </a:p>
        </p:txBody>
      </p:sp>
    </p:spTree>
    <p:extLst>
      <p:ext uri="{BB962C8B-B14F-4D97-AF65-F5344CB8AC3E}">
        <p14:creationId xmlns:p14="http://schemas.microsoft.com/office/powerpoint/2010/main" val="1701607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F501-644D-4E69-9113-C701BB8C3ECE}"/>
              </a:ext>
            </a:extLst>
          </p:cNvPr>
          <p:cNvSpPr>
            <a:spLocks noGrp="1"/>
          </p:cNvSpPr>
          <p:nvPr>
            <p:ph type="title"/>
          </p:nvPr>
        </p:nvSpPr>
        <p:spPr>
          <a:xfrm>
            <a:off x="839788" y="365125"/>
            <a:ext cx="4646612" cy="1325563"/>
          </a:xfrm>
        </p:spPr>
        <p:txBody>
          <a:bodyPr/>
          <a:lstStyle/>
          <a:p>
            <a:r>
              <a:rPr lang="en-US" dirty="0"/>
              <a:t>WHISKERS</a:t>
            </a:r>
          </a:p>
        </p:txBody>
      </p:sp>
      <p:pic>
        <p:nvPicPr>
          <p:cNvPr id="3" name="Picture 2">
            <a:extLst>
              <a:ext uri="{FF2B5EF4-FFF2-40B4-BE49-F238E27FC236}">
                <a16:creationId xmlns:a16="http://schemas.microsoft.com/office/drawing/2014/main" id="{A6B6B4DC-B390-4B98-B3F1-A0284A4AD3CF}"/>
              </a:ext>
            </a:extLst>
          </p:cNvPr>
          <p:cNvPicPr>
            <a:picLocks noChangeAspect="1"/>
          </p:cNvPicPr>
          <p:nvPr/>
        </p:nvPicPr>
        <p:blipFill>
          <a:blip r:embed="rId2"/>
          <a:stretch>
            <a:fillRect/>
          </a:stretch>
        </p:blipFill>
        <p:spPr>
          <a:xfrm>
            <a:off x="599440" y="1402887"/>
            <a:ext cx="7212969" cy="4794714"/>
          </a:xfrm>
          <a:prstGeom prst="rect">
            <a:avLst/>
          </a:prstGeom>
        </p:spPr>
      </p:pic>
    </p:spTree>
    <p:extLst>
      <p:ext uri="{BB962C8B-B14F-4D97-AF65-F5344CB8AC3E}">
        <p14:creationId xmlns:p14="http://schemas.microsoft.com/office/powerpoint/2010/main" val="368827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F501-644D-4E69-9113-C701BB8C3ECE}"/>
              </a:ext>
            </a:extLst>
          </p:cNvPr>
          <p:cNvSpPr>
            <a:spLocks noGrp="1"/>
          </p:cNvSpPr>
          <p:nvPr>
            <p:ph type="title"/>
          </p:nvPr>
        </p:nvSpPr>
        <p:spPr>
          <a:xfrm>
            <a:off x="839788" y="365125"/>
            <a:ext cx="6668452" cy="1325563"/>
          </a:xfrm>
        </p:spPr>
        <p:txBody>
          <a:bodyPr/>
          <a:lstStyle/>
          <a:p>
            <a:r>
              <a:rPr lang="en-US" dirty="0"/>
              <a:t>HAPPINESS IS A WARM GUN</a:t>
            </a:r>
          </a:p>
        </p:txBody>
      </p:sp>
      <p:pic>
        <p:nvPicPr>
          <p:cNvPr id="4" name="Picture 3">
            <a:extLst>
              <a:ext uri="{FF2B5EF4-FFF2-40B4-BE49-F238E27FC236}">
                <a16:creationId xmlns:a16="http://schemas.microsoft.com/office/drawing/2014/main" id="{DDB04923-39EB-4938-9E91-4BAEC6768B38}"/>
              </a:ext>
            </a:extLst>
          </p:cNvPr>
          <p:cNvPicPr>
            <a:picLocks noChangeAspect="1"/>
          </p:cNvPicPr>
          <p:nvPr/>
        </p:nvPicPr>
        <p:blipFill>
          <a:blip r:embed="rId2"/>
          <a:stretch>
            <a:fillRect/>
          </a:stretch>
        </p:blipFill>
        <p:spPr>
          <a:xfrm>
            <a:off x="753756" y="1690688"/>
            <a:ext cx="9832963" cy="4573969"/>
          </a:xfrm>
          <a:prstGeom prst="rect">
            <a:avLst/>
          </a:prstGeom>
        </p:spPr>
      </p:pic>
    </p:spTree>
    <p:extLst>
      <p:ext uri="{BB962C8B-B14F-4D97-AF65-F5344CB8AC3E}">
        <p14:creationId xmlns:p14="http://schemas.microsoft.com/office/powerpoint/2010/main" val="2836160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859C-4953-4471-B003-8826552CA288}"/>
              </a:ext>
            </a:extLst>
          </p:cNvPr>
          <p:cNvSpPr>
            <a:spLocks noGrp="1"/>
          </p:cNvSpPr>
          <p:nvPr>
            <p:ph type="title"/>
          </p:nvPr>
        </p:nvSpPr>
        <p:spPr/>
        <p:txBody>
          <a:bodyPr/>
          <a:lstStyle/>
          <a:p>
            <a:r>
              <a:rPr lang="en-US" dirty="0"/>
              <a:t>INITIAL DATA and QUESTIONS</a:t>
            </a:r>
          </a:p>
        </p:txBody>
      </p:sp>
      <p:sp>
        <p:nvSpPr>
          <p:cNvPr id="3" name="Text Placeholder 2">
            <a:extLst>
              <a:ext uri="{FF2B5EF4-FFF2-40B4-BE49-F238E27FC236}">
                <a16:creationId xmlns:a16="http://schemas.microsoft.com/office/drawing/2014/main" id="{F4A7A130-0720-473C-BD8E-63846BA155AA}"/>
              </a:ext>
            </a:extLst>
          </p:cNvPr>
          <p:cNvSpPr>
            <a:spLocks noGrp="1"/>
          </p:cNvSpPr>
          <p:nvPr>
            <p:ph type="body" idx="1"/>
          </p:nvPr>
        </p:nvSpPr>
        <p:spPr/>
        <p:txBody>
          <a:bodyPr/>
          <a:lstStyle/>
          <a:p>
            <a:r>
              <a:rPr lang="en-US" dirty="0"/>
              <a:t>DATA</a:t>
            </a:r>
          </a:p>
        </p:txBody>
      </p:sp>
      <p:sp>
        <p:nvSpPr>
          <p:cNvPr id="4" name="Content Placeholder 3">
            <a:extLst>
              <a:ext uri="{FF2B5EF4-FFF2-40B4-BE49-F238E27FC236}">
                <a16:creationId xmlns:a16="http://schemas.microsoft.com/office/drawing/2014/main" id="{23953C53-E4F8-4349-B16E-B6E80AACD019}"/>
              </a:ext>
            </a:extLst>
          </p:cNvPr>
          <p:cNvSpPr>
            <a:spLocks noGrp="1"/>
          </p:cNvSpPr>
          <p:nvPr>
            <p:ph sz="half" idx="2"/>
          </p:nvPr>
        </p:nvSpPr>
        <p:spPr/>
        <p:txBody>
          <a:bodyPr>
            <a:normAutofit fontScale="85000" lnSpcReduction="20000"/>
          </a:bodyPr>
          <a:lstStyle/>
          <a:p>
            <a:r>
              <a:rPr lang="en-US" dirty="0"/>
              <a:t>WORLD HAPPINESS REPORT</a:t>
            </a:r>
          </a:p>
          <a:p>
            <a:r>
              <a:rPr lang="en-US" dirty="0"/>
              <a:t>WORLD ALCOHOL CONSUMPTION</a:t>
            </a:r>
          </a:p>
          <a:p>
            <a:r>
              <a:rPr lang="en-US" dirty="0"/>
              <a:t>INCOME INEQUALITY BY COUNTRY</a:t>
            </a:r>
          </a:p>
        </p:txBody>
      </p:sp>
      <p:sp>
        <p:nvSpPr>
          <p:cNvPr id="5" name="Text Placeholder 4">
            <a:extLst>
              <a:ext uri="{FF2B5EF4-FFF2-40B4-BE49-F238E27FC236}">
                <a16:creationId xmlns:a16="http://schemas.microsoft.com/office/drawing/2014/main" id="{0BE9FC8D-E848-43C5-B313-20B6377C13AC}"/>
              </a:ext>
            </a:extLst>
          </p:cNvPr>
          <p:cNvSpPr>
            <a:spLocks noGrp="1"/>
          </p:cNvSpPr>
          <p:nvPr>
            <p:ph type="body" sz="quarter" idx="3"/>
          </p:nvPr>
        </p:nvSpPr>
        <p:spPr/>
        <p:txBody>
          <a:bodyPr/>
          <a:lstStyle/>
          <a:p>
            <a:r>
              <a:rPr lang="en-US" dirty="0"/>
              <a:t>QUESTIONS?</a:t>
            </a:r>
          </a:p>
        </p:txBody>
      </p:sp>
      <p:sp>
        <p:nvSpPr>
          <p:cNvPr id="6" name="Content Placeholder 5">
            <a:extLst>
              <a:ext uri="{FF2B5EF4-FFF2-40B4-BE49-F238E27FC236}">
                <a16:creationId xmlns:a16="http://schemas.microsoft.com/office/drawing/2014/main" id="{56124A13-20E0-4F50-A04B-9D2CE13D75D0}"/>
              </a:ext>
            </a:extLst>
          </p:cNvPr>
          <p:cNvSpPr>
            <a:spLocks noGrp="1"/>
          </p:cNvSpPr>
          <p:nvPr>
            <p:ph sz="quarter" idx="4"/>
          </p:nvPr>
        </p:nvSpPr>
        <p:spPr/>
        <p:txBody>
          <a:bodyPr>
            <a:normAutofit fontScale="85000" lnSpcReduction="20000"/>
          </a:bodyPr>
          <a:lstStyle/>
          <a:p>
            <a:r>
              <a:rPr lang="en-US" dirty="0"/>
              <a:t>What countries are happiest? And are they located in specific geographic region?</a:t>
            </a:r>
          </a:p>
          <a:p>
            <a:r>
              <a:rPr lang="en-US" dirty="0"/>
              <a:t>What countries consume the least/most amount of alcohol?</a:t>
            </a:r>
          </a:p>
          <a:p>
            <a:r>
              <a:rPr lang="en-US" dirty="0"/>
              <a:t>Which countries suffer from greatest amount of income inequality?</a:t>
            </a:r>
          </a:p>
          <a:p>
            <a:r>
              <a:rPr lang="en-US" dirty="0"/>
              <a:t>How do these three pieces of data correlate? Is income inequality an indicator of happiness? Or is alcohol consumption?</a:t>
            </a:r>
          </a:p>
        </p:txBody>
      </p:sp>
    </p:spTree>
    <p:extLst>
      <p:ext uri="{BB962C8B-B14F-4D97-AF65-F5344CB8AC3E}">
        <p14:creationId xmlns:p14="http://schemas.microsoft.com/office/powerpoint/2010/main" val="188342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3000801" y="1044829"/>
            <a:ext cx="6593224" cy="369332"/>
          </a:xfrm>
          <a:prstGeom prst="rect">
            <a:avLst/>
          </a:prstGeom>
          <a:noFill/>
        </p:spPr>
        <p:txBody>
          <a:bodyPr wrap="square" rtlCol="0">
            <a:spAutoFit/>
          </a:bodyPr>
          <a:lstStyle/>
          <a:p>
            <a:r>
              <a:rPr lang="en-US" b="1" dirty="0">
                <a:solidFill>
                  <a:schemeClr val="accent6">
                    <a:lumMod val="75000"/>
                  </a:schemeClr>
                </a:solidFill>
              </a:rPr>
              <a:t>Why do we care?</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3000801" y="1509605"/>
            <a:ext cx="8614834" cy="3785652"/>
          </a:xfrm>
          <a:prstGeom prst="rect">
            <a:avLst/>
          </a:prstGeom>
        </p:spPr>
        <p:txBody>
          <a:bodyPr wrap="square">
            <a:spAutoFit/>
          </a:bodyPr>
          <a:lstStyle/>
          <a:p>
            <a:pPr marL="285750" lvl="4" indent="-285750">
              <a:buFont typeface="Arial" panose="020B0604020202020204" pitchFamily="34" charset="0"/>
              <a:buChar char="•"/>
            </a:pPr>
            <a:r>
              <a:rPr lang="en-US" sz="2000" dirty="0"/>
              <a:t>What are the most/least happy countries in the world?</a:t>
            </a:r>
          </a:p>
          <a:p>
            <a:pPr marL="742950" lvl="5" indent="-285750">
              <a:buFont typeface="Arial" panose="020B0604020202020204" pitchFamily="34" charset="0"/>
              <a:buChar char="•"/>
            </a:pPr>
            <a:r>
              <a:rPr lang="en-US" sz="2000" dirty="0"/>
              <a:t>What are the components of that score?</a:t>
            </a:r>
          </a:p>
          <a:p>
            <a:pPr marL="742950" lvl="5" indent="-285750">
              <a:buFont typeface="Arial" panose="020B0604020202020204" pitchFamily="34" charset="0"/>
              <a:buChar char="•"/>
            </a:pPr>
            <a:r>
              <a:rPr lang="en-US" sz="2000" dirty="0"/>
              <a:t>How are they measured?</a:t>
            </a:r>
          </a:p>
          <a:p>
            <a:pPr marL="742950" lvl="5" indent="-285750">
              <a:buFont typeface="Arial" panose="020B0604020202020204" pitchFamily="34" charset="0"/>
              <a:buChar char="•"/>
            </a:pPr>
            <a:r>
              <a:rPr lang="en-US" sz="2000" dirty="0"/>
              <a:t>Which elements are most impactful/weighted?</a:t>
            </a:r>
          </a:p>
          <a:p>
            <a:pPr marL="285750" lvl="4" indent="-285750">
              <a:buFont typeface="Arial" panose="020B0604020202020204" pitchFamily="34" charset="0"/>
              <a:buChar char="•"/>
            </a:pPr>
            <a:r>
              <a:rPr lang="en-US" sz="2000" dirty="0"/>
              <a:t>Which countries have the most/least alcohol consumption?</a:t>
            </a:r>
          </a:p>
          <a:p>
            <a:pPr marL="742950" lvl="5" indent="-285750">
              <a:buFont typeface="Arial" panose="020B0604020202020204" pitchFamily="34" charset="0"/>
              <a:buChar char="•"/>
            </a:pPr>
            <a:r>
              <a:rPr lang="en-US" sz="2000" dirty="0"/>
              <a:t>Is it specific to a region/continent/sub-continent?</a:t>
            </a:r>
          </a:p>
          <a:p>
            <a:pPr marL="742950" lvl="5" indent="-285750">
              <a:buFont typeface="Arial" panose="020B0604020202020204" pitchFamily="34" charset="0"/>
              <a:buChar char="•"/>
            </a:pPr>
            <a:r>
              <a:rPr lang="en-US" sz="2000" dirty="0"/>
              <a:t>Do countries have preferences for wine/beer/spirits?</a:t>
            </a:r>
          </a:p>
          <a:p>
            <a:pPr marL="285750" lvl="4" indent="-285750">
              <a:buFont typeface="Arial" panose="020B0604020202020204" pitchFamily="34" charset="0"/>
              <a:buChar char="•"/>
            </a:pPr>
            <a:r>
              <a:rPr lang="en-US" sz="2000" dirty="0"/>
              <a:t>Which countries have the most/least income inequality?</a:t>
            </a:r>
          </a:p>
          <a:p>
            <a:pPr marL="742950" lvl="5" indent="-285750">
              <a:buFont typeface="Arial" panose="020B0604020202020204" pitchFamily="34" charset="0"/>
              <a:buChar char="•"/>
            </a:pPr>
            <a:r>
              <a:rPr lang="en-US" sz="2000" dirty="0"/>
              <a:t>Do these countries have similar governmental policies?</a:t>
            </a:r>
          </a:p>
          <a:p>
            <a:pPr marL="742950" lvl="5" indent="-285750">
              <a:buFont typeface="Arial" panose="020B0604020202020204" pitchFamily="34" charset="0"/>
              <a:buChar char="•"/>
            </a:pPr>
            <a:r>
              <a:rPr lang="en-US" sz="2000" dirty="0"/>
              <a:t>Are they considered developed or developing nations?</a:t>
            </a:r>
          </a:p>
          <a:p>
            <a:pPr marL="285750" lvl="4" indent="-285750">
              <a:buFont typeface="Arial" panose="020B0604020202020204" pitchFamily="34" charset="0"/>
              <a:buChar char="•"/>
            </a:pPr>
            <a:r>
              <a:rPr lang="en-US" sz="2000" dirty="0"/>
              <a:t>Is either income inequality or alcohol consumption a potential indicator of happiness a country’s </a:t>
            </a:r>
            <a:r>
              <a:rPr lang="en-US" sz="2000"/>
              <a:t>happiness?</a:t>
            </a:r>
            <a:endParaRPr lang="en-US" sz="2000"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837432" y="287665"/>
            <a:ext cx="4943269" cy="838831"/>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t>Initial Questions</a:t>
            </a:r>
            <a:endParaRPr lang="en-US" sz="5400" dirty="0">
              <a:solidFill>
                <a:srgbClr val="000000"/>
              </a:solidFill>
            </a:endParaRPr>
          </a:p>
        </p:txBody>
      </p:sp>
    </p:spTree>
    <p:extLst>
      <p:ext uri="{BB962C8B-B14F-4D97-AF65-F5344CB8AC3E}">
        <p14:creationId xmlns:p14="http://schemas.microsoft.com/office/powerpoint/2010/main" val="299457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912003" y="1054932"/>
            <a:ext cx="2129622" cy="461665"/>
          </a:xfrm>
          <a:prstGeom prst="rect">
            <a:avLst/>
          </a:prstGeom>
        </p:spPr>
        <p:txBody>
          <a:bodyPr wrap="none">
            <a:spAutoFit/>
          </a:bodyPr>
          <a:lstStyle/>
          <a:p>
            <a:r>
              <a:rPr lang="en-US" sz="2400" b="1" dirty="0">
                <a:solidFill>
                  <a:srgbClr val="002060"/>
                </a:solidFill>
              </a:rPr>
              <a:t>Data Collection</a:t>
            </a:r>
          </a:p>
        </p:txBody>
      </p:sp>
      <p:grpSp>
        <p:nvGrpSpPr>
          <p:cNvPr id="32" name="Group 31">
            <a:extLst>
              <a:ext uri="{FF2B5EF4-FFF2-40B4-BE49-F238E27FC236}">
                <a16:creationId xmlns:a16="http://schemas.microsoft.com/office/drawing/2014/main" id="{BC9FF641-5677-4F6A-93A4-F74F375EE104}"/>
              </a:ext>
            </a:extLst>
          </p:cNvPr>
          <p:cNvGrpSpPr/>
          <p:nvPr/>
        </p:nvGrpSpPr>
        <p:grpSpPr>
          <a:xfrm>
            <a:off x="4495383" y="1717027"/>
            <a:ext cx="6317732" cy="3746413"/>
            <a:chOff x="3985238" y="1717027"/>
            <a:chExt cx="6317732" cy="3746413"/>
          </a:xfrm>
        </p:grpSpPr>
        <p:grpSp>
          <p:nvGrpSpPr>
            <p:cNvPr id="19" name="Group 18">
              <a:extLst>
                <a:ext uri="{FF2B5EF4-FFF2-40B4-BE49-F238E27FC236}">
                  <a16:creationId xmlns:a16="http://schemas.microsoft.com/office/drawing/2014/main" id="{6831B35D-7875-4C8C-B8EF-D104055F596B}"/>
                </a:ext>
              </a:extLst>
            </p:cNvPr>
            <p:cNvGrpSpPr/>
            <p:nvPr/>
          </p:nvGrpSpPr>
          <p:grpSpPr>
            <a:xfrm>
              <a:off x="4289476" y="2266722"/>
              <a:ext cx="6013494" cy="1982091"/>
              <a:chOff x="3130506" y="1897847"/>
              <a:chExt cx="6013494" cy="1982091"/>
            </a:xfrm>
          </p:grpSpPr>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4065" y="1897847"/>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864156" y="1897847"/>
                <a:ext cx="5279844" cy="646331"/>
              </a:xfrm>
              <a:prstGeom prst="rect">
                <a:avLst/>
              </a:prstGeom>
            </p:spPr>
            <p:txBody>
              <a:bodyPr wrap="square">
                <a:spAutoFit/>
              </a:bodyPr>
              <a:lstStyle/>
              <a:p>
                <a:r>
                  <a:rPr lang="en-US" dirty="0"/>
                  <a:t>Google APIs – geocode latitudes and longitudes</a:t>
                </a:r>
              </a:p>
              <a:p>
                <a:endParaRPr lang="en-US" dirty="0"/>
              </a:p>
            </p:txBody>
          </p:sp>
          <p:pic>
            <p:nvPicPr>
              <p:cNvPr id="13" name="Picture 12">
                <a:extLst>
                  <a:ext uri="{FF2B5EF4-FFF2-40B4-BE49-F238E27FC236}">
                    <a16:creationId xmlns:a16="http://schemas.microsoft.com/office/drawing/2014/main" id="{258094E3-FDAD-414E-8466-8329BAA17146}"/>
                  </a:ext>
                </a:extLst>
              </p:cNvPr>
              <p:cNvPicPr>
                <a:picLocks noChangeAspect="1"/>
              </p:cNvPicPr>
              <p:nvPr/>
            </p:nvPicPr>
            <p:blipFill>
              <a:blip r:embed="rId3"/>
              <a:stretch>
                <a:fillRect/>
              </a:stretch>
            </p:blipFill>
            <p:spPr>
              <a:xfrm>
                <a:off x="3130506" y="2487301"/>
                <a:ext cx="693284" cy="609249"/>
              </a:xfrm>
              <a:prstGeom prst="rect">
                <a:avLst/>
              </a:prstGeom>
            </p:spPr>
          </p:pic>
          <p:sp>
            <p:nvSpPr>
              <p:cNvPr id="21" name="Rectangle 20">
                <a:extLst>
                  <a:ext uri="{FF2B5EF4-FFF2-40B4-BE49-F238E27FC236}">
                    <a16:creationId xmlns:a16="http://schemas.microsoft.com/office/drawing/2014/main" id="{724BC4C5-1BFA-4CB6-9B22-06424885192C}"/>
                  </a:ext>
                </a:extLst>
              </p:cNvPr>
              <p:cNvSpPr/>
              <p:nvPr/>
            </p:nvSpPr>
            <p:spPr>
              <a:xfrm>
                <a:off x="3882655" y="2578336"/>
                <a:ext cx="3015505" cy="369332"/>
              </a:xfrm>
              <a:prstGeom prst="rect">
                <a:avLst/>
              </a:prstGeom>
            </p:spPr>
            <p:txBody>
              <a:bodyPr wrap="none">
                <a:spAutoFit/>
              </a:bodyPr>
              <a:lstStyle/>
              <a:p>
                <a:r>
                  <a:rPr lang="en-US" dirty="0"/>
                  <a:t>UN World Happiness Rankings</a:t>
                </a:r>
              </a:p>
            </p:txBody>
          </p:sp>
          <p:pic>
            <p:nvPicPr>
              <p:cNvPr id="15" name="Picture 14">
                <a:extLst>
                  <a:ext uri="{FF2B5EF4-FFF2-40B4-BE49-F238E27FC236}">
                    <a16:creationId xmlns:a16="http://schemas.microsoft.com/office/drawing/2014/main" id="{6F1E0101-A797-4AED-87E5-9F469F57D5AD}"/>
                  </a:ext>
                </a:extLst>
              </p:cNvPr>
              <p:cNvPicPr>
                <a:picLocks noChangeAspect="1"/>
              </p:cNvPicPr>
              <p:nvPr/>
            </p:nvPicPr>
            <p:blipFill>
              <a:blip r:embed="rId4"/>
              <a:stretch>
                <a:fillRect/>
              </a:stretch>
            </p:blipFill>
            <p:spPr>
              <a:xfrm>
                <a:off x="3199539" y="3270689"/>
                <a:ext cx="644670" cy="609249"/>
              </a:xfrm>
              <a:prstGeom prst="rect">
                <a:avLst/>
              </a:prstGeom>
            </p:spPr>
          </p:pic>
          <p:sp>
            <p:nvSpPr>
              <p:cNvPr id="24" name="Rectangle 23">
                <a:extLst>
                  <a:ext uri="{FF2B5EF4-FFF2-40B4-BE49-F238E27FC236}">
                    <a16:creationId xmlns:a16="http://schemas.microsoft.com/office/drawing/2014/main" id="{539631DD-3B7D-4102-953E-7B1844D0523A}"/>
                  </a:ext>
                </a:extLst>
              </p:cNvPr>
              <p:cNvSpPr/>
              <p:nvPr/>
            </p:nvSpPr>
            <p:spPr>
              <a:xfrm>
                <a:off x="3913015" y="3390647"/>
                <a:ext cx="5182126" cy="369332"/>
              </a:xfrm>
              <a:prstGeom prst="rect">
                <a:avLst/>
              </a:prstGeom>
            </p:spPr>
            <p:txBody>
              <a:bodyPr wrap="square">
                <a:spAutoFit/>
              </a:bodyPr>
              <a:lstStyle/>
              <a:p>
                <a:r>
                  <a:rPr lang="en-US" dirty="0"/>
                  <a:t>World Bank – Total Alcohol consumption per capita</a:t>
                </a:r>
              </a:p>
            </p:txBody>
          </p:sp>
        </p:grpSp>
        <p:sp>
          <p:nvSpPr>
            <p:cNvPr id="33" name="Rectangle 32">
              <a:extLst>
                <a:ext uri="{FF2B5EF4-FFF2-40B4-BE49-F238E27FC236}">
                  <a16:creationId xmlns:a16="http://schemas.microsoft.com/office/drawing/2014/main" id="{F1E91B2F-F2FE-450F-8122-DFAC7EA9F5F4}"/>
                </a:ext>
              </a:extLst>
            </p:cNvPr>
            <p:cNvSpPr/>
            <p:nvPr/>
          </p:nvSpPr>
          <p:spPr>
            <a:xfrm>
              <a:off x="3985238" y="1717027"/>
              <a:ext cx="2202160" cy="477054"/>
            </a:xfrm>
            <a:prstGeom prst="rect">
              <a:avLst/>
            </a:prstGeom>
          </p:spPr>
          <p:txBody>
            <a:bodyPr wrap="square">
              <a:spAutoFit/>
            </a:bodyPr>
            <a:lstStyle/>
            <a:p>
              <a:r>
                <a:rPr lang="en-US" sz="2500" b="1" dirty="0">
                  <a:solidFill>
                    <a:schemeClr val="tx2"/>
                  </a:solidFill>
                </a:rPr>
                <a:t>3</a:t>
              </a:r>
            </a:p>
          </p:txBody>
        </p:sp>
        <p:sp>
          <p:nvSpPr>
            <p:cNvPr id="34" name="Rectangle 33">
              <a:extLst>
                <a:ext uri="{FF2B5EF4-FFF2-40B4-BE49-F238E27FC236}">
                  <a16:creationId xmlns:a16="http://schemas.microsoft.com/office/drawing/2014/main" id="{3FB173F3-1B85-4C12-922E-C72CD5A88723}"/>
                </a:ext>
              </a:extLst>
            </p:cNvPr>
            <p:cNvSpPr/>
            <p:nvPr/>
          </p:nvSpPr>
          <p:spPr>
            <a:xfrm>
              <a:off x="4231128" y="1783049"/>
              <a:ext cx="3523668" cy="369332"/>
            </a:xfrm>
            <a:prstGeom prst="rect">
              <a:avLst/>
            </a:prstGeom>
          </p:spPr>
          <p:txBody>
            <a:bodyPr wrap="square">
              <a:spAutoFit/>
            </a:bodyPr>
            <a:lstStyle/>
            <a:p>
              <a:r>
                <a:rPr lang="en-US" dirty="0"/>
                <a:t>main sources of merged data</a:t>
              </a:r>
            </a:p>
          </p:txBody>
        </p:sp>
        <p:grpSp>
          <p:nvGrpSpPr>
            <p:cNvPr id="35" name="Group 34">
              <a:extLst>
                <a:ext uri="{FF2B5EF4-FFF2-40B4-BE49-F238E27FC236}">
                  <a16:creationId xmlns:a16="http://schemas.microsoft.com/office/drawing/2014/main" id="{1D9FAE56-4548-4F4D-B1A5-E1AF9ABEA798}"/>
                </a:ext>
              </a:extLst>
            </p:cNvPr>
            <p:cNvGrpSpPr/>
            <p:nvPr/>
          </p:nvGrpSpPr>
          <p:grpSpPr>
            <a:xfrm>
              <a:off x="3985238" y="4443666"/>
              <a:ext cx="4097040" cy="477054"/>
              <a:chOff x="3985415" y="1723856"/>
              <a:chExt cx="4097040" cy="477054"/>
            </a:xfrm>
          </p:grpSpPr>
          <p:sp>
            <p:nvSpPr>
              <p:cNvPr id="36" name="Rectangle 35">
                <a:extLst>
                  <a:ext uri="{FF2B5EF4-FFF2-40B4-BE49-F238E27FC236}">
                    <a16:creationId xmlns:a16="http://schemas.microsoft.com/office/drawing/2014/main" id="{18AE3ABD-39B4-4312-A1B7-391897760388}"/>
                  </a:ext>
                </a:extLst>
              </p:cNvPr>
              <p:cNvSpPr/>
              <p:nvPr/>
            </p:nvSpPr>
            <p:spPr>
              <a:xfrm>
                <a:off x="3985415" y="1723856"/>
                <a:ext cx="2202160" cy="477054"/>
              </a:xfrm>
              <a:prstGeom prst="rect">
                <a:avLst/>
              </a:prstGeom>
            </p:spPr>
            <p:txBody>
              <a:bodyPr wrap="square">
                <a:spAutoFit/>
              </a:bodyPr>
              <a:lstStyle/>
              <a:p>
                <a:r>
                  <a:rPr lang="en-US" sz="2500" b="1" dirty="0">
                    <a:solidFill>
                      <a:srgbClr val="FFC000"/>
                    </a:solidFill>
                  </a:rPr>
                  <a:t>156</a:t>
                </a:r>
              </a:p>
            </p:txBody>
          </p:sp>
          <p:sp>
            <p:nvSpPr>
              <p:cNvPr id="37" name="Rectangle 36">
                <a:extLst>
                  <a:ext uri="{FF2B5EF4-FFF2-40B4-BE49-F238E27FC236}">
                    <a16:creationId xmlns:a16="http://schemas.microsoft.com/office/drawing/2014/main" id="{81A11680-A3EA-4481-BDE2-55BA6E11603C}"/>
                  </a:ext>
                </a:extLst>
              </p:cNvPr>
              <p:cNvSpPr/>
              <p:nvPr/>
            </p:nvSpPr>
            <p:spPr>
              <a:xfrm>
                <a:off x="4558787" y="1784321"/>
                <a:ext cx="3523668" cy="369332"/>
              </a:xfrm>
              <a:prstGeom prst="rect">
                <a:avLst/>
              </a:prstGeom>
            </p:spPr>
            <p:txBody>
              <a:bodyPr wrap="square">
                <a:spAutoFit/>
              </a:bodyPr>
              <a:lstStyle/>
              <a:p>
                <a:r>
                  <a:rPr lang="en-US" dirty="0"/>
                  <a:t>countries around the world</a:t>
                </a:r>
              </a:p>
            </p:txBody>
          </p:sp>
        </p:grpSp>
        <p:grpSp>
          <p:nvGrpSpPr>
            <p:cNvPr id="38" name="Group 37">
              <a:extLst>
                <a:ext uri="{FF2B5EF4-FFF2-40B4-BE49-F238E27FC236}">
                  <a16:creationId xmlns:a16="http://schemas.microsoft.com/office/drawing/2014/main" id="{9F3D3649-C8DD-42A2-A180-06B0D46A8798}"/>
                </a:ext>
              </a:extLst>
            </p:cNvPr>
            <p:cNvGrpSpPr/>
            <p:nvPr/>
          </p:nvGrpSpPr>
          <p:grpSpPr>
            <a:xfrm>
              <a:off x="4007000" y="4986386"/>
              <a:ext cx="4438140" cy="477054"/>
              <a:chOff x="4013077" y="2142154"/>
              <a:chExt cx="4438140" cy="477054"/>
            </a:xfrm>
          </p:grpSpPr>
          <p:sp>
            <p:nvSpPr>
              <p:cNvPr id="39" name="Rectangle 38">
                <a:extLst>
                  <a:ext uri="{FF2B5EF4-FFF2-40B4-BE49-F238E27FC236}">
                    <a16:creationId xmlns:a16="http://schemas.microsoft.com/office/drawing/2014/main" id="{F4782AED-F101-4CFB-803D-F18195BA7C9D}"/>
                  </a:ext>
                </a:extLst>
              </p:cNvPr>
              <p:cNvSpPr/>
              <p:nvPr/>
            </p:nvSpPr>
            <p:spPr>
              <a:xfrm>
                <a:off x="6249057" y="2142154"/>
                <a:ext cx="2202160" cy="477054"/>
              </a:xfrm>
              <a:prstGeom prst="rect">
                <a:avLst/>
              </a:prstGeom>
            </p:spPr>
            <p:txBody>
              <a:bodyPr wrap="square">
                <a:spAutoFit/>
              </a:bodyPr>
              <a:lstStyle/>
              <a:p>
                <a:r>
                  <a:rPr lang="en-US" sz="2500" b="1" dirty="0">
                    <a:solidFill>
                      <a:schemeClr val="accent6"/>
                    </a:solidFill>
                  </a:rPr>
                  <a:t>2010-2016</a:t>
                </a:r>
              </a:p>
            </p:txBody>
          </p:sp>
          <p:sp>
            <p:nvSpPr>
              <p:cNvPr id="40" name="Rectangle 39">
                <a:extLst>
                  <a:ext uri="{FF2B5EF4-FFF2-40B4-BE49-F238E27FC236}">
                    <a16:creationId xmlns:a16="http://schemas.microsoft.com/office/drawing/2014/main" id="{9DF5B6CD-8EB9-4971-A74A-D2F8AA9B421D}"/>
                  </a:ext>
                </a:extLst>
              </p:cNvPr>
              <p:cNvSpPr/>
              <p:nvPr/>
            </p:nvSpPr>
            <p:spPr>
              <a:xfrm>
                <a:off x="4013077" y="2204728"/>
                <a:ext cx="2436693" cy="369332"/>
              </a:xfrm>
              <a:prstGeom prst="rect">
                <a:avLst/>
              </a:prstGeom>
            </p:spPr>
            <p:txBody>
              <a:bodyPr wrap="none">
                <a:spAutoFit/>
              </a:bodyPr>
              <a:lstStyle/>
              <a:p>
                <a:r>
                  <a:rPr lang="en-US" dirty="0"/>
                  <a:t>averaged datasets from </a:t>
                </a:r>
              </a:p>
            </p:txBody>
          </p:sp>
        </p:grpSp>
      </p:grpSp>
    </p:spTree>
    <p:extLst>
      <p:ext uri="{BB962C8B-B14F-4D97-AF65-F5344CB8AC3E}">
        <p14:creationId xmlns:p14="http://schemas.microsoft.com/office/powerpoint/2010/main" val="49206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854005" y="664260"/>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2668588" y="-40496"/>
            <a:ext cx="4033870"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4000" dirty="0"/>
              <a:t>A Deep Data Dive</a:t>
            </a:r>
            <a:endParaRPr lang="en-US" sz="4000" dirty="0">
              <a:solidFill>
                <a:srgbClr val="000000"/>
              </a:solidFill>
            </a:endParaRPr>
          </a:p>
        </p:txBody>
      </p:sp>
      <p:sp>
        <p:nvSpPr>
          <p:cNvPr id="4" name="Rectangle 3">
            <a:extLst>
              <a:ext uri="{FF2B5EF4-FFF2-40B4-BE49-F238E27FC236}">
                <a16:creationId xmlns:a16="http://schemas.microsoft.com/office/drawing/2014/main" id="{465AA7FF-9D7F-4763-BA9C-3E0486BFA425}"/>
              </a:ext>
            </a:extLst>
          </p:cNvPr>
          <p:cNvSpPr/>
          <p:nvPr/>
        </p:nvSpPr>
        <p:spPr>
          <a:xfrm>
            <a:off x="2897064" y="1074088"/>
            <a:ext cx="2315570" cy="461665"/>
          </a:xfrm>
          <a:prstGeom prst="rect">
            <a:avLst/>
          </a:prstGeom>
        </p:spPr>
        <p:txBody>
          <a:bodyPr wrap="none">
            <a:spAutoFit/>
          </a:bodyPr>
          <a:lstStyle/>
          <a:p>
            <a:r>
              <a:rPr lang="en-US" sz="2400" b="1" dirty="0">
                <a:solidFill>
                  <a:srgbClr val="002060"/>
                </a:solidFill>
              </a:rPr>
              <a:t>Data Exploration</a:t>
            </a:r>
          </a:p>
        </p:txBody>
      </p:sp>
      <p:sp>
        <p:nvSpPr>
          <p:cNvPr id="6" name="Rectangle 5">
            <a:extLst>
              <a:ext uri="{FF2B5EF4-FFF2-40B4-BE49-F238E27FC236}">
                <a16:creationId xmlns:a16="http://schemas.microsoft.com/office/drawing/2014/main" id="{1C7D7DF3-24AA-4CDC-B870-2D7A29CFC50A}"/>
              </a:ext>
            </a:extLst>
          </p:cNvPr>
          <p:cNvSpPr>
            <a:spLocks noChangeAspect="1"/>
          </p:cNvSpPr>
          <p:nvPr/>
        </p:nvSpPr>
        <p:spPr>
          <a:xfrm>
            <a:off x="2941665" y="5052486"/>
            <a:ext cx="4043260" cy="1938992"/>
          </a:xfrm>
          <a:prstGeom prst="rect">
            <a:avLst/>
          </a:prstGeom>
        </p:spPr>
        <p:txBody>
          <a:bodyPr wrap="square">
            <a:spAutoFit/>
          </a:bodyPr>
          <a:lstStyle/>
          <a:p>
            <a:pPr marL="285750" lvl="3" indent="-285750">
              <a:buFont typeface="Arial" panose="020B0604020202020204" pitchFamily="34" charset="0"/>
              <a:buChar char="•"/>
            </a:pPr>
            <a:r>
              <a:rPr lang="en-US" sz="2000" dirty="0"/>
              <a:t>The data exploration and cleanup process (accompanied by your </a:t>
            </a:r>
            <a:r>
              <a:rPr lang="en-US" sz="2000" dirty="0" err="1"/>
              <a:t>Jupyter</a:t>
            </a:r>
            <a:r>
              <a:rPr lang="en-US" sz="2000" dirty="0"/>
              <a:t> Notebook)</a:t>
            </a:r>
          </a:p>
          <a:p>
            <a:pPr marL="285750" lvl="3" indent="-285750">
              <a:buFont typeface="Arial" panose="020B0604020202020204" pitchFamily="34" charset="0"/>
              <a:buChar char="•"/>
            </a:pPr>
            <a:r>
              <a:rPr lang="en-US" sz="2000" dirty="0"/>
              <a:t>The analysis process (accompanied by your </a:t>
            </a:r>
            <a:r>
              <a:rPr lang="en-US" sz="2000" dirty="0" err="1"/>
              <a:t>Jupyter</a:t>
            </a:r>
            <a:r>
              <a:rPr lang="en-US" sz="2000" dirty="0"/>
              <a:t> Notebook)</a:t>
            </a:r>
          </a:p>
        </p:txBody>
      </p:sp>
      <p:pic>
        <p:nvPicPr>
          <p:cNvPr id="1026" name="Picture 2" descr="Image result for cloud icon">
            <a:extLst>
              <a:ext uri="{FF2B5EF4-FFF2-40B4-BE49-F238E27FC236}">
                <a16:creationId xmlns:a16="http://schemas.microsoft.com/office/drawing/2014/main" id="{EF3F22E6-DE85-4799-8A5A-D8D7082918B9}"/>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0798" y="1881352"/>
            <a:ext cx="557151" cy="3858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9D33CC2-70F4-4593-BFAD-4BECC08195B1}"/>
              </a:ext>
            </a:extLst>
          </p:cNvPr>
          <p:cNvSpPr/>
          <p:nvPr/>
        </p:nvSpPr>
        <p:spPr>
          <a:xfrm>
            <a:off x="3590890" y="1897847"/>
            <a:ext cx="2324034" cy="646331"/>
          </a:xfrm>
          <a:prstGeom prst="rect">
            <a:avLst/>
          </a:prstGeom>
        </p:spPr>
        <p:txBody>
          <a:bodyPr wrap="none">
            <a:spAutoFit/>
          </a:bodyPr>
          <a:lstStyle/>
          <a:p>
            <a:r>
              <a:rPr lang="en-US" dirty="0"/>
              <a:t>Google APIs – geocode</a:t>
            </a:r>
          </a:p>
          <a:p>
            <a:endParaRPr lang="en-US" dirty="0"/>
          </a:p>
        </p:txBody>
      </p:sp>
      <p:pic>
        <p:nvPicPr>
          <p:cNvPr id="8" name="Picture 7">
            <a:extLst>
              <a:ext uri="{FF2B5EF4-FFF2-40B4-BE49-F238E27FC236}">
                <a16:creationId xmlns:a16="http://schemas.microsoft.com/office/drawing/2014/main" id="{7BC93F28-51B6-4670-A36A-535FF09F443D}"/>
              </a:ext>
            </a:extLst>
          </p:cNvPr>
          <p:cNvPicPr>
            <a:picLocks noChangeAspect="1"/>
          </p:cNvPicPr>
          <p:nvPr/>
        </p:nvPicPr>
        <p:blipFill rotWithShape="1">
          <a:blip r:embed="rId3"/>
          <a:srcRect t="28054" b="18942"/>
          <a:stretch/>
        </p:blipFill>
        <p:spPr>
          <a:xfrm>
            <a:off x="5914924" y="1259539"/>
            <a:ext cx="6059630" cy="2368772"/>
          </a:xfrm>
          <a:prstGeom prst="rect">
            <a:avLst/>
          </a:prstGeom>
        </p:spPr>
      </p:pic>
    </p:spTree>
    <p:extLst>
      <p:ext uri="{BB962C8B-B14F-4D97-AF65-F5344CB8AC3E}">
        <p14:creationId xmlns:p14="http://schemas.microsoft.com/office/powerpoint/2010/main" val="86222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screenshot of a cell phone&#10;&#10;Description automatically generated">
            <a:extLst>
              <a:ext uri="{FF2B5EF4-FFF2-40B4-BE49-F238E27FC236}">
                <a16:creationId xmlns:a16="http://schemas.microsoft.com/office/drawing/2014/main" id="{6132E180-D7D7-4683-B60B-B19F38A87C03}"/>
              </a:ext>
            </a:extLst>
          </p:cNvPr>
          <p:cNvPicPr>
            <a:picLocks noChangeAspect="1"/>
          </p:cNvPicPr>
          <p:nvPr/>
        </p:nvPicPr>
        <p:blipFill rotWithShape="1">
          <a:blip r:embed="rId2">
            <a:duotone>
              <a:schemeClr val="accent6">
                <a:shade val="45000"/>
                <a:satMod val="135000"/>
              </a:schemeClr>
              <a:prstClr val="white"/>
            </a:duotone>
          </a:blip>
          <a:srcRect r="3593"/>
          <a:stretch/>
        </p:blipFill>
        <p:spPr>
          <a:xfrm>
            <a:off x="2347515" y="0"/>
            <a:ext cx="9844485" cy="3048000"/>
          </a:xfrm>
          <a:prstGeom prst="rect">
            <a:avLst/>
          </a:prstGeom>
        </p:spPr>
      </p:pic>
      <p:sp>
        <p:nvSpPr>
          <p:cNvPr id="15" name="Subtitle 2">
            <a:extLst>
              <a:ext uri="{FF2B5EF4-FFF2-40B4-BE49-F238E27FC236}">
                <a16:creationId xmlns:a16="http://schemas.microsoft.com/office/drawing/2014/main" id="{70FDB67C-1D4F-429E-B39D-9DB0A9AF7BD7}"/>
              </a:ext>
            </a:extLst>
          </p:cNvPr>
          <p:cNvSpPr txBox="1">
            <a:spLocks/>
          </p:cNvSpPr>
          <p:nvPr/>
        </p:nvSpPr>
        <p:spPr>
          <a:xfrm>
            <a:off x="3020333" y="4425458"/>
            <a:ext cx="7529298" cy="2084050"/>
          </a:xfrm>
          <a:prstGeom prst="rect">
            <a:avLst/>
          </a:prstGeom>
        </p:spPr>
        <p:txBody>
          <a:bodyPr vert="horz" lIns="91440" tIns="45720" rIns="91440" bIns="45720" numCol="2"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dirty="0"/>
              <a:t>Income</a:t>
            </a:r>
          </a:p>
          <a:p>
            <a:pPr marL="342900" indent="-342900">
              <a:buFont typeface="Arial" panose="020B0604020202020204" pitchFamily="34" charset="0"/>
              <a:buChar char="•"/>
            </a:pPr>
            <a:r>
              <a:rPr lang="en-US" dirty="0"/>
              <a:t>Healthy Life Expectancy </a:t>
            </a:r>
          </a:p>
          <a:p>
            <a:pPr marL="342900" indent="-342900">
              <a:buFont typeface="Arial" panose="020B0604020202020204" pitchFamily="34" charset="0"/>
              <a:buChar char="•"/>
            </a:pPr>
            <a:r>
              <a:rPr lang="en-US" dirty="0"/>
              <a:t>Social Support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Freedom</a:t>
            </a:r>
          </a:p>
          <a:p>
            <a:pPr marL="342900" indent="-342900">
              <a:buFont typeface="Arial" panose="020B0604020202020204" pitchFamily="34" charset="0"/>
              <a:buChar char="•"/>
            </a:pPr>
            <a:r>
              <a:rPr lang="en-US" dirty="0"/>
              <a:t>Trust</a:t>
            </a:r>
          </a:p>
          <a:p>
            <a:pPr marL="342900" indent="-342900">
              <a:buFont typeface="Arial" panose="020B0604020202020204" pitchFamily="34" charset="0"/>
              <a:buChar char="•"/>
            </a:pPr>
            <a:r>
              <a:rPr lang="en-US" dirty="0"/>
              <a:t>Generosity</a:t>
            </a:r>
          </a:p>
          <a:p>
            <a:endParaRPr lang="en-US" dirty="0"/>
          </a:p>
          <a:p>
            <a:endParaRPr lang="en-US" dirty="0"/>
          </a:p>
        </p:txBody>
      </p:sp>
      <p:sp>
        <p:nvSpPr>
          <p:cNvPr id="16" name="TextBox 15">
            <a:extLst>
              <a:ext uri="{FF2B5EF4-FFF2-40B4-BE49-F238E27FC236}">
                <a16:creationId xmlns:a16="http://schemas.microsoft.com/office/drawing/2014/main" id="{28E357FE-66D7-4860-8B9C-16293153E14E}"/>
              </a:ext>
            </a:extLst>
          </p:cNvPr>
          <p:cNvSpPr txBox="1"/>
          <p:nvPr/>
        </p:nvSpPr>
        <p:spPr>
          <a:xfrm>
            <a:off x="3020333" y="4003040"/>
            <a:ext cx="6593224" cy="646331"/>
          </a:xfrm>
          <a:prstGeom prst="rect">
            <a:avLst/>
          </a:prstGeom>
          <a:noFill/>
        </p:spPr>
        <p:txBody>
          <a:bodyPr wrap="square" rtlCol="0">
            <a:spAutoFit/>
          </a:bodyPr>
          <a:lstStyle/>
          <a:p>
            <a:r>
              <a:rPr lang="en-US" b="1" dirty="0"/>
              <a:t>The key variables that have been found to support well-being: </a:t>
            </a:r>
          </a:p>
          <a:p>
            <a:endParaRPr lang="en-US" b="1" dirty="0"/>
          </a:p>
        </p:txBody>
      </p:sp>
      <p:sp>
        <p:nvSpPr>
          <p:cNvPr id="19" name="TextBox 18">
            <a:extLst>
              <a:ext uri="{FF2B5EF4-FFF2-40B4-BE49-F238E27FC236}">
                <a16:creationId xmlns:a16="http://schemas.microsoft.com/office/drawing/2014/main" id="{8545247F-BC6E-4E88-88F9-663F8027CEE6}"/>
              </a:ext>
            </a:extLst>
          </p:cNvPr>
          <p:cNvSpPr txBox="1"/>
          <p:nvPr/>
        </p:nvSpPr>
        <p:spPr>
          <a:xfrm>
            <a:off x="8887334" y="4453575"/>
            <a:ext cx="3062592" cy="1877437"/>
          </a:xfrm>
          <a:prstGeom prst="rect">
            <a:avLst/>
          </a:prstGeom>
          <a:noFill/>
        </p:spPr>
        <p:txBody>
          <a:bodyPr wrap="square" rtlCol="0">
            <a:spAutoFit/>
          </a:bodyPr>
          <a:lstStyle/>
          <a:p>
            <a:r>
              <a:rPr lang="en-US" dirty="0"/>
              <a:t>Gallup World Poll: </a:t>
            </a:r>
            <a:r>
              <a:rPr lang="en-US" sz="1400" dirty="0" err="1"/>
              <a:t>Cantril</a:t>
            </a:r>
            <a:r>
              <a:rPr lang="en-US" sz="1400" dirty="0"/>
              <a:t> ladder: it asks respondents to rate their life, best possible for them being a 10, and the worst possible life being a 0. The typical annual sample is 1,000 people to reduce random sampling errors. The confidence interval is measured at 95% accuracy. </a:t>
            </a:r>
          </a:p>
        </p:txBody>
      </p:sp>
    </p:spTree>
    <p:extLst>
      <p:ext uri="{BB962C8B-B14F-4D97-AF65-F5344CB8AC3E}">
        <p14:creationId xmlns:p14="http://schemas.microsoft.com/office/powerpoint/2010/main" val="89576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descr="A screenshot of a map&#10;&#10;Description automatically generated">
            <a:extLst>
              <a:ext uri="{FF2B5EF4-FFF2-40B4-BE49-F238E27FC236}">
                <a16:creationId xmlns:a16="http://schemas.microsoft.com/office/drawing/2014/main" id="{0DD19B7D-4787-450F-AECD-E5C2AAEEB64F}"/>
              </a:ext>
            </a:extLst>
          </p:cNvPr>
          <p:cNvPicPr>
            <a:picLocks noChangeAspect="1"/>
          </p:cNvPicPr>
          <p:nvPr/>
        </p:nvPicPr>
        <p:blipFill rotWithShape="1">
          <a:blip r:embed="rId2"/>
          <a:srcRect l="3952" t="9200" r="2858" b="1145"/>
          <a:stretch/>
        </p:blipFill>
        <p:spPr>
          <a:xfrm>
            <a:off x="2938658" y="367864"/>
            <a:ext cx="8050618" cy="5969876"/>
          </a:xfrm>
          <a:prstGeom prst="rect">
            <a:avLst/>
          </a:prstGeom>
        </p:spPr>
      </p:pic>
      <p:pic>
        <p:nvPicPr>
          <p:cNvPr id="20" name="Picture 19" descr="A close up of a logo&#10;&#10;Description automatically generated">
            <a:extLst>
              <a:ext uri="{FF2B5EF4-FFF2-40B4-BE49-F238E27FC236}">
                <a16:creationId xmlns:a16="http://schemas.microsoft.com/office/drawing/2014/main" id="{8408216E-45C2-4080-852E-32F889FEB013}"/>
              </a:ext>
            </a:extLst>
          </p:cNvPr>
          <p:cNvPicPr>
            <a:picLocks noChangeAspect="1"/>
          </p:cNvPicPr>
          <p:nvPr/>
        </p:nvPicPr>
        <p:blipFill>
          <a:blip r:embed="rId3"/>
          <a:stretch>
            <a:fillRect/>
          </a:stretch>
        </p:blipFill>
        <p:spPr>
          <a:xfrm>
            <a:off x="2889982" y="0"/>
            <a:ext cx="9253342" cy="802131"/>
          </a:xfrm>
          <a:prstGeom prst="rect">
            <a:avLst/>
          </a:prstGeom>
        </p:spPr>
      </p:pic>
      <p:sp>
        <p:nvSpPr>
          <p:cNvPr id="21" name="Content Placeholder 2">
            <a:extLst>
              <a:ext uri="{FF2B5EF4-FFF2-40B4-BE49-F238E27FC236}">
                <a16:creationId xmlns:a16="http://schemas.microsoft.com/office/drawing/2014/main" id="{4B718117-EB09-4325-825D-EC2DFB6847A3}"/>
              </a:ext>
            </a:extLst>
          </p:cNvPr>
          <p:cNvSpPr txBox="1">
            <a:spLocks/>
          </p:cNvSpPr>
          <p:nvPr/>
        </p:nvSpPr>
        <p:spPr>
          <a:xfrm>
            <a:off x="2938658" y="5223640"/>
            <a:ext cx="5259411" cy="43092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solidFill>
                  <a:srgbClr val="00B0F0"/>
                </a:solidFill>
              </a:rPr>
              <a:t>total alcohol consumption per capita</a:t>
            </a:r>
            <a:endParaRPr lang="en-US" dirty="0"/>
          </a:p>
        </p:txBody>
      </p:sp>
      <p:sp>
        <p:nvSpPr>
          <p:cNvPr id="3" name="Rectangle 2">
            <a:extLst>
              <a:ext uri="{FF2B5EF4-FFF2-40B4-BE49-F238E27FC236}">
                <a16:creationId xmlns:a16="http://schemas.microsoft.com/office/drawing/2014/main" id="{46333AC5-86A7-4C5E-A884-6D4B2C1156F5}"/>
              </a:ext>
            </a:extLst>
          </p:cNvPr>
          <p:cNvSpPr/>
          <p:nvPr/>
        </p:nvSpPr>
        <p:spPr>
          <a:xfrm>
            <a:off x="2889982" y="5654567"/>
            <a:ext cx="6096000" cy="646331"/>
          </a:xfrm>
          <a:prstGeom prst="rect">
            <a:avLst/>
          </a:prstGeom>
        </p:spPr>
        <p:txBody>
          <a:bodyPr>
            <a:spAutoFit/>
          </a:bodyPr>
          <a:lstStyle/>
          <a:p>
            <a:r>
              <a:rPr lang="en-US" b="1" dirty="0">
                <a:solidFill>
                  <a:srgbClr val="00B0F0"/>
                </a:solidFill>
              </a:rPr>
              <a:t>(liters of pure alcohol, projected estimates, 15+ years of age)</a:t>
            </a:r>
          </a:p>
          <a:p>
            <a:endParaRPr lang="en-US" dirty="0"/>
          </a:p>
        </p:txBody>
      </p:sp>
    </p:spTree>
    <p:extLst>
      <p:ext uri="{BB962C8B-B14F-4D97-AF65-F5344CB8AC3E}">
        <p14:creationId xmlns:p14="http://schemas.microsoft.com/office/powerpoint/2010/main" val="381659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03F93F-024F-402C-9760-B3A204C64DF1}"/>
              </a:ext>
            </a:extLst>
          </p:cNvPr>
          <p:cNvGrpSpPr/>
          <p:nvPr/>
        </p:nvGrpSpPr>
        <p:grpSpPr>
          <a:xfrm>
            <a:off x="-1" y="0"/>
            <a:ext cx="12165566" cy="6858000"/>
            <a:chOff x="-1" y="0"/>
            <a:chExt cx="12165566" cy="6858000"/>
          </a:xfrm>
        </p:grpSpPr>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28E357FE-66D7-4860-8B9C-16293153E14E}"/>
              </a:ext>
            </a:extLst>
          </p:cNvPr>
          <p:cNvSpPr txBox="1"/>
          <p:nvPr/>
        </p:nvSpPr>
        <p:spPr>
          <a:xfrm>
            <a:off x="2928872" y="848926"/>
            <a:ext cx="6593224" cy="369332"/>
          </a:xfrm>
          <a:prstGeom prst="rect">
            <a:avLst/>
          </a:prstGeom>
          <a:noFill/>
        </p:spPr>
        <p:txBody>
          <a:bodyPr wrap="square" rtlCol="0">
            <a:spAutoFit/>
          </a:bodyPr>
          <a:lstStyle/>
          <a:p>
            <a:r>
              <a:rPr lang="en-US" b="1" dirty="0">
                <a:solidFill>
                  <a:schemeClr val="accent6">
                    <a:lumMod val="75000"/>
                  </a:schemeClr>
                </a:solidFill>
              </a:rPr>
              <a:t>Where’s the information?</a:t>
            </a:r>
            <a:endParaRPr lang="en-US" b="1" dirty="0"/>
          </a:p>
        </p:txBody>
      </p:sp>
      <p:sp>
        <p:nvSpPr>
          <p:cNvPr id="3" name="Rectangle 2">
            <a:extLst>
              <a:ext uri="{FF2B5EF4-FFF2-40B4-BE49-F238E27FC236}">
                <a16:creationId xmlns:a16="http://schemas.microsoft.com/office/drawing/2014/main" id="{69480590-2FF0-4D28-B943-D29C7874E490}"/>
              </a:ext>
            </a:extLst>
          </p:cNvPr>
          <p:cNvSpPr/>
          <p:nvPr/>
        </p:nvSpPr>
        <p:spPr>
          <a:xfrm>
            <a:off x="5519635" y="1405508"/>
            <a:ext cx="6096000" cy="1323439"/>
          </a:xfrm>
          <a:prstGeom prst="rect">
            <a:avLst/>
          </a:prstGeom>
        </p:spPr>
        <p:txBody>
          <a:bodyPr>
            <a:spAutoFit/>
          </a:bodyPr>
          <a:lstStyle/>
          <a:p>
            <a:pPr marL="285750" lvl="3" indent="-285750">
              <a:buFont typeface="Arial" panose="020B0604020202020204" pitchFamily="34" charset="0"/>
              <a:buChar char="•"/>
            </a:pPr>
            <a:r>
              <a:rPr lang="en-US" sz="2000" dirty="0"/>
              <a:t>The data exploration and cleanup process (accompanied by your </a:t>
            </a:r>
            <a:r>
              <a:rPr lang="en-US" sz="2000" dirty="0" err="1"/>
              <a:t>Jupyter</a:t>
            </a:r>
            <a:r>
              <a:rPr lang="en-US" sz="2000" dirty="0"/>
              <a:t> Notebook)</a:t>
            </a:r>
          </a:p>
          <a:p>
            <a:pPr marL="285750" lvl="3" indent="-285750">
              <a:buFont typeface="Arial" panose="020B0604020202020204" pitchFamily="34" charset="0"/>
              <a:buChar char="•"/>
            </a:pPr>
            <a:r>
              <a:rPr lang="en-US" sz="2000" dirty="0"/>
              <a:t>The analysis process (accompanied by your </a:t>
            </a:r>
            <a:r>
              <a:rPr lang="en-US" sz="2000" dirty="0" err="1"/>
              <a:t>Jupyter</a:t>
            </a:r>
            <a:r>
              <a:rPr lang="en-US" sz="2000" dirty="0"/>
              <a:t> Notebook)</a:t>
            </a:r>
          </a:p>
        </p:txBody>
      </p:sp>
      <p:sp>
        <p:nvSpPr>
          <p:cNvPr id="20" name="Subtitle 2">
            <a:extLst>
              <a:ext uri="{FF2B5EF4-FFF2-40B4-BE49-F238E27FC236}">
                <a16:creationId xmlns:a16="http://schemas.microsoft.com/office/drawing/2014/main" id="{A57814C1-BF80-4E15-B171-D6F88EAE04E4}"/>
              </a:ext>
            </a:extLst>
          </p:cNvPr>
          <p:cNvSpPr txBox="1">
            <a:spLocks/>
          </p:cNvSpPr>
          <p:nvPr/>
        </p:nvSpPr>
        <p:spPr>
          <a:xfrm>
            <a:off x="1778000" y="20859"/>
            <a:ext cx="8236968"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3600" dirty="0"/>
              <a:t>Data Exploration &amp; Clean-up Process</a:t>
            </a:r>
            <a:endParaRPr lang="en-US" sz="3600" dirty="0">
              <a:solidFill>
                <a:srgbClr val="000000"/>
              </a:solidFill>
            </a:endParaRPr>
          </a:p>
        </p:txBody>
      </p:sp>
      <p:sp>
        <p:nvSpPr>
          <p:cNvPr id="4" name="Rectangle 3">
            <a:extLst>
              <a:ext uri="{FF2B5EF4-FFF2-40B4-BE49-F238E27FC236}">
                <a16:creationId xmlns:a16="http://schemas.microsoft.com/office/drawing/2014/main" id="{A7A3A4F4-CC49-41CD-8A92-003B16BA2A95}"/>
              </a:ext>
            </a:extLst>
          </p:cNvPr>
          <p:cNvSpPr/>
          <p:nvPr/>
        </p:nvSpPr>
        <p:spPr>
          <a:xfrm>
            <a:off x="3642840" y="3091781"/>
            <a:ext cx="6096000" cy="1938992"/>
          </a:xfrm>
          <a:prstGeom prst="rect">
            <a:avLst/>
          </a:prstGeom>
        </p:spPr>
        <p:txBody>
          <a:bodyPr>
            <a:spAutoFit/>
          </a:bodyPr>
          <a:lstStyle/>
          <a:p>
            <a:pPr marL="285750" lvl="3" indent="-285750">
              <a:buFont typeface="Arial" panose="020B0604020202020204" pitchFamily="34" charset="0"/>
              <a:buChar char="•"/>
            </a:pPr>
            <a:r>
              <a:rPr lang="en-US" sz="2000" dirty="0"/>
              <a:t>Your conclusions. This should include a numerical summary as well as visualizations of that summary</a:t>
            </a:r>
          </a:p>
          <a:p>
            <a:pPr marL="285750" lvl="3" indent="-285750">
              <a:buFont typeface="Arial" panose="020B0604020202020204" pitchFamily="34" charset="0"/>
              <a:buChar char="•"/>
            </a:pPr>
            <a:r>
              <a:rPr lang="en-US" sz="2000" dirty="0"/>
              <a:t>Discuss the implications of your findings. This is where you get to have an open-ended discussion about what your findings "mean</a:t>
            </a:r>
          </a:p>
          <a:p>
            <a:pPr marL="285750" lvl="3" indent="-285750">
              <a:buFont typeface="Arial" panose="020B0604020202020204" pitchFamily="34" charset="0"/>
              <a:buChar char="•"/>
            </a:pPr>
            <a:r>
              <a:rPr lang="en-US" sz="2000" dirty="0"/>
              <a:t>Q&amp;A session to follow your presentation</a:t>
            </a:r>
          </a:p>
        </p:txBody>
      </p:sp>
    </p:spTree>
    <p:extLst>
      <p:ext uri="{BB962C8B-B14F-4D97-AF65-F5344CB8AC3E}">
        <p14:creationId xmlns:p14="http://schemas.microsoft.com/office/powerpoint/2010/main" val="65342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E5F303-EAC6-47BA-BC08-2AA48388F971}"/>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DBFC207F-9F95-4B47-B561-FA585005A7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68316" y="1691857"/>
            <a:ext cx="3457884" cy="1258669"/>
          </a:xfrm>
          <a:prstGeom prst="rect">
            <a:avLst/>
          </a:prstGeom>
        </p:spPr>
      </p:pic>
      <p:sp>
        <p:nvSpPr>
          <p:cNvPr id="9" name="TextBox 8">
            <a:extLst>
              <a:ext uri="{FF2B5EF4-FFF2-40B4-BE49-F238E27FC236}">
                <a16:creationId xmlns:a16="http://schemas.microsoft.com/office/drawing/2014/main" id="{CE335163-405F-40F2-9D3D-CF98CF983DF9}"/>
              </a:ext>
            </a:extLst>
          </p:cNvPr>
          <p:cNvSpPr txBox="1"/>
          <p:nvPr/>
        </p:nvSpPr>
        <p:spPr>
          <a:xfrm>
            <a:off x="3127107" y="3066549"/>
            <a:ext cx="3669957" cy="1077218"/>
          </a:xfrm>
          <a:prstGeom prst="rect">
            <a:avLst/>
          </a:prstGeom>
          <a:noFill/>
        </p:spPr>
        <p:txBody>
          <a:bodyPr wrap="square" rtlCol="0">
            <a:spAutoFit/>
          </a:bodyPr>
          <a:lstStyle/>
          <a:p>
            <a:r>
              <a:rPr lang="en-US" b="1" dirty="0">
                <a:solidFill>
                  <a:schemeClr val="accent6">
                    <a:lumMod val="75000"/>
                  </a:schemeClr>
                </a:solidFill>
              </a:rPr>
              <a:t>relative mean absolute difference</a:t>
            </a:r>
          </a:p>
          <a:p>
            <a:r>
              <a:rPr lang="en-US" sz="1400" dirty="0"/>
              <a:t>which is mathematically equivalent to the Lorenz curve definition</a:t>
            </a:r>
          </a:p>
          <a:p>
            <a:endParaRPr lang="en-US" dirty="0"/>
          </a:p>
        </p:txBody>
      </p:sp>
      <p:pic>
        <p:nvPicPr>
          <p:cNvPr id="10" name="Picture 9" descr="A close up of a knife&#10;&#10;Description automatically generated">
            <a:extLst>
              <a:ext uri="{FF2B5EF4-FFF2-40B4-BE49-F238E27FC236}">
                <a16:creationId xmlns:a16="http://schemas.microsoft.com/office/drawing/2014/main" id="{FCC40411-337D-458D-9B3D-E88EBD257669}"/>
              </a:ext>
            </a:extLst>
          </p:cNvPr>
          <p:cNvPicPr>
            <a:picLocks noChangeAspect="1"/>
          </p:cNvPicPr>
          <p:nvPr/>
        </p:nvPicPr>
        <p:blipFill>
          <a:blip r:embed="rId4">
            <a:duotone>
              <a:schemeClr val="accent6">
                <a:shade val="45000"/>
                <a:satMod val="135000"/>
              </a:schemeClr>
              <a:prstClr val="white"/>
            </a:duotone>
          </a:blip>
          <a:stretch>
            <a:fillRect/>
          </a:stretch>
        </p:blipFill>
        <p:spPr>
          <a:xfrm>
            <a:off x="7054524" y="1243338"/>
            <a:ext cx="5111041" cy="5111041"/>
          </a:xfrm>
          <a:prstGeom prst="rect">
            <a:avLst/>
          </a:prstGeom>
        </p:spPr>
      </p:pic>
      <p:sp>
        <p:nvSpPr>
          <p:cNvPr id="12" name="Subtitle 2">
            <a:extLst>
              <a:ext uri="{FF2B5EF4-FFF2-40B4-BE49-F238E27FC236}">
                <a16:creationId xmlns:a16="http://schemas.microsoft.com/office/drawing/2014/main" id="{2C713AD6-EF9C-4F34-8470-883D14E40341}"/>
              </a:ext>
            </a:extLst>
          </p:cNvPr>
          <p:cNvSpPr txBox="1">
            <a:spLocks/>
          </p:cNvSpPr>
          <p:nvPr/>
        </p:nvSpPr>
        <p:spPr>
          <a:xfrm>
            <a:off x="2837432" y="714079"/>
            <a:ext cx="2867688" cy="695557"/>
          </a:xfrm>
          <a:prstGeom prst="rect">
            <a:avLst/>
          </a:prstGeom>
        </p:spPr>
        <p:txBody>
          <a:bodyPr vert="horz" lIns="91440" tIns="45720" rIns="91440" bIns="45720" rtlCol="0" anchor="b">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2600" dirty="0"/>
              <a:t>The Gini Coefficient</a:t>
            </a:r>
            <a:endParaRPr lang="en-US" sz="2600" dirty="0">
              <a:solidFill>
                <a:srgbClr val="000000"/>
              </a:solidFill>
            </a:endParaRPr>
          </a:p>
        </p:txBody>
      </p:sp>
      <p:sp>
        <p:nvSpPr>
          <p:cNvPr id="13" name="TextBox 12">
            <a:extLst>
              <a:ext uri="{FF2B5EF4-FFF2-40B4-BE49-F238E27FC236}">
                <a16:creationId xmlns:a16="http://schemas.microsoft.com/office/drawing/2014/main" id="{62FFA060-329C-4A11-AA1F-72AB8581F143}"/>
              </a:ext>
            </a:extLst>
          </p:cNvPr>
          <p:cNvSpPr txBox="1"/>
          <p:nvPr/>
        </p:nvSpPr>
        <p:spPr>
          <a:xfrm>
            <a:off x="3127107" y="4173515"/>
            <a:ext cx="3954560" cy="2031325"/>
          </a:xfrm>
          <a:prstGeom prst="rect">
            <a:avLst/>
          </a:prstGeom>
          <a:noFill/>
        </p:spPr>
        <p:txBody>
          <a:bodyPr wrap="square" rtlCol="0">
            <a:spAutoFit/>
          </a:bodyPr>
          <a:lstStyle/>
          <a:p>
            <a:r>
              <a:rPr lang="en-US" dirty="0"/>
              <a:t>A single number aimed at measuring the degree of inequality in a distribution. It is most often used in economics to measure how far a country's wealth or income distribution deviates from a totally equal distribution</a:t>
            </a:r>
          </a:p>
        </p:txBody>
      </p:sp>
      <p:sp>
        <p:nvSpPr>
          <p:cNvPr id="15" name="Subtitle 2">
            <a:extLst>
              <a:ext uri="{FF2B5EF4-FFF2-40B4-BE49-F238E27FC236}">
                <a16:creationId xmlns:a16="http://schemas.microsoft.com/office/drawing/2014/main" id="{0ACEDCDA-A2A2-42F4-8459-E912092B2611}"/>
              </a:ext>
            </a:extLst>
          </p:cNvPr>
          <p:cNvSpPr txBox="1">
            <a:spLocks/>
          </p:cNvSpPr>
          <p:nvPr/>
        </p:nvSpPr>
        <p:spPr>
          <a:xfrm>
            <a:off x="1778000" y="20859"/>
            <a:ext cx="8236968" cy="8388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3600" dirty="0"/>
              <a:t>Data Exploration &amp; Clean-up Process</a:t>
            </a:r>
            <a:endParaRPr lang="en-US" sz="3600" dirty="0">
              <a:solidFill>
                <a:srgbClr val="000000"/>
              </a:solidFill>
            </a:endParaRPr>
          </a:p>
        </p:txBody>
      </p:sp>
    </p:spTree>
    <p:extLst>
      <p:ext uri="{BB962C8B-B14F-4D97-AF65-F5344CB8AC3E}">
        <p14:creationId xmlns:p14="http://schemas.microsoft.com/office/powerpoint/2010/main" val="1999621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42C39"/>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42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8403A2A-F5B0-4C1E-92F8-F68B4185D272}"/>
              </a:ext>
            </a:extLst>
          </p:cNvPr>
          <p:cNvSpPr/>
          <p:nvPr/>
        </p:nvSpPr>
        <p:spPr>
          <a:xfrm>
            <a:off x="2499360" y="6541462"/>
            <a:ext cx="9666205" cy="316538"/>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15" descr="A screenshot of a cell phone&#10;&#10;Description automatically generated">
            <a:extLst>
              <a:ext uri="{FF2B5EF4-FFF2-40B4-BE49-F238E27FC236}">
                <a16:creationId xmlns:a16="http://schemas.microsoft.com/office/drawing/2014/main" id="{9F157A56-63A0-4AFD-85DB-BD84CD803572}"/>
              </a:ext>
            </a:extLst>
          </p:cNvPr>
          <p:cNvPicPr>
            <a:picLocks noGrp="1" noChangeAspect="1"/>
          </p:cNvPicPr>
          <p:nvPr>
            <p:ph sz="half" idx="2"/>
          </p:nvPr>
        </p:nvPicPr>
        <p:blipFill rotWithShape="1">
          <a:blip r:embed="rId2"/>
          <a:srcRect l="10627" r="13937"/>
          <a:stretch/>
        </p:blipFill>
        <p:spPr>
          <a:xfrm>
            <a:off x="2424322" y="1766948"/>
            <a:ext cx="5209674" cy="3511723"/>
          </a:xfrm>
        </p:spPr>
      </p:pic>
      <p:sp>
        <p:nvSpPr>
          <p:cNvPr id="8" name="Subtitle 2">
            <a:extLst>
              <a:ext uri="{FF2B5EF4-FFF2-40B4-BE49-F238E27FC236}">
                <a16:creationId xmlns:a16="http://schemas.microsoft.com/office/drawing/2014/main" id="{3FD876A2-3892-42BE-9CDA-650985982439}"/>
              </a:ext>
            </a:extLst>
          </p:cNvPr>
          <p:cNvSpPr txBox="1">
            <a:spLocks/>
          </p:cNvSpPr>
          <p:nvPr/>
        </p:nvSpPr>
        <p:spPr>
          <a:xfrm>
            <a:off x="2555433" y="248456"/>
            <a:ext cx="5354320" cy="597617"/>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r"/>
            <a:r>
              <a:rPr lang="en-US" sz="5400" dirty="0">
                <a:solidFill>
                  <a:srgbClr val="000000"/>
                </a:solidFill>
              </a:rPr>
              <a:t>Conclusions: Happiness Factors</a:t>
            </a:r>
          </a:p>
        </p:txBody>
      </p:sp>
      <p:sp>
        <p:nvSpPr>
          <p:cNvPr id="12" name="Rectangle 11">
            <a:extLst>
              <a:ext uri="{FF2B5EF4-FFF2-40B4-BE49-F238E27FC236}">
                <a16:creationId xmlns:a16="http://schemas.microsoft.com/office/drawing/2014/main" id="{667506F0-E964-4E08-93A1-B31E6BB62A25}"/>
              </a:ext>
            </a:extLst>
          </p:cNvPr>
          <p:cNvSpPr/>
          <p:nvPr/>
        </p:nvSpPr>
        <p:spPr>
          <a:xfrm>
            <a:off x="1006777" y="0"/>
            <a:ext cx="1830655" cy="6858000"/>
          </a:xfrm>
          <a:prstGeom prst="rect">
            <a:avLst/>
          </a:prstGeom>
          <a:solidFill>
            <a:srgbClr val="7EA861"/>
          </a:solidFill>
          <a:ln>
            <a:solidFill>
              <a:srgbClr val="7EA8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17" descr="A screenshot of a cell phone&#10;&#10;Description automatically generated">
            <a:extLst>
              <a:ext uri="{FF2B5EF4-FFF2-40B4-BE49-F238E27FC236}">
                <a16:creationId xmlns:a16="http://schemas.microsoft.com/office/drawing/2014/main" id="{FFA15AE0-B7BB-49CB-9BD6-DD974CA10C3E}"/>
              </a:ext>
            </a:extLst>
          </p:cNvPr>
          <p:cNvPicPr>
            <a:picLocks noGrp="1" noChangeAspect="1"/>
          </p:cNvPicPr>
          <p:nvPr>
            <p:ph sz="quarter" idx="4"/>
          </p:nvPr>
        </p:nvPicPr>
        <p:blipFill rotWithShape="1">
          <a:blip r:embed="rId3"/>
          <a:srcRect l="14281" r="16440"/>
          <a:stretch/>
        </p:blipFill>
        <p:spPr>
          <a:xfrm>
            <a:off x="7355131" y="1766947"/>
            <a:ext cx="4915353" cy="3511723"/>
          </a:xfrm>
        </p:spPr>
      </p:pic>
      <p:sp>
        <p:nvSpPr>
          <p:cNvPr id="11" name="Rectangle 10">
            <a:extLst>
              <a:ext uri="{FF2B5EF4-FFF2-40B4-BE49-F238E27FC236}">
                <a16:creationId xmlns:a16="http://schemas.microsoft.com/office/drawing/2014/main" id="{8FF6D1F6-BE0D-405C-9028-EC70AF75D232}"/>
              </a:ext>
            </a:extLst>
          </p:cNvPr>
          <p:cNvSpPr/>
          <p:nvPr/>
        </p:nvSpPr>
        <p:spPr>
          <a:xfrm>
            <a:off x="-1" y="0"/>
            <a:ext cx="2013557"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FE8CD97-6182-471A-A81E-F229407DE265}"/>
              </a:ext>
            </a:extLst>
          </p:cNvPr>
          <p:cNvSpPr txBox="1"/>
          <p:nvPr/>
        </p:nvSpPr>
        <p:spPr>
          <a:xfrm>
            <a:off x="2905153" y="783251"/>
            <a:ext cx="7571373" cy="861774"/>
          </a:xfrm>
          <a:prstGeom prst="rect">
            <a:avLst/>
          </a:prstGeom>
          <a:noFill/>
        </p:spPr>
        <p:txBody>
          <a:bodyPr wrap="square" rtlCol="0">
            <a:spAutoFit/>
          </a:bodyPr>
          <a:lstStyle/>
          <a:p>
            <a:r>
              <a:rPr lang="en-US" b="1" dirty="0">
                <a:solidFill>
                  <a:schemeClr val="accent6">
                    <a:lumMod val="75000"/>
                  </a:schemeClr>
                </a:solidFill>
              </a:rPr>
              <a:t>How do the different happiness factors correlate? </a:t>
            </a:r>
          </a:p>
          <a:p>
            <a:r>
              <a:rPr lang="en-US" sz="1400" dirty="0"/>
              <a:t>Analyzing household income</a:t>
            </a:r>
          </a:p>
          <a:p>
            <a:endParaRPr lang="en-US" dirty="0"/>
          </a:p>
        </p:txBody>
      </p:sp>
    </p:spTree>
    <p:extLst>
      <p:ext uri="{BB962C8B-B14F-4D97-AF65-F5344CB8AC3E}">
        <p14:creationId xmlns:p14="http://schemas.microsoft.com/office/powerpoint/2010/main" val="55104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ppyboozPP" id="{1B0B1F94-ECA0-4785-84A5-E19BE0E63169}" vid="{C63EC51E-CE89-47CF-AEAF-3494B58A47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happyboozPP</Template>
  <TotalTime>19</TotalTime>
  <Words>820</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WHISKERS</vt:lpstr>
      <vt:lpstr>HAPPINESS IS A WARM GUN</vt:lpstr>
      <vt:lpstr>INITIAL DATA and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Yu</dc:creator>
  <cp:lastModifiedBy> </cp:lastModifiedBy>
  <cp:revision>22</cp:revision>
  <dcterms:created xsi:type="dcterms:W3CDTF">2019-01-23T05:09:01Z</dcterms:created>
  <dcterms:modified xsi:type="dcterms:W3CDTF">2019-01-23T07:17:36Z</dcterms:modified>
</cp:coreProperties>
</file>