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69" r:id="rId3"/>
    <p:sldId id="270" r:id="rId4"/>
    <p:sldId id="273" r:id="rId5"/>
    <p:sldId id="264" r:id="rId6"/>
    <p:sldId id="272" r:id="rId7"/>
    <p:sldId id="271" r:id="rId8"/>
    <p:sldId id="265" r:id="rId9"/>
    <p:sldId id="266" r:id="rId10"/>
    <p:sldId id="267" r:id="rId11"/>
    <p:sldId id="268" r:id="rId12"/>
    <p:sldId id="262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9" autoAdjust="0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pic>
        <p:nvPicPr>
          <p:cNvPr id="15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AA7B9-E0D2-48A9-825B-E63983B0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4" r="20145" b="31346"/>
          <a:stretch/>
        </p:blipFill>
        <p:spPr>
          <a:xfrm>
            <a:off x="7584307" y="1787997"/>
            <a:ext cx="4538102" cy="3385103"/>
          </a:xfrm>
          <a:prstGeom prst="rect">
            <a:avLst/>
          </a:prstGeom>
        </p:spPr>
      </p:pic>
      <p:pic>
        <p:nvPicPr>
          <p:cNvPr id="13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094CD-68E6-424F-A7DB-B1089FF8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5" r="15650"/>
          <a:stretch/>
        </p:blipFill>
        <p:spPr>
          <a:xfrm>
            <a:off x="2641926" y="1807359"/>
            <a:ext cx="4872790" cy="34625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9BBB3-2682-4968-B636-5234D56F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54" b="3382"/>
          <a:stretch/>
        </p:blipFill>
        <p:spPr>
          <a:xfrm>
            <a:off x="5868435" y="5233891"/>
            <a:ext cx="6323565" cy="11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r>
              <a:rPr lang="en-US" dirty="0"/>
              <a:t>WHISKERS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6B4DC-B390-4B98-B3F1-A0284A4A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402887"/>
            <a:ext cx="7212969" cy="47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7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668452" cy="1325563"/>
          </a:xfrm>
        </p:spPr>
        <p:txBody>
          <a:bodyPr/>
          <a:lstStyle/>
          <a:p>
            <a:r>
              <a:rPr lang="en-US" dirty="0"/>
              <a:t>HAPPINESS IS A WARM GUN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04923-39EB-4938-9E91-4BAEC676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56" y="1690688"/>
            <a:ext cx="9832963" cy="45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859C-4953-4471-B003-8826552C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130-0720-473C-BD8E-63846BA15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53C53-E4F8-4349-B16E-B6E80AACD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WORLD HAPPINESS REPORT</a:t>
            </a:r>
          </a:p>
          <a:p>
            <a:r>
              <a:rPr lang="en-US" dirty="0"/>
              <a:t>WORLD ALCOHOL CONSUMPTION</a:t>
            </a:r>
          </a:p>
          <a:p>
            <a:r>
              <a:rPr lang="en-US" dirty="0"/>
              <a:t>INCOME INEQUALITY BY COUNTRY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9FC8D-E848-43C5-B313-20B6377C1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24A13-20E0-4F50-A04B-9D2CE13D75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countries are happiest? And are they located in specific geographic region?</a:t>
            </a:r>
          </a:p>
          <a:p>
            <a:r>
              <a:rPr lang="en-US" dirty="0"/>
              <a:t>What countries consume the least/most amount of alcohol?</a:t>
            </a:r>
          </a:p>
          <a:p>
            <a:r>
              <a:rPr lang="en-US" dirty="0"/>
              <a:t>Which countries suffer from greatest amount of income inequality?</a:t>
            </a:r>
          </a:p>
          <a:p>
            <a:r>
              <a:rPr lang="en-US" dirty="0"/>
              <a:t>How do these three pieces of data correlate? Is income inequality an indicator of happiness? Or is alcohol consumption?</a:t>
            </a:r>
          </a:p>
        </p:txBody>
      </p:sp>
    </p:spTree>
    <p:extLst>
      <p:ext uri="{BB962C8B-B14F-4D97-AF65-F5344CB8AC3E}">
        <p14:creationId xmlns:p14="http://schemas.microsoft.com/office/powerpoint/2010/main" val="188342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do we care?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3000801" y="1509605"/>
            <a:ext cx="86148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most/least happy countries in the world?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components of that score?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How are they measured?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Which elements are most impactful/weighted?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Which countries have the most/least alcohol consumption?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Is it specific to a region/continent/sub-continent?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Do countries have preferences for wine/beer/spirits?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Which countries have the most/least income inequality?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Do these countries have similar governmental policies?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they considered developed or developing nations?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Is either income inequality or alcohol consumption a potential indicator of happiness a country’s </a:t>
            </a:r>
            <a:r>
              <a:rPr lang="en-US" sz="2000"/>
              <a:t>happiness?</a:t>
            </a:r>
            <a:endParaRPr lang="en-US" sz="20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Initial Questions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912003" y="1054932"/>
            <a:ext cx="2129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Collection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9FF641-5677-4F6A-93A4-F74F375EE104}"/>
              </a:ext>
            </a:extLst>
          </p:cNvPr>
          <p:cNvGrpSpPr/>
          <p:nvPr/>
        </p:nvGrpSpPr>
        <p:grpSpPr>
          <a:xfrm>
            <a:off x="4495383" y="1717027"/>
            <a:ext cx="6317732" cy="3746413"/>
            <a:chOff x="3985238" y="1717027"/>
            <a:chExt cx="6317732" cy="37464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31B35D-7875-4C8C-B8EF-D104055F596B}"/>
                </a:ext>
              </a:extLst>
            </p:cNvPr>
            <p:cNvGrpSpPr/>
            <p:nvPr/>
          </p:nvGrpSpPr>
          <p:grpSpPr>
            <a:xfrm>
              <a:off x="4289476" y="2266722"/>
              <a:ext cx="6013494" cy="1982091"/>
              <a:chOff x="3130506" y="1897847"/>
              <a:chExt cx="6013494" cy="1982091"/>
            </a:xfrm>
          </p:grpSpPr>
          <p:pic>
            <p:nvPicPr>
              <p:cNvPr id="1026" name="Picture 2" descr="Image result for cloud icon">
                <a:extLst>
                  <a:ext uri="{FF2B5EF4-FFF2-40B4-BE49-F238E27FC236}">
                    <a16:creationId xmlns:a16="http://schemas.microsoft.com/office/drawing/2014/main" id="{EF3F22E6-DE85-4799-8A5A-D8D708291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065" y="1897847"/>
                <a:ext cx="557151" cy="385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33CC2-70F4-4593-BFAD-4BECC08195B1}"/>
                  </a:ext>
                </a:extLst>
              </p:cNvPr>
              <p:cNvSpPr/>
              <p:nvPr/>
            </p:nvSpPr>
            <p:spPr>
              <a:xfrm>
                <a:off x="3864156" y="1897847"/>
                <a:ext cx="52798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Google APIs – geocode latitudes and longitudes</a:t>
                </a:r>
              </a:p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58094E3-FDAD-414E-8466-8329BAA17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506" y="2487301"/>
                <a:ext cx="693284" cy="609249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4BC4C5-1BFA-4CB6-9B22-06424885192C}"/>
                  </a:ext>
                </a:extLst>
              </p:cNvPr>
              <p:cNvSpPr/>
              <p:nvPr/>
            </p:nvSpPr>
            <p:spPr>
              <a:xfrm>
                <a:off x="3882655" y="2578336"/>
                <a:ext cx="3015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 World Happiness Rankings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F1E0101-A797-4AED-87E5-9F469F57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9539" y="3270689"/>
                <a:ext cx="644670" cy="609249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9631DD-3B7D-4102-953E-7B1844D0523A}"/>
                  </a:ext>
                </a:extLst>
              </p:cNvPr>
              <p:cNvSpPr/>
              <p:nvPr/>
            </p:nvSpPr>
            <p:spPr>
              <a:xfrm>
                <a:off x="3913015" y="3390647"/>
                <a:ext cx="51821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World Bank – Total Alcohol consumption per capita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E91B2F-F2FE-450F-8122-DFAC7EA9F5F4}"/>
                </a:ext>
              </a:extLst>
            </p:cNvPr>
            <p:cNvSpPr/>
            <p:nvPr/>
          </p:nvSpPr>
          <p:spPr>
            <a:xfrm>
              <a:off x="3985238" y="1717027"/>
              <a:ext cx="220216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B173F3-1B85-4C12-922E-C72CD5A88723}"/>
                </a:ext>
              </a:extLst>
            </p:cNvPr>
            <p:cNvSpPr/>
            <p:nvPr/>
          </p:nvSpPr>
          <p:spPr>
            <a:xfrm>
              <a:off x="4231128" y="1783049"/>
              <a:ext cx="352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main sources of merged data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D9FAE56-4548-4F4D-B1A5-E1AF9ABEA798}"/>
                </a:ext>
              </a:extLst>
            </p:cNvPr>
            <p:cNvGrpSpPr/>
            <p:nvPr/>
          </p:nvGrpSpPr>
          <p:grpSpPr>
            <a:xfrm>
              <a:off x="3985238" y="4443666"/>
              <a:ext cx="4097040" cy="477054"/>
              <a:chOff x="3985415" y="1723856"/>
              <a:chExt cx="4097040" cy="4770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AE3ABD-39B4-4312-A1B7-391897760388}"/>
                  </a:ext>
                </a:extLst>
              </p:cNvPr>
              <p:cNvSpPr/>
              <p:nvPr/>
            </p:nvSpPr>
            <p:spPr>
              <a:xfrm>
                <a:off x="3985415" y="1723856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rgbClr val="FFC000"/>
                    </a:solidFill>
                  </a:rPr>
                  <a:t>156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A11680-A3EA-4481-BDE2-55BA6E11603C}"/>
                  </a:ext>
                </a:extLst>
              </p:cNvPr>
              <p:cNvSpPr/>
              <p:nvPr/>
            </p:nvSpPr>
            <p:spPr>
              <a:xfrm>
                <a:off x="4558787" y="1784321"/>
                <a:ext cx="3523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countries around the world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3D3649-C8DD-42A2-A180-06B0D46A8798}"/>
                </a:ext>
              </a:extLst>
            </p:cNvPr>
            <p:cNvGrpSpPr/>
            <p:nvPr/>
          </p:nvGrpSpPr>
          <p:grpSpPr>
            <a:xfrm>
              <a:off x="4007000" y="4986386"/>
              <a:ext cx="4438140" cy="477054"/>
              <a:chOff x="4013077" y="2142154"/>
              <a:chExt cx="4438140" cy="4770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782AED-F101-4CFB-803D-F18195BA7C9D}"/>
                  </a:ext>
                </a:extLst>
              </p:cNvPr>
              <p:cNvSpPr/>
              <p:nvPr/>
            </p:nvSpPr>
            <p:spPr>
              <a:xfrm>
                <a:off x="6249057" y="2142154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chemeClr val="accent6"/>
                    </a:solidFill>
                  </a:rPr>
                  <a:t>2010-2016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F5B6CD-8EB9-4971-A74A-D2F8AA9B421D}"/>
                  </a:ext>
                </a:extLst>
              </p:cNvPr>
              <p:cNvSpPr/>
              <p:nvPr/>
            </p:nvSpPr>
            <p:spPr>
              <a:xfrm>
                <a:off x="4013077" y="2204728"/>
                <a:ext cx="2436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averaged datasets from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0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315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D7DF3-24AA-4CDC-B870-2D7A29CFC50A}"/>
              </a:ext>
            </a:extLst>
          </p:cNvPr>
          <p:cNvSpPr>
            <a:spLocks noChangeAspect="1"/>
          </p:cNvSpPr>
          <p:nvPr/>
        </p:nvSpPr>
        <p:spPr>
          <a:xfrm>
            <a:off x="2941665" y="5052486"/>
            <a:ext cx="40432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pic>
        <p:nvPicPr>
          <p:cNvPr id="1026" name="Picture 2" descr="Image result for cloud icon">
            <a:extLst>
              <a:ext uri="{FF2B5EF4-FFF2-40B4-BE49-F238E27FC236}">
                <a16:creationId xmlns:a16="http://schemas.microsoft.com/office/drawing/2014/main" id="{EF3F22E6-DE85-4799-8A5A-D8D70829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98" y="1881352"/>
            <a:ext cx="557151" cy="3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90890" y="1897847"/>
            <a:ext cx="2324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Google APIs – geocode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93F28-51B6-4670-A36A-535FF09F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54" b="18942"/>
          <a:stretch/>
        </p:blipFill>
        <p:spPr>
          <a:xfrm>
            <a:off x="5914924" y="1259539"/>
            <a:ext cx="6059630" cy="23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2E180-D7D7-4683-B60B-B19F38A8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593"/>
          <a:stretch/>
        </p:blipFill>
        <p:spPr>
          <a:xfrm>
            <a:off x="2347515" y="0"/>
            <a:ext cx="9844485" cy="3048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0FDB67C-1D4F-429E-B39D-9DB0A9AF7BD7}"/>
              </a:ext>
            </a:extLst>
          </p:cNvPr>
          <p:cNvSpPr txBox="1">
            <a:spLocks/>
          </p:cNvSpPr>
          <p:nvPr/>
        </p:nvSpPr>
        <p:spPr>
          <a:xfrm>
            <a:off x="3020333" y="4425458"/>
            <a:ext cx="7529298" cy="2084050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20333" y="4003040"/>
            <a:ext cx="6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key variables that have been found to support well-being: </a:t>
            </a:r>
          </a:p>
          <a:p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5247F-BC6E-4E88-88F9-663F8027CEE6}"/>
              </a:ext>
            </a:extLst>
          </p:cNvPr>
          <p:cNvSpPr txBox="1"/>
          <p:nvPr/>
        </p:nvSpPr>
        <p:spPr>
          <a:xfrm>
            <a:off x="8887334" y="4453575"/>
            <a:ext cx="30625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957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0DD19B7D-4787-450F-AECD-E5C2AAEE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2938658" y="367864"/>
            <a:ext cx="8050618" cy="596987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408216E-45C2-4080-852E-32F889FE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82" y="0"/>
            <a:ext cx="9253342" cy="80213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718117-EB09-4325-825D-EC2DFB6847A3}"/>
              </a:ext>
            </a:extLst>
          </p:cNvPr>
          <p:cNvSpPr txBox="1">
            <a:spLocks/>
          </p:cNvSpPr>
          <p:nvPr/>
        </p:nvSpPr>
        <p:spPr>
          <a:xfrm>
            <a:off x="2938658" y="5223640"/>
            <a:ext cx="5259411" cy="43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33AC5-86A7-4C5E-A884-6D4B2C1156F5}"/>
              </a:ext>
            </a:extLst>
          </p:cNvPr>
          <p:cNvSpPr/>
          <p:nvPr/>
        </p:nvSpPr>
        <p:spPr>
          <a:xfrm>
            <a:off x="2889982" y="5654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928872" y="848926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4055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Data Exploration &amp; Clean-up Process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3A4F4-CC49-41CD-8A92-003B16BA2A95}"/>
              </a:ext>
            </a:extLst>
          </p:cNvPr>
          <p:cNvSpPr/>
          <p:nvPr/>
        </p:nvSpPr>
        <p:spPr>
          <a:xfrm>
            <a:off x="3642840" y="309178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the implications of your findings. This is where you get to have an open-ended discussion about what your findings "mean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Q&amp;A session to follow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5342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FC207F-9F95-4B47-B561-FA585005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8316" y="1691857"/>
            <a:ext cx="3457884" cy="125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35163-405F-40F2-9D3D-CF98CF983DF9}"/>
              </a:ext>
            </a:extLst>
          </p:cNvPr>
          <p:cNvSpPr txBox="1"/>
          <p:nvPr/>
        </p:nvSpPr>
        <p:spPr>
          <a:xfrm>
            <a:off x="3127107" y="3066549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pic>
        <p:nvPicPr>
          <p:cNvPr id="10" name="Picture 9" descr="A close up of a knife&#10;&#10;Description automatically generated">
            <a:extLst>
              <a:ext uri="{FF2B5EF4-FFF2-40B4-BE49-F238E27FC236}">
                <a16:creationId xmlns:a16="http://schemas.microsoft.com/office/drawing/2014/main" id="{FCC40411-337D-458D-9B3D-E88EBD25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4524" y="1243338"/>
            <a:ext cx="5111041" cy="511104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C713AD6-EF9C-4F34-8470-883D14E40341}"/>
              </a:ext>
            </a:extLst>
          </p:cNvPr>
          <p:cNvSpPr txBox="1">
            <a:spLocks/>
          </p:cNvSpPr>
          <p:nvPr/>
        </p:nvSpPr>
        <p:spPr>
          <a:xfrm>
            <a:off x="2837432" y="714079"/>
            <a:ext cx="2867688" cy="69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600" dirty="0"/>
              <a:t>The Gini Coefficient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FA060-329C-4A11-AA1F-72AB8581F143}"/>
              </a:ext>
            </a:extLst>
          </p:cNvPr>
          <p:cNvSpPr txBox="1"/>
          <p:nvPr/>
        </p:nvSpPr>
        <p:spPr>
          <a:xfrm>
            <a:off x="3127107" y="4173515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ACEDCDA-A2A2-42F4-8459-E912092B2611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Data Exploration &amp; Clean-up Process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2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57A56-63A0-4AFD-85DB-BD84CD803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27" r="13937"/>
          <a:stretch/>
        </p:blipFill>
        <p:spPr>
          <a:xfrm>
            <a:off x="2424322" y="1766948"/>
            <a:ext cx="5209674" cy="3511723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15AE0-B7BB-49CB-9BD6-DD974CA10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281" r="16440"/>
          <a:stretch/>
        </p:blipFill>
        <p:spPr>
          <a:xfrm>
            <a:off x="7355131" y="1766947"/>
            <a:ext cx="4915353" cy="351172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8CD97-6182-471A-A81E-F229407DE265}"/>
              </a:ext>
            </a:extLst>
          </p:cNvPr>
          <p:cNvSpPr txBox="1"/>
          <p:nvPr/>
        </p:nvSpPr>
        <p:spPr>
          <a:xfrm>
            <a:off x="2905153" y="783251"/>
            <a:ext cx="7571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do the different happiness factors correlate? </a:t>
            </a:r>
          </a:p>
          <a:p>
            <a:r>
              <a:rPr lang="en-US" sz="1400" dirty="0"/>
              <a:t>Analyzing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ppyboozPP" id="{1B0B1F94-ECA0-4785-84A5-E19BE0E63169}" vid="{C63EC51E-CE89-47CF-AEAF-3494B58A47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happyboozPP</Template>
  <TotalTime>8</TotalTime>
  <Words>534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WHISKERS</vt:lpstr>
      <vt:lpstr>HAPPINESS IS A WARM GUN</vt:lpstr>
      <vt:lpstr>INITIAL DATA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 </cp:lastModifiedBy>
  <cp:revision>19</cp:revision>
  <dcterms:created xsi:type="dcterms:W3CDTF">2019-01-23T05:09:01Z</dcterms:created>
  <dcterms:modified xsi:type="dcterms:W3CDTF">2019-01-23T07:03:18Z</dcterms:modified>
</cp:coreProperties>
</file>