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69" r:id="rId3"/>
    <p:sldId id="270" r:id="rId4"/>
    <p:sldId id="273" r:id="rId5"/>
    <p:sldId id="264" r:id="rId6"/>
    <p:sldId id="265" r:id="rId7"/>
    <p:sldId id="272" r:id="rId8"/>
    <p:sldId id="274" r:id="rId9"/>
    <p:sldId id="275" r:id="rId10"/>
    <p:sldId id="271" r:id="rId11"/>
    <p:sldId id="266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Davis" initials="CD" lastIdx="1" clrIdx="0">
    <p:extLst>
      <p:ext uri="{19B8F6BF-5375-455C-9EA6-DF929625EA0E}">
        <p15:presenceInfo xmlns:p15="http://schemas.microsoft.com/office/powerpoint/2012/main" userId="6eea6792e2032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861"/>
    <a:srgbClr val="262626"/>
    <a:srgbClr val="542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9" autoAdjust="0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1659C-E6BD-4D56-B7D7-98B50E42CF0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2528-375E-4299-97FD-A8D415CD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E70-9333-3142-8A10-47E8909E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786F-94E1-4D4E-9BE9-E2C1A657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378-2DE8-F746-BCAB-40A6A8D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6FB-6605-D74A-8897-F3ACC2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A254-54DB-E341-A14D-AF5967F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26E-4C8E-8D4E-957C-241BC4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8AB6-D06E-DF4F-ADF2-E3BD60C7A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D677-7604-B84A-A08A-7EA9B0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5A2E-82B7-5F4D-80ED-C1AF5563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3713-C76A-5E42-9561-D4DBD1C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C726-4391-F940-A027-B2AE749E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08DE-CAAA-724C-9415-48FC45D5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C60-D969-424D-8533-9900125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0484-4DE2-5442-87CC-FB61CA78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C758-5B84-F24F-8E42-9A033BE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D09-B5B0-3C48-8E3E-69274733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3E85-E303-5749-97C1-B06A8F4E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5362-8569-0640-AD06-A918789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862A-A76D-9741-884B-B2393C6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2897-C4C1-6A4D-8B9A-5CCBA94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DD72-9CD6-3640-93D8-008A720E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6141-4228-044F-8168-A022E5E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66E2-4C81-1349-9A67-DD41D2D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AD39-4CE1-3344-97A1-63E04C1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A453-4420-BA40-B8D6-10B4DF9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654-19E4-8E42-BC52-EDEC43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694-41F4-294E-99D5-396A0E2C7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371-85EC-8A46-8F6E-D42955EC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FBB2-C05C-2842-A003-81B441E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9924-537E-194F-89E2-A70D6671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E2BE-D634-714B-A7FB-8BD5F56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CB9-B936-DE46-9B1F-56445E8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3E2-ABD7-3341-B02F-5DD39A3A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F62E-B009-9A4D-94BA-DB0C915C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9F085-466C-0747-A6B7-933A4876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0057-C185-1D40-BE48-327BDB54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F58B-D02C-784D-9B73-42C2BA63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CBFB-0DA3-8A40-B1DE-355E7BBF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0D4AF-D1C8-8049-B5BE-870DDFA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F023-5388-6F4F-9503-97AB7AF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D02C1-23D2-8F43-A899-5B6A7B2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B183-D58E-5D43-8B61-866A59A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1F18-6C05-4247-AFA1-6797495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4E29-B0F0-014B-BEC3-803D6A2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58C19-BF74-4E4C-B817-A4DFF46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5FF-B168-514C-82C2-E95375F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104-6FE4-8348-AAD1-A434CED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BDE9-A3FD-DE48-8075-D455FD6E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41C5-010C-104F-B97B-0C9639F1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A63B9-5AAD-9147-A23E-8903DF93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B60F-F644-A145-98A7-D6678D9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D2C7-D1E1-0240-9D9D-22CAFB0B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5A61-6149-2D4B-9DA1-55A4F5A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9759-B7F7-A545-BA73-5067A173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7F38-B233-CE48-A6F1-65555E5B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0C66-840E-3943-8A75-76845F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0E28-2C52-E445-8F4C-9671AE1A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2B20-8DCC-D642-A2F9-994F1AD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ADAB-BAE7-BB4C-A8AF-A97581C4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B078-659E-4E4E-9891-7151F5D0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F7EE-6E15-644D-9EFB-A237E846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E156-867D-C042-A5EA-6B23F5A6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8578-9A0E-944C-919A-52CCE176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F4986A-A09A-4982-B959-FB37A17B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96589" y="1115906"/>
            <a:ext cx="3858496" cy="493098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73502A5-AB2C-49E1-A931-C799BDA5894F}"/>
              </a:ext>
            </a:extLst>
          </p:cNvPr>
          <p:cNvSpPr txBox="1">
            <a:spLocks noChangeAspect="1"/>
          </p:cNvSpPr>
          <p:nvPr/>
        </p:nvSpPr>
        <p:spPr>
          <a:xfrm>
            <a:off x="8094833" y="567324"/>
            <a:ext cx="3252950" cy="320203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Drink and Be Happy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19D1D2-9A48-419F-AFF2-E65C3DA6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53358" t="3778" r="8462" b="70261"/>
          <a:stretch/>
        </p:blipFill>
        <p:spPr>
          <a:xfrm>
            <a:off x="5283878" y="1341120"/>
            <a:ext cx="1473201" cy="128016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FED030-B957-4C76-8A7A-E0A76E533666}"/>
              </a:ext>
            </a:extLst>
          </p:cNvPr>
          <p:cNvSpPr/>
          <p:nvPr/>
        </p:nvSpPr>
        <p:spPr>
          <a:xfrm rot="9836432">
            <a:off x="3169328" y="5522971"/>
            <a:ext cx="8989333" cy="45719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FBE5F6-071D-48A8-B3D5-18D384CC713F}"/>
              </a:ext>
            </a:extLst>
          </p:cNvPr>
          <p:cNvSpPr txBox="1"/>
          <p:nvPr/>
        </p:nvSpPr>
        <p:spPr>
          <a:xfrm>
            <a:off x="10215184" y="6125310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23, 2019</a:t>
            </a:r>
          </a:p>
        </p:txBody>
      </p:sp>
    </p:spTree>
    <p:extLst>
      <p:ext uri="{BB962C8B-B14F-4D97-AF65-F5344CB8AC3E}">
        <p14:creationId xmlns:p14="http://schemas.microsoft.com/office/powerpoint/2010/main" val="78621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928872" y="848926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5519635" y="140550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exploration and cleanup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analysis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1778000" y="20859"/>
            <a:ext cx="8236968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/>
              <a:t>Data Exploration &amp; Clean-up Process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3A4F4-CC49-41CD-8A92-003B16BA2A95}"/>
              </a:ext>
            </a:extLst>
          </p:cNvPr>
          <p:cNvSpPr/>
          <p:nvPr/>
        </p:nvSpPr>
        <p:spPr>
          <a:xfrm>
            <a:off x="3642840" y="309178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Discuss the implications of your findings. This is where you get to have an open-ended discussion about what your findings "mean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Q&amp;A session to follow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65342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157A56-63A0-4AFD-85DB-BD84CD803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627" r="13937"/>
          <a:stretch/>
        </p:blipFill>
        <p:spPr>
          <a:xfrm>
            <a:off x="2424322" y="1766948"/>
            <a:ext cx="5209674" cy="3511723"/>
          </a:xfr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555433" y="248456"/>
            <a:ext cx="5354320" cy="597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Conclusions: Happiness Factors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A15AE0-B7BB-49CB-9BD6-DD974CA10C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4281" r="16440"/>
          <a:stretch/>
        </p:blipFill>
        <p:spPr>
          <a:xfrm>
            <a:off x="7355131" y="1766947"/>
            <a:ext cx="4915353" cy="3511723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8CD97-6182-471A-A81E-F229407DE265}"/>
              </a:ext>
            </a:extLst>
          </p:cNvPr>
          <p:cNvSpPr txBox="1"/>
          <p:nvPr/>
        </p:nvSpPr>
        <p:spPr>
          <a:xfrm>
            <a:off x="2905153" y="783251"/>
            <a:ext cx="75713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How do the different happiness factors correlate? </a:t>
            </a:r>
          </a:p>
          <a:p>
            <a:r>
              <a:rPr lang="en-US" sz="1400" dirty="0"/>
              <a:t>Analyzing household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4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831301" y="317586"/>
            <a:ext cx="535432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Happiness Factors</a:t>
            </a:r>
          </a:p>
        </p:txBody>
      </p:sp>
      <p:pic>
        <p:nvPicPr>
          <p:cNvPr id="15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FAA7B9-E0D2-48A9-825B-E63983B05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4" r="20145" b="31346"/>
          <a:stretch/>
        </p:blipFill>
        <p:spPr>
          <a:xfrm>
            <a:off x="7584307" y="1787997"/>
            <a:ext cx="4538102" cy="3385103"/>
          </a:xfrm>
          <a:prstGeom prst="rect">
            <a:avLst/>
          </a:prstGeom>
        </p:spPr>
      </p:pic>
      <p:pic>
        <p:nvPicPr>
          <p:cNvPr id="13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094CD-68E6-424F-A7DB-B1089FF8D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05" r="15650"/>
          <a:stretch/>
        </p:blipFill>
        <p:spPr>
          <a:xfrm>
            <a:off x="2641926" y="1807359"/>
            <a:ext cx="4872790" cy="34625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19BBB3-2682-4968-B636-5234D56F0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54" b="3382"/>
          <a:stretch/>
        </p:blipFill>
        <p:spPr>
          <a:xfrm>
            <a:off x="5868435" y="5233891"/>
            <a:ext cx="6323565" cy="11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831301" y="317586"/>
            <a:ext cx="535432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Happiness Factors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646612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4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00801" y="1044829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Why do we care?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5519635" y="150960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Where and how you found the data you used to answer these questions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837432" y="287665"/>
            <a:ext cx="4943269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/>
              <a:t>Initial Questions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7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912003" y="1054932"/>
            <a:ext cx="2129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Collection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9FF641-5677-4F6A-93A4-F74F375EE104}"/>
              </a:ext>
            </a:extLst>
          </p:cNvPr>
          <p:cNvGrpSpPr/>
          <p:nvPr/>
        </p:nvGrpSpPr>
        <p:grpSpPr>
          <a:xfrm>
            <a:off x="4495383" y="1717027"/>
            <a:ext cx="6317732" cy="3746413"/>
            <a:chOff x="3985238" y="1717027"/>
            <a:chExt cx="6317732" cy="374641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31B35D-7875-4C8C-B8EF-D104055F596B}"/>
                </a:ext>
              </a:extLst>
            </p:cNvPr>
            <p:cNvGrpSpPr/>
            <p:nvPr/>
          </p:nvGrpSpPr>
          <p:grpSpPr>
            <a:xfrm>
              <a:off x="4289476" y="2266722"/>
              <a:ext cx="6013494" cy="1982091"/>
              <a:chOff x="3130506" y="1897847"/>
              <a:chExt cx="6013494" cy="1982091"/>
            </a:xfrm>
          </p:grpSpPr>
          <p:pic>
            <p:nvPicPr>
              <p:cNvPr id="1026" name="Picture 2" descr="Image result for cloud icon">
                <a:extLst>
                  <a:ext uri="{FF2B5EF4-FFF2-40B4-BE49-F238E27FC236}">
                    <a16:creationId xmlns:a16="http://schemas.microsoft.com/office/drawing/2014/main" id="{EF3F22E6-DE85-4799-8A5A-D8D7082918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065" y="1897847"/>
                <a:ext cx="557151" cy="3858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D33CC2-70F4-4593-BFAD-4BECC08195B1}"/>
                  </a:ext>
                </a:extLst>
              </p:cNvPr>
              <p:cNvSpPr/>
              <p:nvPr/>
            </p:nvSpPr>
            <p:spPr>
              <a:xfrm>
                <a:off x="3864156" y="1897847"/>
                <a:ext cx="527984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Google APIs – geocode latitudes and longitudes</a:t>
                </a:r>
              </a:p>
              <a:p>
                <a:endParaRPr lang="en-US" dirty="0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58094E3-FDAD-414E-8466-8329BAA17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0506" y="2487301"/>
                <a:ext cx="693284" cy="609249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24BC4C5-1BFA-4CB6-9B22-06424885192C}"/>
                  </a:ext>
                </a:extLst>
              </p:cNvPr>
              <p:cNvSpPr/>
              <p:nvPr/>
            </p:nvSpPr>
            <p:spPr>
              <a:xfrm>
                <a:off x="3882655" y="2578336"/>
                <a:ext cx="30155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UN World Happiness Rankings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F1E0101-A797-4AED-87E5-9F469F57D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9539" y="3270689"/>
                <a:ext cx="644670" cy="609249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9631DD-3B7D-4102-953E-7B1844D0523A}"/>
                  </a:ext>
                </a:extLst>
              </p:cNvPr>
              <p:cNvSpPr/>
              <p:nvPr/>
            </p:nvSpPr>
            <p:spPr>
              <a:xfrm>
                <a:off x="3913015" y="3390647"/>
                <a:ext cx="51821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World Bank – Total Alcohol consumption per capita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E91B2F-F2FE-450F-8122-DFAC7EA9F5F4}"/>
                </a:ext>
              </a:extLst>
            </p:cNvPr>
            <p:cNvSpPr/>
            <p:nvPr/>
          </p:nvSpPr>
          <p:spPr>
            <a:xfrm>
              <a:off x="3985238" y="1717027"/>
              <a:ext cx="220216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500" b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B173F3-1B85-4C12-922E-C72CD5A88723}"/>
                </a:ext>
              </a:extLst>
            </p:cNvPr>
            <p:cNvSpPr/>
            <p:nvPr/>
          </p:nvSpPr>
          <p:spPr>
            <a:xfrm>
              <a:off x="4231128" y="1783049"/>
              <a:ext cx="35236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main sources of merged data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D9FAE56-4548-4F4D-B1A5-E1AF9ABEA798}"/>
                </a:ext>
              </a:extLst>
            </p:cNvPr>
            <p:cNvGrpSpPr/>
            <p:nvPr/>
          </p:nvGrpSpPr>
          <p:grpSpPr>
            <a:xfrm>
              <a:off x="3985238" y="4443666"/>
              <a:ext cx="4097040" cy="477054"/>
              <a:chOff x="3985415" y="1723856"/>
              <a:chExt cx="4097040" cy="4770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AE3ABD-39B4-4312-A1B7-391897760388}"/>
                  </a:ext>
                </a:extLst>
              </p:cNvPr>
              <p:cNvSpPr/>
              <p:nvPr/>
            </p:nvSpPr>
            <p:spPr>
              <a:xfrm>
                <a:off x="3985415" y="1723856"/>
                <a:ext cx="220216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b="1" dirty="0">
                    <a:solidFill>
                      <a:srgbClr val="FFC000"/>
                    </a:solidFill>
                  </a:rPr>
                  <a:t>156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A11680-A3EA-4481-BDE2-55BA6E11603C}"/>
                  </a:ext>
                </a:extLst>
              </p:cNvPr>
              <p:cNvSpPr/>
              <p:nvPr/>
            </p:nvSpPr>
            <p:spPr>
              <a:xfrm>
                <a:off x="4558787" y="1784321"/>
                <a:ext cx="35236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countries around the world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3D3649-C8DD-42A2-A180-06B0D46A8798}"/>
                </a:ext>
              </a:extLst>
            </p:cNvPr>
            <p:cNvGrpSpPr/>
            <p:nvPr/>
          </p:nvGrpSpPr>
          <p:grpSpPr>
            <a:xfrm>
              <a:off x="4007000" y="4986386"/>
              <a:ext cx="4438140" cy="477054"/>
              <a:chOff x="4013077" y="2142154"/>
              <a:chExt cx="4438140" cy="4770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4782AED-F101-4CFB-803D-F18195BA7C9D}"/>
                  </a:ext>
                </a:extLst>
              </p:cNvPr>
              <p:cNvSpPr/>
              <p:nvPr/>
            </p:nvSpPr>
            <p:spPr>
              <a:xfrm>
                <a:off x="6249057" y="2142154"/>
                <a:ext cx="220216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b="1" dirty="0">
                    <a:solidFill>
                      <a:schemeClr val="accent6"/>
                    </a:solidFill>
                  </a:rPr>
                  <a:t>2010-2016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DF5B6CD-8EB9-4971-A74A-D2F8AA9B421D}"/>
                  </a:ext>
                </a:extLst>
              </p:cNvPr>
              <p:cNvSpPr/>
              <p:nvPr/>
            </p:nvSpPr>
            <p:spPr>
              <a:xfrm>
                <a:off x="4013077" y="2204728"/>
                <a:ext cx="2436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averaged datasets from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06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897064" y="1074088"/>
            <a:ext cx="2315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Exploration</a:t>
            </a:r>
          </a:p>
        </p:txBody>
      </p:sp>
      <p:pic>
        <p:nvPicPr>
          <p:cNvPr id="1026" name="Picture 2" descr="Image result for cloud icon">
            <a:extLst>
              <a:ext uri="{FF2B5EF4-FFF2-40B4-BE49-F238E27FC236}">
                <a16:creationId xmlns:a16="http://schemas.microsoft.com/office/drawing/2014/main" id="{EF3F22E6-DE85-4799-8A5A-D8D70829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98" y="1881352"/>
            <a:ext cx="557151" cy="38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D33CC2-70F4-4593-BFAD-4BECC08195B1}"/>
              </a:ext>
            </a:extLst>
          </p:cNvPr>
          <p:cNvSpPr/>
          <p:nvPr/>
        </p:nvSpPr>
        <p:spPr>
          <a:xfrm>
            <a:off x="3590890" y="1897847"/>
            <a:ext cx="2324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Google APIs – geocode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93F28-51B6-4670-A36A-535FF09F4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54" b="18942"/>
          <a:stretch/>
        </p:blipFill>
        <p:spPr>
          <a:xfrm>
            <a:off x="5950823" y="996184"/>
            <a:ext cx="6059630" cy="2368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1B2E66-4986-47C6-920C-C371D3510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728" y="3429000"/>
            <a:ext cx="3259436" cy="29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2E180-D7D7-4683-B60B-B19F38A87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3593"/>
          <a:stretch/>
        </p:blipFill>
        <p:spPr>
          <a:xfrm>
            <a:off x="2347515" y="0"/>
            <a:ext cx="9844485" cy="304800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70FDB67C-1D4F-429E-B39D-9DB0A9AF7BD7}"/>
              </a:ext>
            </a:extLst>
          </p:cNvPr>
          <p:cNvSpPr txBox="1">
            <a:spLocks/>
          </p:cNvSpPr>
          <p:nvPr/>
        </p:nvSpPr>
        <p:spPr>
          <a:xfrm>
            <a:off x="3020333" y="4425458"/>
            <a:ext cx="7529298" cy="2084050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Healthy Life Expectancy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Social Support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20333" y="4003040"/>
            <a:ext cx="659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key variables that have been found to support well-being: </a:t>
            </a:r>
          </a:p>
          <a:p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5247F-BC6E-4E88-88F9-663F8027CEE6}"/>
              </a:ext>
            </a:extLst>
          </p:cNvPr>
          <p:cNvSpPr txBox="1"/>
          <p:nvPr/>
        </p:nvSpPr>
        <p:spPr>
          <a:xfrm>
            <a:off x="8887334" y="4453575"/>
            <a:ext cx="30625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Gallup World Poll: </a:t>
            </a:r>
            <a:r>
              <a:rPr lang="en-US" sz="1400" dirty="0" err="1"/>
              <a:t>Cantril</a:t>
            </a:r>
            <a:r>
              <a:rPr lang="en-US" sz="1400" dirty="0"/>
              <a:t> ladder: it asks respondents to rate their life, best possible for them being a 10, and the worst possible life being a 0. The typical annual sample is 1,000 people to reduce random sampling errors. The confidence interval is measured at 95% accuracy. </a:t>
            </a:r>
          </a:p>
        </p:txBody>
      </p:sp>
    </p:spTree>
    <p:extLst>
      <p:ext uri="{BB962C8B-B14F-4D97-AF65-F5344CB8AC3E}">
        <p14:creationId xmlns:p14="http://schemas.microsoft.com/office/powerpoint/2010/main" val="89576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BFC207F-9F95-4B47-B561-FA585005A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8316" y="1691857"/>
            <a:ext cx="3457884" cy="1258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35163-405F-40F2-9D3D-CF98CF983DF9}"/>
              </a:ext>
            </a:extLst>
          </p:cNvPr>
          <p:cNvSpPr txBox="1"/>
          <p:nvPr/>
        </p:nvSpPr>
        <p:spPr>
          <a:xfrm>
            <a:off x="3127107" y="3066549"/>
            <a:ext cx="366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relative mean absolute difference</a:t>
            </a:r>
          </a:p>
          <a:p>
            <a:r>
              <a:rPr lang="en-US" sz="1400" dirty="0"/>
              <a:t>which is mathematically equivalent to the Lorenz curve definition</a:t>
            </a:r>
          </a:p>
          <a:p>
            <a:endParaRPr lang="en-US" dirty="0"/>
          </a:p>
        </p:txBody>
      </p:sp>
      <p:pic>
        <p:nvPicPr>
          <p:cNvPr id="10" name="Picture 9" descr="A close up of a knife&#10;&#10;Description automatically generated">
            <a:extLst>
              <a:ext uri="{FF2B5EF4-FFF2-40B4-BE49-F238E27FC236}">
                <a16:creationId xmlns:a16="http://schemas.microsoft.com/office/drawing/2014/main" id="{FCC40411-337D-458D-9B3D-E88EBD2576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54524" y="1243338"/>
            <a:ext cx="5111041" cy="5111041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C713AD6-EF9C-4F34-8470-883D14E40341}"/>
              </a:ext>
            </a:extLst>
          </p:cNvPr>
          <p:cNvSpPr txBox="1">
            <a:spLocks/>
          </p:cNvSpPr>
          <p:nvPr/>
        </p:nvSpPr>
        <p:spPr>
          <a:xfrm>
            <a:off x="2499360" y="837717"/>
            <a:ext cx="2867688" cy="695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dirty="0"/>
              <a:t>The Gini Coefficient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FFA060-329C-4A11-AA1F-72AB8581F143}"/>
              </a:ext>
            </a:extLst>
          </p:cNvPr>
          <p:cNvSpPr txBox="1"/>
          <p:nvPr/>
        </p:nvSpPr>
        <p:spPr>
          <a:xfrm>
            <a:off x="3127107" y="4173515"/>
            <a:ext cx="395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number aimed at measuring the degree of inequality in a distribution. It is most often used in economics to measure how far a country's wealth or income distribution deviates from a totally equal distribution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7093B0-C47F-46BD-97AF-50F2A5FFE834}"/>
              </a:ext>
            </a:extLst>
          </p:cNvPr>
          <p:cNvSpPr/>
          <p:nvPr/>
        </p:nvSpPr>
        <p:spPr>
          <a:xfrm>
            <a:off x="2876370" y="188969"/>
            <a:ext cx="4768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Exploration: Happiness Factors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C9E4AE-9E62-4D4C-90F3-7E7C809A3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306" y="103682"/>
            <a:ext cx="693284" cy="6092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8C79B57-E5FD-440B-9767-F51524A11683}"/>
              </a:ext>
            </a:extLst>
          </p:cNvPr>
          <p:cNvSpPr/>
          <p:nvPr/>
        </p:nvSpPr>
        <p:spPr>
          <a:xfrm>
            <a:off x="8436455" y="194717"/>
            <a:ext cx="3015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 World Happiness Rankings</a:t>
            </a:r>
          </a:p>
        </p:txBody>
      </p:sp>
    </p:spTree>
    <p:extLst>
      <p:ext uri="{BB962C8B-B14F-4D97-AF65-F5344CB8AC3E}">
        <p14:creationId xmlns:p14="http://schemas.microsoft.com/office/powerpoint/2010/main" val="199962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screenshot of a map&#10;&#10;Description automatically generated">
            <a:extLst>
              <a:ext uri="{FF2B5EF4-FFF2-40B4-BE49-F238E27FC236}">
                <a16:creationId xmlns:a16="http://schemas.microsoft.com/office/drawing/2014/main" id="{0DD19B7D-4787-450F-AECD-E5C2AAEEB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" t="9200" r="2858" b="1145"/>
          <a:stretch/>
        </p:blipFill>
        <p:spPr>
          <a:xfrm>
            <a:off x="2938658" y="367864"/>
            <a:ext cx="8050618" cy="5969876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8408216E-45C2-4080-852E-32F889FE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82" y="0"/>
            <a:ext cx="9253342" cy="80213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B718117-EB09-4325-825D-EC2DFB6847A3}"/>
              </a:ext>
            </a:extLst>
          </p:cNvPr>
          <p:cNvSpPr txBox="1">
            <a:spLocks/>
          </p:cNvSpPr>
          <p:nvPr/>
        </p:nvSpPr>
        <p:spPr>
          <a:xfrm>
            <a:off x="2938658" y="5223640"/>
            <a:ext cx="5259411" cy="43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total alcohol consumption per capita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333AC5-86A7-4C5E-A884-6D4B2C1156F5}"/>
              </a:ext>
            </a:extLst>
          </p:cNvPr>
          <p:cNvSpPr/>
          <p:nvPr/>
        </p:nvSpPr>
        <p:spPr>
          <a:xfrm>
            <a:off x="2889982" y="5654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(liters of pure alcohol, projected estimates, 15+ years of 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9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897064" y="1074088"/>
            <a:ext cx="2928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Cleanup Process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7A79D-84C9-4D03-8709-0E2331F57A72}"/>
              </a:ext>
            </a:extLst>
          </p:cNvPr>
          <p:cNvGrpSpPr/>
          <p:nvPr/>
        </p:nvGrpSpPr>
        <p:grpSpPr>
          <a:xfrm>
            <a:off x="2948294" y="3299943"/>
            <a:ext cx="8635578" cy="1477328"/>
            <a:chOff x="2935585" y="2174845"/>
            <a:chExt cx="8635578" cy="1477328"/>
          </a:xfrm>
        </p:grpSpPr>
        <p:pic>
          <p:nvPicPr>
            <p:cNvPr id="1026" name="Picture 2" descr="Image result for cloud icon">
              <a:extLst>
                <a:ext uri="{FF2B5EF4-FFF2-40B4-BE49-F238E27FC236}">
                  <a16:creationId xmlns:a16="http://schemas.microsoft.com/office/drawing/2014/main" id="{EF3F22E6-DE85-4799-8A5A-D8D708291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585" y="2406589"/>
              <a:ext cx="557151" cy="385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D33CC2-70F4-4593-BFAD-4BECC08195B1}"/>
                </a:ext>
              </a:extLst>
            </p:cNvPr>
            <p:cNvSpPr/>
            <p:nvPr/>
          </p:nvSpPr>
          <p:spPr>
            <a:xfrm>
              <a:off x="3492736" y="2174845"/>
              <a:ext cx="4590937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  <a:p>
              <a:r>
                <a:rPr lang="en-US" dirty="0"/>
                <a:t>Resolve Google API country code misalignment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650995-74AF-4406-BF07-C47B17385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0772" y="2792416"/>
              <a:ext cx="6070391" cy="759854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522AEC-D3E4-4A24-8048-2FEBF6DF6650}"/>
              </a:ext>
            </a:extLst>
          </p:cNvPr>
          <p:cNvSpPr/>
          <p:nvPr/>
        </p:nvSpPr>
        <p:spPr>
          <a:xfrm>
            <a:off x="3492736" y="2132446"/>
            <a:ext cx="2629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country master 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222D1D-9CCD-40FD-9AD4-BB11D18EB79F}"/>
              </a:ext>
            </a:extLst>
          </p:cNvPr>
          <p:cNvSpPr/>
          <p:nvPr/>
        </p:nvSpPr>
        <p:spPr>
          <a:xfrm>
            <a:off x="3741960" y="2428771"/>
            <a:ext cx="55553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master source of country codes and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VLOOKUPs, comparisons between .</a:t>
            </a:r>
            <a:r>
              <a:rPr lang="en-US" dirty="0" err="1"/>
              <a:t>csvs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2" descr="Image result for excel icon">
            <a:extLst>
              <a:ext uri="{FF2B5EF4-FFF2-40B4-BE49-F238E27FC236}">
                <a16:creationId xmlns:a16="http://schemas.microsoft.com/office/drawing/2014/main" id="{42BB2766-3C6E-4841-A02F-9A6AF40A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94" y="2107197"/>
            <a:ext cx="419830" cy="4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B1BC0DB-3D6E-4D38-A9A9-6A515C7614F6}"/>
              </a:ext>
            </a:extLst>
          </p:cNvPr>
          <p:cNvSpPr/>
          <p:nvPr/>
        </p:nvSpPr>
        <p:spPr>
          <a:xfrm>
            <a:off x="3497300" y="3686724"/>
            <a:ext cx="2375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1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897064" y="1074088"/>
            <a:ext cx="2928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Cleanup 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7D7DF3-24AA-4CDC-B870-2D7A29CFC50A}"/>
              </a:ext>
            </a:extLst>
          </p:cNvPr>
          <p:cNvSpPr>
            <a:spLocks noChangeAspect="1"/>
          </p:cNvSpPr>
          <p:nvPr/>
        </p:nvSpPr>
        <p:spPr>
          <a:xfrm>
            <a:off x="8159882" y="4919008"/>
            <a:ext cx="40432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exploration and cleanup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analysis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7A79D-84C9-4D03-8709-0E2331F57A72}"/>
              </a:ext>
            </a:extLst>
          </p:cNvPr>
          <p:cNvGrpSpPr/>
          <p:nvPr/>
        </p:nvGrpSpPr>
        <p:grpSpPr>
          <a:xfrm>
            <a:off x="2948294" y="3238481"/>
            <a:ext cx="3245259" cy="1477328"/>
            <a:chOff x="2935585" y="2174845"/>
            <a:chExt cx="3245259" cy="1477328"/>
          </a:xfrm>
        </p:grpSpPr>
        <p:pic>
          <p:nvPicPr>
            <p:cNvPr id="1026" name="Picture 2" descr="Image result for cloud icon">
              <a:extLst>
                <a:ext uri="{FF2B5EF4-FFF2-40B4-BE49-F238E27FC236}">
                  <a16:creationId xmlns:a16="http://schemas.microsoft.com/office/drawing/2014/main" id="{EF3F22E6-DE85-4799-8A5A-D8D708291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585" y="2406589"/>
              <a:ext cx="557151" cy="385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D33CC2-70F4-4593-BFAD-4BECC08195B1}"/>
                </a:ext>
              </a:extLst>
            </p:cNvPr>
            <p:cNvSpPr/>
            <p:nvPr/>
          </p:nvSpPr>
          <p:spPr>
            <a:xfrm>
              <a:off x="3492736" y="2174845"/>
              <a:ext cx="2688108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  <a:p>
              <a:r>
                <a:rPr lang="en-US" dirty="0"/>
                <a:t>Merge Pandas </a:t>
              </a:r>
              <a:r>
                <a:rPr lang="en-US" dirty="0" err="1"/>
                <a:t>DataFrames</a:t>
              </a:r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pic>
        <p:nvPicPr>
          <p:cNvPr id="10" name="Picture 2" descr="Image result for excel icon">
            <a:extLst>
              <a:ext uri="{FF2B5EF4-FFF2-40B4-BE49-F238E27FC236}">
                <a16:creationId xmlns:a16="http://schemas.microsoft.com/office/drawing/2014/main" id="{42BB2766-3C6E-4841-A02F-9A6AF40A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94" y="1737544"/>
            <a:ext cx="419830" cy="4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B1BC0DB-3D6E-4D38-A9A9-6A515C7614F6}"/>
              </a:ext>
            </a:extLst>
          </p:cNvPr>
          <p:cNvSpPr/>
          <p:nvPr/>
        </p:nvSpPr>
        <p:spPr>
          <a:xfrm>
            <a:off x="3497300" y="3686724"/>
            <a:ext cx="2375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B780E0-D6F2-42C1-AB7E-F236C88B9702}"/>
              </a:ext>
            </a:extLst>
          </p:cNvPr>
          <p:cNvSpPr/>
          <p:nvPr/>
        </p:nvSpPr>
        <p:spPr>
          <a:xfrm>
            <a:off x="3478986" y="1497576"/>
            <a:ext cx="307340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Create Pandas </a:t>
            </a:r>
            <a:r>
              <a:rPr lang="en-US" dirty="0" err="1"/>
              <a:t>DataFrames</a:t>
            </a:r>
            <a:r>
              <a:rPr lang="en-US" dirty="0"/>
              <a:t>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Alcohol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Happiness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Lat/Long data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ppyboozPP" id="{1B0B1F94-ECA0-4785-84A5-E19BE0E63169}" vid="{C63EC51E-CE89-47CF-AEAF-3494B58A47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happyboozPP</Template>
  <TotalTime>0</TotalTime>
  <Words>445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Yu</dc:creator>
  <cp:lastModifiedBy>Alice Yu</cp:lastModifiedBy>
  <cp:revision>23</cp:revision>
  <dcterms:created xsi:type="dcterms:W3CDTF">2019-01-23T05:09:01Z</dcterms:created>
  <dcterms:modified xsi:type="dcterms:W3CDTF">2019-01-23T07:04:31Z</dcterms:modified>
</cp:coreProperties>
</file>