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3" r:id="rId2"/>
    <p:sldId id="291" r:id="rId3"/>
    <p:sldId id="277" r:id="rId4"/>
    <p:sldId id="270" r:id="rId5"/>
    <p:sldId id="273" r:id="rId6"/>
    <p:sldId id="264" r:id="rId7"/>
    <p:sldId id="286" r:id="rId8"/>
    <p:sldId id="272" r:id="rId9"/>
    <p:sldId id="276" r:id="rId10"/>
    <p:sldId id="275" r:id="rId11"/>
    <p:sldId id="278" r:id="rId12"/>
    <p:sldId id="289" r:id="rId13"/>
    <p:sldId id="288" r:id="rId14"/>
    <p:sldId id="290" r:id="rId15"/>
    <p:sldId id="279" r:id="rId16"/>
    <p:sldId id="266" r:id="rId17"/>
    <p:sldId id="267" r:id="rId18"/>
    <p:sldId id="280" r:id="rId19"/>
    <p:sldId id="293" r:id="rId20"/>
    <p:sldId id="283" r:id="rId21"/>
    <p:sldId id="292" r:id="rId22"/>
    <p:sldId id="28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D8D9"/>
    <a:srgbClr val="602F2F"/>
    <a:srgbClr val="AF4F4F"/>
    <a:srgbClr val="D79D9D"/>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9" autoAdjust="0"/>
    <p:restoredTop sz="94694"/>
  </p:normalViewPr>
  <p:slideViewPr>
    <p:cSldViewPr snapToGrid="0" snapToObjects="1">
      <p:cViewPr varScale="1">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0B1EA-E381-48BC-9956-A0517ED3073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3CEE164-6F9E-47C0-9C8A-E0AD2750051B}">
      <dgm:prSet phldrT="[Text]"/>
      <dgm:spPr/>
      <dgm:t>
        <a:bodyPr/>
        <a:lstStyle/>
        <a:p>
          <a:r>
            <a:rPr lang="en-US" dirty="0"/>
            <a:t>Implications</a:t>
          </a:r>
        </a:p>
      </dgm:t>
    </dgm:pt>
    <dgm:pt modelId="{D30169D4-B13E-407D-8654-05EB8B9B41A6}" type="parTrans" cxnId="{46082007-3BC5-4F9E-B39B-CE6D8AD3684E}">
      <dgm:prSet/>
      <dgm:spPr/>
      <dgm:t>
        <a:bodyPr/>
        <a:lstStyle/>
        <a:p>
          <a:endParaRPr lang="en-US"/>
        </a:p>
      </dgm:t>
    </dgm:pt>
    <dgm:pt modelId="{AD8A4841-373E-4744-AA62-44F4C953206C}" type="sibTrans" cxnId="{46082007-3BC5-4F9E-B39B-CE6D8AD3684E}">
      <dgm:prSet/>
      <dgm:spPr/>
      <dgm:t>
        <a:bodyPr/>
        <a:lstStyle/>
        <a:p>
          <a:endParaRPr lang="en-US"/>
        </a:p>
      </dgm:t>
    </dgm:pt>
    <dgm:pt modelId="{166F0593-84D3-4E3B-9E66-27E8EDA605DC}">
      <dgm:prSet phldrT="[Text]" custT="1"/>
      <dgm:spPr>
        <a:solidFill>
          <a:schemeClr val="tx1">
            <a:lumMod val="75000"/>
            <a:lumOff val="25000"/>
          </a:schemeClr>
        </a:solidFill>
        <a:ln>
          <a:solidFill>
            <a:schemeClr val="accent6"/>
          </a:solidFill>
        </a:ln>
      </dgm:spPr>
      <dgm:t>
        <a:bodyPr/>
        <a:lstStyle/>
        <a:p>
          <a:r>
            <a:rPr lang="en-US" sz="1800" dirty="0"/>
            <a:t>Geographical correlation for both happiness and alcoholic consumption tendencies</a:t>
          </a:r>
        </a:p>
      </dgm:t>
    </dgm:pt>
    <dgm:pt modelId="{E84547AA-9595-4A28-BB53-43FA52E4E259}" type="parTrans" cxnId="{2D1A90E9-C635-4900-B5F3-3D5D2FB8F1BF}">
      <dgm:prSet/>
      <dgm:spPr/>
      <dgm:t>
        <a:bodyPr/>
        <a:lstStyle/>
        <a:p>
          <a:endParaRPr lang="en-US"/>
        </a:p>
      </dgm:t>
    </dgm:pt>
    <dgm:pt modelId="{F5275FCD-7BE3-42BD-8650-4A861F979EA5}" type="sibTrans" cxnId="{2D1A90E9-C635-4900-B5F3-3D5D2FB8F1BF}">
      <dgm:prSet/>
      <dgm:spPr/>
      <dgm:t>
        <a:bodyPr/>
        <a:lstStyle/>
        <a:p>
          <a:endParaRPr lang="en-US"/>
        </a:p>
      </dgm:t>
    </dgm:pt>
    <dgm:pt modelId="{15728E42-610B-46DF-8FCB-B8F5618089E8}">
      <dgm:prSet phldrT="[Text]" custT="1"/>
      <dgm:spPr>
        <a:solidFill>
          <a:schemeClr val="tx1">
            <a:lumMod val="75000"/>
            <a:lumOff val="25000"/>
          </a:schemeClr>
        </a:solidFill>
        <a:ln>
          <a:solidFill>
            <a:schemeClr val="accent6"/>
          </a:solidFill>
        </a:ln>
      </dgm:spPr>
      <dgm:t>
        <a:bodyPr/>
        <a:lstStyle/>
        <a:p>
          <a:r>
            <a:rPr lang="en-US" sz="1800" dirty="0"/>
            <a:t>May be indicative of cultural, social, neighborly associations</a:t>
          </a:r>
        </a:p>
      </dgm:t>
    </dgm:pt>
    <dgm:pt modelId="{02B95D8A-C6F5-4BE4-9CC6-0F8AE1F1BC95}" type="parTrans" cxnId="{69FE1B9F-DC8D-4F02-A84C-B240773AEBE2}">
      <dgm:prSet/>
      <dgm:spPr/>
      <dgm:t>
        <a:bodyPr/>
        <a:lstStyle/>
        <a:p>
          <a:endParaRPr lang="en-US"/>
        </a:p>
      </dgm:t>
    </dgm:pt>
    <dgm:pt modelId="{0F56B644-4B6C-471C-8A51-5ADEEC9EB99F}" type="sibTrans" cxnId="{69FE1B9F-DC8D-4F02-A84C-B240773AEBE2}">
      <dgm:prSet/>
      <dgm:spPr/>
      <dgm:t>
        <a:bodyPr/>
        <a:lstStyle/>
        <a:p>
          <a:endParaRPr lang="en-US"/>
        </a:p>
      </dgm:t>
    </dgm:pt>
    <dgm:pt modelId="{D8F3B3FD-3021-47C9-949F-10408D3F9227}">
      <dgm:prSet phldrT="[Text]"/>
      <dgm:spPr/>
      <dgm:t>
        <a:bodyPr/>
        <a:lstStyle/>
        <a:p>
          <a:r>
            <a:rPr lang="en-US" dirty="0"/>
            <a:t>Limitations</a:t>
          </a:r>
        </a:p>
      </dgm:t>
    </dgm:pt>
    <dgm:pt modelId="{592E7FA4-DF45-4473-BFB5-53A59E0B4AE0}" type="parTrans" cxnId="{08FA8037-D4B2-4860-AF6F-2059906B89B4}">
      <dgm:prSet/>
      <dgm:spPr/>
      <dgm:t>
        <a:bodyPr/>
        <a:lstStyle/>
        <a:p>
          <a:endParaRPr lang="en-US"/>
        </a:p>
      </dgm:t>
    </dgm:pt>
    <dgm:pt modelId="{6A266ACB-E5C1-489C-ABB9-399AE06CE0C6}" type="sibTrans" cxnId="{08FA8037-D4B2-4860-AF6F-2059906B89B4}">
      <dgm:prSet/>
      <dgm:spPr/>
      <dgm:t>
        <a:bodyPr/>
        <a:lstStyle/>
        <a:p>
          <a:endParaRPr lang="en-US"/>
        </a:p>
      </dgm:t>
    </dgm:pt>
    <dgm:pt modelId="{1F8FA0FB-70CC-4891-B394-10461EA28771}">
      <dgm:prSet phldrT="[Text]" custT="1"/>
      <dgm:spPr>
        <a:solidFill>
          <a:schemeClr val="accent6"/>
        </a:solidFill>
      </dgm:spPr>
      <dgm:t>
        <a:bodyPr/>
        <a:lstStyle/>
        <a:p>
          <a:r>
            <a:rPr lang="en-US" sz="1800" dirty="0"/>
            <a:t>Signal vs. noise</a:t>
          </a:r>
        </a:p>
      </dgm:t>
    </dgm:pt>
    <dgm:pt modelId="{C3E4AC4F-11F5-42B2-B9A2-EBE56AD48213}" type="parTrans" cxnId="{F478F1C8-CDB6-4078-BE12-606C2A0248D7}">
      <dgm:prSet/>
      <dgm:spPr/>
      <dgm:t>
        <a:bodyPr/>
        <a:lstStyle/>
        <a:p>
          <a:endParaRPr lang="en-US"/>
        </a:p>
      </dgm:t>
    </dgm:pt>
    <dgm:pt modelId="{F0F59563-71E9-4161-8B1A-27787939B1CE}" type="sibTrans" cxnId="{F478F1C8-CDB6-4078-BE12-606C2A0248D7}">
      <dgm:prSet/>
      <dgm:spPr/>
      <dgm:t>
        <a:bodyPr/>
        <a:lstStyle/>
        <a:p>
          <a:endParaRPr lang="en-US"/>
        </a:p>
      </dgm:t>
    </dgm:pt>
    <dgm:pt modelId="{D02CA153-FAED-4B9B-B3D1-C21665A2EE86}">
      <dgm:prSet phldrT="[Text]" custT="1"/>
      <dgm:spPr>
        <a:solidFill>
          <a:schemeClr val="accent6"/>
        </a:solidFill>
      </dgm:spPr>
      <dgm:t>
        <a:bodyPr/>
        <a:lstStyle/>
        <a:p>
          <a:r>
            <a:rPr lang="en-US" sz="1800" dirty="0"/>
            <a:t>Perhaps correlation between alcohol and happiness stronger if looking specifically at top/bottom quartile of each dataset</a:t>
          </a:r>
        </a:p>
      </dgm:t>
    </dgm:pt>
    <dgm:pt modelId="{5CDBDB0A-192E-4417-9556-2B1967BC44AB}" type="parTrans" cxnId="{C4B659B5-374B-488F-A5D0-F3E53DCD43B9}">
      <dgm:prSet/>
      <dgm:spPr/>
      <dgm:t>
        <a:bodyPr/>
        <a:lstStyle/>
        <a:p>
          <a:endParaRPr lang="en-US"/>
        </a:p>
      </dgm:t>
    </dgm:pt>
    <dgm:pt modelId="{8625FBAC-280B-4CB8-96AD-FA5E40E5221A}" type="sibTrans" cxnId="{C4B659B5-374B-488F-A5D0-F3E53DCD43B9}">
      <dgm:prSet/>
      <dgm:spPr/>
      <dgm:t>
        <a:bodyPr/>
        <a:lstStyle/>
        <a:p>
          <a:endParaRPr lang="en-US"/>
        </a:p>
      </dgm:t>
    </dgm:pt>
    <dgm:pt modelId="{2233D100-473B-495B-B7AC-36C0A35F6415}">
      <dgm:prSet phldrT="[Text]"/>
      <dgm:spPr/>
      <dgm:t>
        <a:bodyPr/>
        <a:lstStyle/>
        <a:p>
          <a:r>
            <a:rPr lang="en-US" dirty="0"/>
            <a:t>Future Analyses</a:t>
          </a:r>
        </a:p>
      </dgm:t>
    </dgm:pt>
    <dgm:pt modelId="{87C88EA3-6A71-4E9B-BF60-5257E7E165FC}" type="parTrans" cxnId="{3D55C0FF-D24C-45E1-97CA-A5C920083815}">
      <dgm:prSet/>
      <dgm:spPr/>
      <dgm:t>
        <a:bodyPr/>
        <a:lstStyle/>
        <a:p>
          <a:endParaRPr lang="en-US"/>
        </a:p>
      </dgm:t>
    </dgm:pt>
    <dgm:pt modelId="{7409A606-9103-49F7-8C52-608A8BF95447}" type="sibTrans" cxnId="{3D55C0FF-D24C-45E1-97CA-A5C920083815}">
      <dgm:prSet/>
      <dgm:spPr/>
      <dgm:t>
        <a:bodyPr/>
        <a:lstStyle/>
        <a:p>
          <a:endParaRPr lang="en-US"/>
        </a:p>
      </dgm:t>
    </dgm:pt>
    <dgm:pt modelId="{1D878863-76EC-41A6-8688-913A8389F7E4}">
      <dgm:prSet phldrT="[Text]" custT="1"/>
      <dgm:spPr>
        <a:solidFill>
          <a:srgbClr val="002060"/>
        </a:solidFill>
      </dgm:spPr>
      <dgm:t>
        <a:bodyPr/>
        <a:lstStyle/>
        <a:p>
          <a:r>
            <a:rPr lang="en-US" sz="1800" dirty="0"/>
            <a:t>Take quartile-specific sample from the data and run comparisons for alcohol vs. happiness</a:t>
          </a:r>
        </a:p>
      </dgm:t>
    </dgm:pt>
    <dgm:pt modelId="{2E2C7676-F84D-4EC5-9336-BA058A0C1937}" type="parTrans" cxnId="{1E834EF8-F688-45F7-B2EB-25D274142379}">
      <dgm:prSet/>
      <dgm:spPr/>
      <dgm:t>
        <a:bodyPr/>
        <a:lstStyle/>
        <a:p>
          <a:endParaRPr lang="en-US"/>
        </a:p>
      </dgm:t>
    </dgm:pt>
    <dgm:pt modelId="{317E55A4-B988-4EF5-938C-008924B76585}" type="sibTrans" cxnId="{1E834EF8-F688-45F7-B2EB-25D274142379}">
      <dgm:prSet/>
      <dgm:spPr/>
      <dgm:t>
        <a:bodyPr/>
        <a:lstStyle/>
        <a:p>
          <a:endParaRPr lang="en-US"/>
        </a:p>
      </dgm:t>
    </dgm:pt>
    <dgm:pt modelId="{D9311BB6-A64F-42C2-B7EE-23AD6EA55502}">
      <dgm:prSet phldrT="[Text]" custT="1"/>
      <dgm:spPr>
        <a:solidFill>
          <a:srgbClr val="002060"/>
        </a:solidFill>
      </dgm:spPr>
      <dgm:t>
        <a:bodyPr/>
        <a:lstStyle/>
        <a:p>
          <a:r>
            <a:rPr lang="en-US" sz="1800" dirty="0"/>
            <a:t>other indicators of happiness vs. alcohol</a:t>
          </a:r>
        </a:p>
      </dgm:t>
    </dgm:pt>
    <dgm:pt modelId="{14A92055-2965-46A5-B611-BA8DA04ECD63}" type="parTrans" cxnId="{C8C548E1-671F-4A39-870D-E8F650F7E1AD}">
      <dgm:prSet/>
      <dgm:spPr/>
      <dgm:t>
        <a:bodyPr/>
        <a:lstStyle/>
        <a:p>
          <a:endParaRPr lang="en-US"/>
        </a:p>
      </dgm:t>
    </dgm:pt>
    <dgm:pt modelId="{5708E38F-3A63-40B8-A0C6-EB78D028AF5B}" type="sibTrans" cxnId="{C8C548E1-671F-4A39-870D-E8F650F7E1AD}">
      <dgm:prSet/>
      <dgm:spPr/>
      <dgm:t>
        <a:bodyPr/>
        <a:lstStyle/>
        <a:p>
          <a:endParaRPr lang="en-US"/>
        </a:p>
      </dgm:t>
    </dgm:pt>
    <dgm:pt modelId="{D2163391-D26A-4262-B978-6F45924EF1D3}">
      <dgm:prSet phldrT="[Text]" custT="1"/>
      <dgm:spPr>
        <a:solidFill>
          <a:srgbClr val="002060"/>
        </a:solidFill>
      </dgm:spPr>
      <dgm:t>
        <a:bodyPr/>
        <a:lstStyle/>
        <a:p>
          <a:r>
            <a:rPr lang="en-US" sz="1800" dirty="0"/>
            <a:t>Whiskers</a:t>
          </a:r>
        </a:p>
      </dgm:t>
    </dgm:pt>
    <dgm:pt modelId="{EF97F579-F56E-42FC-9A00-008B4FB97A1F}" type="parTrans" cxnId="{51FEC837-1ADF-47EB-9166-E282A232C11C}">
      <dgm:prSet/>
      <dgm:spPr/>
      <dgm:t>
        <a:bodyPr/>
        <a:lstStyle/>
        <a:p>
          <a:endParaRPr lang="en-US"/>
        </a:p>
      </dgm:t>
    </dgm:pt>
    <dgm:pt modelId="{644906B1-8429-4E94-A04F-142A0988BD0F}" type="sibTrans" cxnId="{51FEC837-1ADF-47EB-9166-E282A232C11C}">
      <dgm:prSet/>
      <dgm:spPr/>
      <dgm:t>
        <a:bodyPr/>
        <a:lstStyle/>
        <a:p>
          <a:endParaRPr lang="en-US"/>
        </a:p>
      </dgm:t>
    </dgm:pt>
    <dgm:pt modelId="{10272632-B7CC-4A5F-A50D-68C24A2D8FEB}" type="pres">
      <dgm:prSet presAssocID="{CC80B1EA-E381-48BC-9956-A0517ED3073C}" presName="linearFlow" presStyleCnt="0">
        <dgm:presLayoutVars>
          <dgm:dir/>
          <dgm:animLvl val="lvl"/>
          <dgm:resizeHandles/>
        </dgm:presLayoutVars>
      </dgm:prSet>
      <dgm:spPr/>
    </dgm:pt>
    <dgm:pt modelId="{019C5A98-3F61-460D-BFE6-6115A4E436F6}" type="pres">
      <dgm:prSet presAssocID="{23CEE164-6F9E-47C0-9C8A-E0AD2750051B}" presName="compositeNode" presStyleCnt="0">
        <dgm:presLayoutVars>
          <dgm:bulletEnabled val="1"/>
        </dgm:presLayoutVars>
      </dgm:prSet>
      <dgm:spPr/>
    </dgm:pt>
    <dgm:pt modelId="{88F4AF61-64CF-47A1-B9CD-DEE70989826E}" type="pres">
      <dgm:prSet presAssocID="{23CEE164-6F9E-47C0-9C8A-E0AD2750051B}" presName="image" presStyleLbl="fgImgPlace1" presStyleIdx="0" presStyleCnt="3"/>
      <dgm:spPr>
        <a:solidFill>
          <a:schemeClr val="tx1">
            <a:lumMod val="65000"/>
            <a:lumOff val="35000"/>
          </a:schemeClr>
        </a:solidFill>
      </dgm:spPr>
    </dgm:pt>
    <dgm:pt modelId="{F9FABBEA-E734-476D-AC64-40AC6D114CC1}" type="pres">
      <dgm:prSet presAssocID="{23CEE164-6F9E-47C0-9C8A-E0AD2750051B}" presName="childNode" presStyleLbl="node1" presStyleIdx="0" presStyleCnt="3">
        <dgm:presLayoutVars>
          <dgm:bulletEnabled val="1"/>
        </dgm:presLayoutVars>
      </dgm:prSet>
      <dgm:spPr/>
    </dgm:pt>
    <dgm:pt modelId="{180537AF-1014-4A83-AE94-865EC3720B9D}" type="pres">
      <dgm:prSet presAssocID="{23CEE164-6F9E-47C0-9C8A-E0AD2750051B}" presName="parentNode" presStyleLbl="revTx" presStyleIdx="0" presStyleCnt="3">
        <dgm:presLayoutVars>
          <dgm:chMax val="0"/>
          <dgm:bulletEnabled val="1"/>
        </dgm:presLayoutVars>
      </dgm:prSet>
      <dgm:spPr/>
    </dgm:pt>
    <dgm:pt modelId="{A70CFB89-724B-4B5A-94BD-9FE90BAFAB10}" type="pres">
      <dgm:prSet presAssocID="{AD8A4841-373E-4744-AA62-44F4C953206C}" presName="sibTrans" presStyleCnt="0"/>
      <dgm:spPr/>
    </dgm:pt>
    <dgm:pt modelId="{5954F651-D34F-40CD-95D5-2C7AC8E6F800}" type="pres">
      <dgm:prSet presAssocID="{D8F3B3FD-3021-47C9-949F-10408D3F9227}" presName="compositeNode" presStyleCnt="0">
        <dgm:presLayoutVars>
          <dgm:bulletEnabled val="1"/>
        </dgm:presLayoutVars>
      </dgm:prSet>
      <dgm:spPr/>
    </dgm:pt>
    <dgm:pt modelId="{817570F9-8D66-45F5-BBF7-47CFCEC92D02}" type="pres">
      <dgm:prSet presAssocID="{D8F3B3FD-3021-47C9-949F-10408D3F9227}" presName="image" presStyleLbl="fgImgPlace1" presStyleIdx="1" presStyleCnt="3"/>
      <dgm:spPr>
        <a:solidFill>
          <a:schemeClr val="accent6"/>
        </a:solidFill>
      </dgm:spPr>
    </dgm:pt>
    <dgm:pt modelId="{46CFB13D-93E9-4197-9D00-E0519750186E}" type="pres">
      <dgm:prSet presAssocID="{D8F3B3FD-3021-47C9-949F-10408D3F9227}" presName="childNode" presStyleLbl="node1" presStyleIdx="1" presStyleCnt="3">
        <dgm:presLayoutVars>
          <dgm:bulletEnabled val="1"/>
        </dgm:presLayoutVars>
      </dgm:prSet>
      <dgm:spPr/>
    </dgm:pt>
    <dgm:pt modelId="{8A226B56-036B-4209-A75C-830A11F84338}" type="pres">
      <dgm:prSet presAssocID="{D8F3B3FD-3021-47C9-949F-10408D3F9227}" presName="parentNode" presStyleLbl="revTx" presStyleIdx="1" presStyleCnt="3">
        <dgm:presLayoutVars>
          <dgm:chMax val="0"/>
          <dgm:bulletEnabled val="1"/>
        </dgm:presLayoutVars>
      </dgm:prSet>
      <dgm:spPr/>
    </dgm:pt>
    <dgm:pt modelId="{6D19A9EB-137E-4815-97A4-DABDD7B9C84B}" type="pres">
      <dgm:prSet presAssocID="{6A266ACB-E5C1-489C-ABB9-399AE06CE0C6}" presName="sibTrans" presStyleCnt="0"/>
      <dgm:spPr/>
    </dgm:pt>
    <dgm:pt modelId="{9247C8B9-025C-4097-B179-30910569AE30}" type="pres">
      <dgm:prSet presAssocID="{2233D100-473B-495B-B7AC-36C0A35F6415}" presName="compositeNode" presStyleCnt="0">
        <dgm:presLayoutVars>
          <dgm:bulletEnabled val="1"/>
        </dgm:presLayoutVars>
      </dgm:prSet>
      <dgm:spPr/>
    </dgm:pt>
    <dgm:pt modelId="{FE84738F-88E7-458E-BA37-787A8F79AADF}" type="pres">
      <dgm:prSet presAssocID="{2233D100-473B-495B-B7AC-36C0A35F6415}" presName="image" presStyleLbl="fgImgPlace1" presStyleIdx="2" presStyleCnt="3"/>
      <dgm:spPr>
        <a:solidFill>
          <a:srgbClr val="002060"/>
        </a:solidFill>
      </dgm:spPr>
    </dgm:pt>
    <dgm:pt modelId="{9B5FFACF-1A9B-4115-A636-EFA87C015F41}" type="pres">
      <dgm:prSet presAssocID="{2233D100-473B-495B-B7AC-36C0A35F6415}" presName="childNode" presStyleLbl="node1" presStyleIdx="2" presStyleCnt="3">
        <dgm:presLayoutVars>
          <dgm:bulletEnabled val="1"/>
        </dgm:presLayoutVars>
      </dgm:prSet>
      <dgm:spPr/>
    </dgm:pt>
    <dgm:pt modelId="{01B11340-FC39-42C9-8468-739A76581CDD}" type="pres">
      <dgm:prSet presAssocID="{2233D100-473B-495B-B7AC-36C0A35F6415}" presName="parentNode" presStyleLbl="revTx" presStyleIdx="2" presStyleCnt="3">
        <dgm:presLayoutVars>
          <dgm:chMax val="0"/>
          <dgm:bulletEnabled val="1"/>
        </dgm:presLayoutVars>
      </dgm:prSet>
      <dgm:spPr/>
    </dgm:pt>
  </dgm:ptLst>
  <dgm:cxnLst>
    <dgm:cxn modelId="{46082007-3BC5-4F9E-B39B-CE6D8AD3684E}" srcId="{CC80B1EA-E381-48BC-9956-A0517ED3073C}" destId="{23CEE164-6F9E-47C0-9C8A-E0AD2750051B}" srcOrd="0" destOrd="0" parTransId="{D30169D4-B13E-407D-8654-05EB8B9B41A6}" sibTransId="{AD8A4841-373E-4744-AA62-44F4C953206C}"/>
    <dgm:cxn modelId="{565FC40D-4617-43AA-9048-7F44288EC732}" type="presOf" srcId="{D02CA153-FAED-4B9B-B3D1-C21665A2EE86}" destId="{46CFB13D-93E9-4197-9D00-E0519750186E}" srcOrd="0" destOrd="1" presId="urn:microsoft.com/office/officeart/2005/8/layout/hList2"/>
    <dgm:cxn modelId="{51165517-3645-4C13-BE46-F03E3BD621DB}" type="presOf" srcId="{166F0593-84D3-4E3B-9E66-27E8EDA605DC}" destId="{F9FABBEA-E734-476D-AC64-40AC6D114CC1}" srcOrd="0" destOrd="0" presId="urn:microsoft.com/office/officeart/2005/8/layout/hList2"/>
    <dgm:cxn modelId="{76156427-F880-4BC8-AD4A-F062AE966F36}" type="presOf" srcId="{1F8FA0FB-70CC-4891-B394-10461EA28771}" destId="{46CFB13D-93E9-4197-9D00-E0519750186E}" srcOrd="0" destOrd="0" presId="urn:microsoft.com/office/officeart/2005/8/layout/hList2"/>
    <dgm:cxn modelId="{917FEE2F-CAF0-4DB1-B846-7ADF328EC2C1}" type="presOf" srcId="{D9311BB6-A64F-42C2-B7EE-23AD6EA55502}" destId="{9B5FFACF-1A9B-4115-A636-EFA87C015F41}" srcOrd="0" destOrd="1" presId="urn:microsoft.com/office/officeart/2005/8/layout/hList2"/>
    <dgm:cxn modelId="{08FA8037-D4B2-4860-AF6F-2059906B89B4}" srcId="{CC80B1EA-E381-48BC-9956-A0517ED3073C}" destId="{D8F3B3FD-3021-47C9-949F-10408D3F9227}" srcOrd="1" destOrd="0" parTransId="{592E7FA4-DF45-4473-BFB5-53A59E0B4AE0}" sibTransId="{6A266ACB-E5C1-489C-ABB9-399AE06CE0C6}"/>
    <dgm:cxn modelId="{51FEC837-1ADF-47EB-9166-E282A232C11C}" srcId="{2233D100-473B-495B-B7AC-36C0A35F6415}" destId="{D2163391-D26A-4262-B978-6F45924EF1D3}" srcOrd="2" destOrd="0" parTransId="{EF97F579-F56E-42FC-9A00-008B4FB97A1F}" sibTransId="{644906B1-8429-4E94-A04F-142A0988BD0F}"/>
    <dgm:cxn modelId="{9EB6977A-8799-426B-8080-119DB5FCC91A}" type="presOf" srcId="{CC80B1EA-E381-48BC-9956-A0517ED3073C}" destId="{10272632-B7CC-4A5F-A50D-68C24A2D8FEB}" srcOrd="0" destOrd="0" presId="urn:microsoft.com/office/officeart/2005/8/layout/hList2"/>
    <dgm:cxn modelId="{F4A21095-5E2A-44CF-8311-9AF1DC9839B5}" type="presOf" srcId="{2233D100-473B-495B-B7AC-36C0A35F6415}" destId="{01B11340-FC39-42C9-8468-739A76581CDD}" srcOrd="0" destOrd="0" presId="urn:microsoft.com/office/officeart/2005/8/layout/hList2"/>
    <dgm:cxn modelId="{94BC7F95-F2AA-4F3A-8DC0-B14EC6975187}" type="presOf" srcId="{15728E42-610B-46DF-8FCB-B8F5618089E8}" destId="{F9FABBEA-E734-476D-AC64-40AC6D114CC1}" srcOrd="0" destOrd="1" presId="urn:microsoft.com/office/officeart/2005/8/layout/hList2"/>
    <dgm:cxn modelId="{69FE1B9F-DC8D-4F02-A84C-B240773AEBE2}" srcId="{23CEE164-6F9E-47C0-9C8A-E0AD2750051B}" destId="{15728E42-610B-46DF-8FCB-B8F5618089E8}" srcOrd="1" destOrd="0" parTransId="{02B95D8A-C6F5-4BE4-9CC6-0F8AE1F1BC95}" sibTransId="{0F56B644-4B6C-471C-8A51-5ADEEC9EB99F}"/>
    <dgm:cxn modelId="{C4B659B5-374B-488F-A5D0-F3E53DCD43B9}" srcId="{D8F3B3FD-3021-47C9-949F-10408D3F9227}" destId="{D02CA153-FAED-4B9B-B3D1-C21665A2EE86}" srcOrd="1" destOrd="0" parTransId="{5CDBDB0A-192E-4417-9556-2B1967BC44AB}" sibTransId="{8625FBAC-280B-4CB8-96AD-FA5E40E5221A}"/>
    <dgm:cxn modelId="{D19224C3-3C0E-48C0-A00D-4FE44F81909E}" type="presOf" srcId="{D2163391-D26A-4262-B978-6F45924EF1D3}" destId="{9B5FFACF-1A9B-4115-A636-EFA87C015F41}" srcOrd="0" destOrd="2" presId="urn:microsoft.com/office/officeart/2005/8/layout/hList2"/>
    <dgm:cxn modelId="{F478F1C8-CDB6-4078-BE12-606C2A0248D7}" srcId="{D8F3B3FD-3021-47C9-949F-10408D3F9227}" destId="{1F8FA0FB-70CC-4891-B394-10461EA28771}" srcOrd="0" destOrd="0" parTransId="{C3E4AC4F-11F5-42B2-B9A2-EBE56AD48213}" sibTransId="{F0F59563-71E9-4161-8B1A-27787939B1CE}"/>
    <dgm:cxn modelId="{C8C548E1-671F-4A39-870D-E8F650F7E1AD}" srcId="{2233D100-473B-495B-B7AC-36C0A35F6415}" destId="{D9311BB6-A64F-42C2-B7EE-23AD6EA55502}" srcOrd="1" destOrd="0" parTransId="{14A92055-2965-46A5-B611-BA8DA04ECD63}" sibTransId="{5708E38F-3A63-40B8-A0C6-EB78D028AF5B}"/>
    <dgm:cxn modelId="{2D1A90E9-C635-4900-B5F3-3D5D2FB8F1BF}" srcId="{23CEE164-6F9E-47C0-9C8A-E0AD2750051B}" destId="{166F0593-84D3-4E3B-9E66-27E8EDA605DC}" srcOrd="0" destOrd="0" parTransId="{E84547AA-9595-4A28-BB53-43FA52E4E259}" sibTransId="{F5275FCD-7BE3-42BD-8650-4A861F979EA5}"/>
    <dgm:cxn modelId="{74A1B2F1-C7B2-4D60-9754-7D444D56B0BE}" type="presOf" srcId="{D8F3B3FD-3021-47C9-949F-10408D3F9227}" destId="{8A226B56-036B-4209-A75C-830A11F84338}" srcOrd="0" destOrd="0" presId="urn:microsoft.com/office/officeart/2005/8/layout/hList2"/>
    <dgm:cxn modelId="{16D1D8F1-7E60-4737-A369-D5A40C21AE25}" type="presOf" srcId="{1D878863-76EC-41A6-8688-913A8389F7E4}" destId="{9B5FFACF-1A9B-4115-A636-EFA87C015F41}" srcOrd="0" destOrd="0" presId="urn:microsoft.com/office/officeart/2005/8/layout/hList2"/>
    <dgm:cxn modelId="{B0955FF8-FD8D-4264-A3BF-2ECD4AFEE5A6}" type="presOf" srcId="{23CEE164-6F9E-47C0-9C8A-E0AD2750051B}" destId="{180537AF-1014-4A83-AE94-865EC3720B9D}" srcOrd="0" destOrd="0" presId="urn:microsoft.com/office/officeart/2005/8/layout/hList2"/>
    <dgm:cxn modelId="{1E834EF8-F688-45F7-B2EB-25D274142379}" srcId="{2233D100-473B-495B-B7AC-36C0A35F6415}" destId="{1D878863-76EC-41A6-8688-913A8389F7E4}" srcOrd="0" destOrd="0" parTransId="{2E2C7676-F84D-4EC5-9336-BA058A0C1937}" sibTransId="{317E55A4-B988-4EF5-938C-008924B76585}"/>
    <dgm:cxn modelId="{3D55C0FF-D24C-45E1-97CA-A5C920083815}" srcId="{CC80B1EA-E381-48BC-9956-A0517ED3073C}" destId="{2233D100-473B-495B-B7AC-36C0A35F6415}" srcOrd="2" destOrd="0" parTransId="{87C88EA3-6A71-4E9B-BF60-5257E7E165FC}" sibTransId="{7409A606-9103-49F7-8C52-608A8BF95447}"/>
    <dgm:cxn modelId="{C9657217-241D-4CE8-8959-29D953DF571E}" type="presParOf" srcId="{10272632-B7CC-4A5F-A50D-68C24A2D8FEB}" destId="{019C5A98-3F61-460D-BFE6-6115A4E436F6}" srcOrd="0" destOrd="0" presId="urn:microsoft.com/office/officeart/2005/8/layout/hList2"/>
    <dgm:cxn modelId="{C4C7D6E0-6C7F-4836-9E36-0A9A77EBB162}" type="presParOf" srcId="{019C5A98-3F61-460D-BFE6-6115A4E436F6}" destId="{88F4AF61-64CF-47A1-B9CD-DEE70989826E}" srcOrd="0" destOrd="0" presId="urn:microsoft.com/office/officeart/2005/8/layout/hList2"/>
    <dgm:cxn modelId="{F45DA8D9-AF1F-4396-86E0-E504E06B91A7}" type="presParOf" srcId="{019C5A98-3F61-460D-BFE6-6115A4E436F6}" destId="{F9FABBEA-E734-476D-AC64-40AC6D114CC1}" srcOrd="1" destOrd="0" presId="urn:microsoft.com/office/officeart/2005/8/layout/hList2"/>
    <dgm:cxn modelId="{2B30FD53-EC74-447D-BE78-8C3DEC13F3E7}" type="presParOf" srcId="{019C5A98-3F61-460D-BFE6-6115A4E436F6}" destId="{180537AF-1014-4A83-AE94-865EC3720B9D}" srcOrd="2" destOrd="0" presId="urn:microsoft.com/office/officeart/2005/8/layout/hList2"/>
    <dgm:cxn modelId="{89DB34BE-B7E2-46B4-8FD7-7F9AAD8DA65C}" type="presParOf" srcId="{10272632-B7CC-4A5F-A50D-68C24A2D8FEB}" destId="{A70CFB89-724B-4B5A-94BD-9FE90BAFAB10}" srcOrd="1" destOrd="0" presId="urn:microsoft.com/office/officeart/2005/8/layout/hList2"/>
    <dgm:cxn modelId="{5BA730FA-30AD-4E71-B5C7-EF24DF78C955}" type="presParOf" srcId="{10272632-B7CC-4A5F-A50D-68C24A2D8FEB}" destId="{5954F651-D34F-40CD-95D5-2C7AC8E6F800}" srcOrd="2" destOrd="0" presId="urn:microsoft.com/office/officeart/2005/8/layout/hList2"/>
    <dgm:cxn modelId="{D1D86FCA-2757-417F-93FC-9595E098AC03}" type="presParOf" srcId="{5954F651-D34F-40CD-95D5-2C7AC8E6F800}" destId="{817570F9-8D66-45F5-BBF7-47CFCEC92D02}" srcOrd="0" destOrd="0" presId="urn:microsoft.com/office/officeart/2005/8/layout/hList2"/>
    <dgm:cxn modelId="{DD811FEF-04CE-4E02-90F1-5CEE0BCAB237}" type="presParOf" srcId="{5954F651-D34F-40CD-95D5-2C7AC8E6F800}" destId="{46CFB13D-93E9-4197-9D00-E0519750186E}" srcOrd="1" destOrd="0" presId="urn:microsoft.com/office/officeart/2005/8/layout/hList2"/>
    <dgm:cxn modelId="{84FC56E6-0215-4F2B-8670-92D02C037556}" type="presParOf" srcId="{5954F651-D34F-40CD-95D5-2C7AC8E6F800}" destId="{8A226B56-036B-4209-A75C-830A11F84338}" srcOrd="2" destOrd="0" presId="urn:microsoft.com/office/officeart/2005/8/layout/hList2"/>
    <dgm:cxn modelId="{0BFDBBA4-E6AB-4902-BD69-1DD1EF406014}" type="presParOf" srcId="{10272632-B7CC-4A5F-A50D-68C24A2D8FEB}" destId="{6D19A9EB-137E-4815-97A4-DABDD7B9C84B}" srcOrd="3" destOrd="0" presId="urn:microsoft.com/office/officeart/2005/8/layout/hList2"/>
    <dgm:cxn modelId="{22041255-8A30-42C2-AF27-C7D611A6A7AA}" type="presParOf" srcId="{10272632-B7CC-4A5F-A50D-68C24A2D8FEB}" destId="{9247C8B9-025C-4097-B179-30910569AE30}" srcOrd="4" destOrd="0" presId="urn:microsoft.com/office/officeart/2005/8/layout/hList2"/>
    <dgm:cxn modelId="{632D0796-1230-44F7-BA39-5CFF52544CB9}" type="presParOf" srcId="{9247C8B9-025C-4097-B179-30910569AE30}" destId="{FE84738F-88E7-458E-BA37-787A8F79AADF}" srcOrd="0" destOrd="0" presId="urn:microsoft.com/office/officeart/2005/8/layout/hList2"/>
    <dgm:cxn modelId="{F83DB0DF-EF14-42E7-B8D1-38C74D18BA0E}" type="presParOf" srcId="{9247C8B9-025C-4097-B179-30910569AE30}" destId="{9B5FFACF-1A9B-4115-A636-EFA87C015F41}" srcOrd="1" destOrd="0" presId="urn:microsoft.com/office/officeart/2005/8/layout/hList2"/>
    <dgm:cxn modelId="{A15D984E-F648-4F3C-931B-3014CE920DC6}" type="presParOf" srcId="{9247C8B9-025C-4097-B179-30910569AE30}" destId="{01B11340-FC39-42C9-8468-739A76581CD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37AF-1014-4A83-AE94-865EC3720B9D}">
      <dsp:nvSpPr>
        <dsp:cNvPr id="0" name=""/>
        <dsp:cNvSpPr/>
      </dsp:nvSpPr>
      <dsp:spPr>
        <a:xfrm rot="16200000">
          <a:off x="-1740971"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Implications</a:t>
          </a:r>
        </a:p>
      </dsp:txBody>
      <dsp:txXfrm>
        <a:off x="-1740971" y="2630105"/>
        <a:ext cx="3999294" cy="415343"/>
      </dsp:txXfrm>
    </dsp:sp>
    <dsp:sp modelId="{F9FABBEA-E734-476D-AC64-40AC6D114CC1}">
      <dsp:nvSpPr>
        <dsp:cNvPr id="0" name=""/>
        <dsp:cNvSpPr/>
      </dsp:nvSpPr>
      <dsp:spPr>
        <a:xfrm>
          <a:off x="466348" y="838130"/>
          <a:ext cx="2068852" cy="3999294"/>
        </a:xfrm>
        <a:prstGeom prst="rect">
          <a:avLst/>
        </a:prstGeom>
        <a:solidFill>
          <a:schemeClr val="tx1">
            <a:lumMod val="75000"/>
            <a:lumOff val="2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Geographical correlation for both happiness and alcoholic consumption tendencies</a:t>
          </a:r>
        </a:p>
        <a:p>
          <a:pPr marL="171450" lvl="1" indent="-171450" algn="l" defTabSz="800100">
            <a:lnSpc>
              <a:spcPct val="90000"/>
            </a:lnSpc>
            <a:spcBef>
              <a:spcPct val="0"/>
            </a:spcBef>
            <a:spcAft>
              <a:spcPct val="15000"/>
            </a:spcAft>
            <a:buChar char="•"/>
          </a:pPr>
          <a:r>
            <a:rPr lang="en-US" sz="1800" kern="1200" dirty="0"/>
            <a:t>May be indicative of cultural, social, neighborly associations</a:t>
          </a:r>
        </a:p>
      </dsp:txBody>
      <dsp:txXfrm>
        <a:off x="466348" y="838130"/>
        <a:ext cx="2068852" cy="3999294"/>
      </dsp:txXfrm>
    </dsp:sp>
    <dsp:sp modelId="{88F4AF61-64CF-47A1-B9CD-DEE70989826E}">
      <dsp:nvSpPr>
        <dsp:cNvPr id="0" name=""/>
        <dsp:cNvSpPr/>
      </dsp:nvSpPr>
      <dsp:spPr>
        <a:xfrm>
          <a:off x="51004" y="289876"/>
          <a:ext cx="830687" cy="830687"/>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26B56-036B-4209-A75C-830A11F84338}">
      <dsp:nvSpPr>
        <dsp:cNvPr id="0" name=""/>
        <dsp:cNvSpPr/>
      </dsp:nvSpPr>
      <dsp:spPr>
        <a:xfrm rot="16200000">
          <a:off x="1274184"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Limitations</a:t>
          </a:r>
        </a:p>
      </dsp:txBody>
      <dsp:txXfrm>
        <a:off x="1274184" y="2630105"/>
        <a:ext cx="3999294" cy="415343"/>
      </dsp:txXfrm>
    </dsp:sp>
    <dsp:sp modelId="{46CFB13D-93E9-4197-9D00-E0519750186E}">
      <dsp:nvSpPr>
        <dsp:cNvPr id="0" name=""/>
        <dsp:cNvSpPr/>
      </dsp:nvSpPr>
      <dsp:spPr>
        <a:xfrm>
          <a:off x="3481504" y="838130"/>
          <a:ext cx="2068852" cy="3999294"/>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Signal vs. noise</a:t>
          </a:r>
        </a:p>
        <a:p>
          <a:pPr marL="171450" lvl="1" indent="-171450" algn="l" defTabSz="800100">
            <a:lnSpc>
              <a:spcPct val="90000"/>
            </a:lnSpc>
            <a:spcBef>
              <a:spcPct val="0"/>
            </a:spcBef>
            <a:spcAft>
              <a:spcPct val="15000"/>
            </a:spcAft>
            <a:buChar char="•"/>
          </a:pPr>
          <a:r>
            <a:rPr lang="en-US" sz="1800" kern="1200" dirty="0"/>
            <a:t>Perhaps correlation between alcohol and happiness stronger if looking specifically at top/bottom quartile of each dataset</a:t>
          </a:r>
        </a:p>
      </dsp:txBody>
      <dsp:txXfrm>
        <a:off x="3481504" y="838130"/>
        <a:ext cx="2068852" cy="3999294"/>
      </dsp:txXfrm>
    </dsp:sp>
    <dsp:sp modelId="{817570F9-8D66-45F5-BBF7-47CFCEC92D02}">
      <dsp:nvSpPr>
        <dsp:cNvPr id="0" name=""/>
        <dsp:cNvSpPr/>
      </dsp:nvSpPr>
      <dsp:spPr>
        <a:xfrm>
          <a:off x="3066160" y="289876"/>
          <a:ext cx="830687" cy="83068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1340-FC39-42C9-8468-739A76581CDD}">
      <dsp:nvSpPr>
        <dsp:cNvPr id="0" name=""/>
        <dsp:cNvSpPr/>
      </dsp:nvSpPr>
      <dsp:spPr>
        <a:xfrm rot="16200000">
          <a:off x="4289340"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Future Analyses</a:t>
          </a:r>
        </a:p>
      </dsp:txBody>
      <dsp:txXfrm>
        <a:off x="4289340" y="2630105"/>
        <a:ext cx="3999294" cy="415343"/>
      </dsp:txXfrm>
    </dsp:sp>
    <dsp:sp modelId="{9B5FFACF-1A9B-4115-A636-EFA87C015F41}">
      <dsp:nvSpPr>
        <dsp:cNvPr id="0" name=""/>
        <dsp:cNvSpPr/>
      </dsp:nvSpPr>
      <dsp:spPr>
        <a:xfrm>
          <a:off x="6496659" y="838130"/>
          <a:ext cx="2068852" cy="39992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Take quartile-specific sample from the data and run comparisons for alcohol vs. happiness</a:t>
          </a:r>
        </a:p>
        <a:p>
          <a:pPr marL="171450" lvl="1" indent="-171450" algn="l" defTabSz="800100">
            <a:lnSpc>
              <a:spcPct val="90000"/>
            </a:lnSpc>
            <a:spcBef>
              <a:spcPct val="0"/>
            </a:spcBef>
            <a:spcAft>
              <a:spcPct val="15000"/>
            </a:spcAft>
            <a:buChar char="•"/>
          </a:pPr>
          <a:r>
            <a:rPr lang="en-US" sz="1800" kern="1200" dirty="0"/>
            <a:t>other indicators of happiness vs. alcohol</a:t>
          </a:r>
        </a:p>
        <a:p>
          <a:pPr marL="171450" lvl="1" indent="-171450" algn="l" defTabSz="800100">
            <a:lnSpc>
              <a:spcPct val="90000"/>
            </a:lnSpc>
            <a:spcBef>
              <a:spcPct val="0"/>
            </a:spcBef>
            <a:spcAft>
              <a:spcPct val="15000"/>
            </a:spcAft>
            <a:buChar char="•"/>
          </a:pPr>
          <a:r>
            <a:rPr lang="en-US" sz="1800" kern="1200" dirty="0"/>
            <a:t>Whiskers</a:t>
          </a:r>
        </a:p>
      </dsp:txBody>
      <dsp:txXfrm>
        <a:off x="6496659" y="838130"/>
        <a:ext cx="2068852" cy="3999294"/>
      </dsp:txXfrm>
    </dsp:sp>
    <dsp:sp modelId="{FE84738F-88E7-458E-BA37-787A8F79AADF}">
      <dsp:nvSpPr>
        <dsp:cNvPr id="0" name=""/>
        <dsp:cNvSpPr/>
      </dsp:nvSpPr>
      <dsp:spPr>
        <a:xfrm>
          <a:off x="6081315" y="289876"/>
          <a:ext cx="830687" cy="83068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22528-375E-4299-97FD-A8D415CD2C94}" type="slidenum">
              <a:rPr lang="en-US" smtClean="0"/>
              <a:t>6</a:t>
            </a:fld>
            <a:endParaRPr lang="en-US"/>
          </a:p>
        </p:txBody>
      </p:sp>
    </p:spTree>
    <p:extLst>
      <p:ext uri="{BB962C8B-B14F-4D97-AF65-F5344CB8AC3E}">
        <p14:creationId xmlns:p14="http://schemas.microsoft.com/office/powerpoint/2010/main" val="22928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top /bottom countries for the alcohol and happiness data and compared just for that sample, the correlation appears that it may be higher. There may just be noise from the countries in the mid-range, where there is less of a correlation. </a:t>
            </a:r>
          </a:p>
        </p:txBody>
      </p:sp>
      <p:sp>
        <p:nvSpPr>
          <p:cNvPr id="4" name="Slide Number Placeholder 3"/>
          <p:cNvSpPr>
            <a:spLocks noGrp="1"/>
          </p:cNvSpPr>
          <p:nvPr>
            <p:ph type="sldNum" sz="quarter" idx="5"/>
          </p:nvPr>
        </p:nvSpPr>
        <p:spPr/>
        <p:txBody>
          <a:bodyPr/>
          <a:lstStyle/>
          <a:p>
            <a:fld id="{B9422528-375E-4299-97FD-A8D415CD2C94}" type="slidenum">
              <a:rPr lang="en-US" smtClean="0"/>
              <a:t>20</a:t>
            </a:fld>
            <a:endParaRPr lang="en-US"/>
          </a:p>
        </p:txBody>
      </p:sp>
    </p:spTree>
    <p:extLst>
      <p:ext uri="{BB962C8B-B14F-4D97-AF65-F5344CB8AC3E}">
        <p14:creationId xmlns:p14="http://schemas.microsoft.com/office/powerpoint/2010/main" val="284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rotWithShape="1">
          <a:blip r:embed="rId2"/>
          <a:srcRect l="39869" t="2815" r="33205" b="50348"/>
          <a:stretch/>
        </p:blipFill>
        <p:spPr>
          <a:xfrm>
            <a:off x="3091491" y="2657305"/>
            <a:ext cx="2933812" cy="3155865"/>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594025" y="2550021"/>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893433" y="2992715"/>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pic>
        <p:nvPicPr>
          <p:cNvPr id="25" name="Picture 24" descr="A close up of a map&#10;&#10;Description automatically generated">
            <a:extLst>
              <a:ext uri="{FF2B5EF4-FFF2-40B4-BE49-F238E27FC236}">
                <a16:creationId xmlns:a16="http://schemas.microsoft.com/office/drawing/2014/main" id="{B50CAD0A-CD93-4E6B-B0C1-EF78FB7D6FC4}"/>
              </a:ext>
            </a:extLst>
          </p:cNvPr>
          <p:cNvPicPr>
            <a:picLocks noChangeAspect="1"/>
          </p:cNvPicPr>
          <p:nvPr/>
        </p:nvPicPr>
        <p:blipFill rotWithShape="1">
          <a:blip r:embed="rId2"/>
          <a:srcRect l="41426" t="51435" r="34326" b="9414"/>
          <a:stretch/>
        </p:blipFill>
        <p:spPr>
          <a:xfrm>
            <a:off x="6312350" y="2636132"/>
            <a:ext cx="3110754" cy="3105804"/>
          </a:xfrm>
          <a:prstGeom prst="rect">
            <a:avLst/>
          </a:prstGeom>
        </p:spPr>
      </p:pic>
    </p:spTree>
    <p:extLst>
      <p:ext uri="{BB962C8B-B14F-4D97-AF65-F5344CB8AC3E}">
        <p14:creationId xmlns:p14="http://schemas.microsoft.com/office/powerpoint/2010/main" val="18321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E511CCFF-F316-4A9D-B3AB-7661E5391B78}"/>
              </a:ext>
            </a:extLst>
          </p:cNvPr>
          <p:cNvPicPr>
            <a:picLocks noChangeAspect="1"/>
          </p:cNvPicPr>
          <p:nvPr/>
        </p:nvPicPr>
        <p:blipFill>
          <a:blip r:embed="rId2"/>
          <a:stretch>
            <a:fillRect/>
          </a:stretch>
        </p:blipFill>
        <p:spPr>
          <a:xfrm>
            <a:off x="3309004" y="1511873"/>
            <a:ext cx="7829550" cy="4857750"/>
          </a:xfrm>
          <a:prstGeom prst="rect">
            <a:avLst/>
          </a:prstGeom>
        </p:spPr>
      </p:pic>
      <p:pic>
        <p:nvPicPr>
          <p:cNvPr id="1026" name="Picture 2" descr="Image result for happy icon">
            <a:extLst>
              <a:ext uri="{FF2B5EF4-FFF2-40B4-BE49-F238E27FC236}">
                <a16:creationId xmlns:a16="http://schemas.microsoft.com/office/drawing/2014/main" id="{DD6AB95F-2A50-4F34-8BEA-DB4DE680C74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4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7" name="Picture 6">
            <a:extLst>
              <a:ext uri="{FF2B5EF4-FFF2-40B4-BE49-F238E27FC236}">
                <a16:creationId xmlns:a16="http://schemas.microsoft.com/office/drawing/2014/main" id="{E6A47280-40B5-4520-8A9A-5309158A7B3E}"/>
              </a:ext>
            </a:extLst>
          </p:cNvPr>
          <p:cNvPicPr>
            <a:picLocks noChangeAspect="1"/>
          </p:cNvPicPr>
          <p:nvPr/>
        </p:nvPicPr>
        <p:blipFill>
          <a:blip r:embed="rId2"/>
          <a:stretch>
            <a:fillRect/>
          </a:stretch>
        </p:blipFill>
        <p:spPr>
          <a:xfrm>
            <a:off x="5465896" y="6284287"/>
            <a:ext cx="1009650" cy="257175"/>
          </a:xfrm>
          <a:prstGeom prst="rect">
            <a:avLst/>
          </a:prstGeom>
        </p:spPr>
      </p:pic>
      <p:sp>
        <p:nvSpPr>
          <p:cNvPr id="9" name="Rectangle 8">
            <a:extLst>
              <a:ext uri="{FF2B5EF4-FFF2-40B4-BE49-F238E27FC236}">
                <a16:creationId xmlns:a16="http://schemas.microsoft.com/office/drawing/2014/main" id="{C1DE93B0-99DE-467E-ADCB-EED3352D7CA1}"/>
              </a:ext>
            </a:extLst>
          </p:cNvPr>
          <p:cNvSpPr/>
          <p:nvPr/>
        </p:nvSpPr>
        <p:spPr>
          <a:xfrm>
            <a:off x="6936828" y="5416520"/>
            <a:ext cx="199696" cy="69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95F9B62-81DF-42AC-AC78-FFD0FE00ED5D}"/>
              </a:ext>
            </a:extLst>
          </p:cNvPr>
          <p:cNvPicPr>
            <a:picLocks noChangeAspect="1"/>
          </p:cNvPicPr>
          <p:nvPr/>
        </p:nvPicPr>
        <p:blipFill rotWithShape="1">
          <a:blip r:embed="rId3"/>
          <a:srcRect b="5792"/>
          <a:stretch/>
        </p:blipFill>
        <p:spPr>
          <a:xfrm>
            <a:off x="2933140" y="1618479"/>
            <a:ext cx="6967605" cy="4559202"/>
          </a:xfrm>
          <a:prstGeom prst="rect">
            <a:avLst/>
          </a:prstGeom>
        </p:spPr>
      </p:pic>
      <p:pic>
        <p:nvPicPr>
          <p:cNvPr id="33" name="Picture 2" descr="Image result for happy icon">
            <a:extLst>
              <a:ext uri="{FF2B5EF4-FFF2-40B4-BE49-F238E27FC236}">
                <a16:creationId xmlns:a16="http://schemas.microsoft.com/office/drawing/2014/main" id="{74E2D2B8-A0AE-44E9-8285-941BE54FFCE5}"/>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ad icon">
            <a:extLst>
              <a:ext uri="{FF2B5EF4-FFF2-40B4-BE49-F238E27FC236}">
                <a16:creationId xmlns:a16="http://schemas.microsoft.com/office/drawing/2014/main" id="{C495A0E5-9B98-47C9-9940-9957763E7F8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58860" y="39193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1477328"/>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a:t>
            </a:r>
            <a:r>
              <a:rPr lang="en-US" b="1" dirty="0">
                <a:solidFill>
                  <a:schemeClr val="accent6"/>
                </a:solidFill>
              </a:rPr>
              <a:t>Somalia</a:t>
            </a:r>
            <a:r>
              <a:rPr lang="en-US" dirty="0"/>
              <a:t> </a:t>
            </a:r>
          </a:p>
          <a:p>
            <a:pPr marL="1200150" lvl="2" indent="-285750">
              <a:buFont typeface="Arial" panose="020B0604020202020204" pitchFamily="34" charset="0"/>
              <a:buChar char="•"/>
            </a:pPr>
            <a:r>
              <a:rPr lang="en-US" dirty="0"/>
              <a:t>Nearby Middle Eastern and North African countries</a:t>
            </a:r>
          </a:p>
          <a:p>
            <a:pPr marL="742950" lvl="1" indent="-285750">
              <a:buFont typeface="Arial" panose="020B0604020202020204" pitchFamily="34" charset="0"/>
              <a:buChar char="•"/>
            </a:pPr>
            <a:r>
              <a:rPr lang="en-US" dirty="0"/>
              <a:t>Most alcohol: </a:t>
            </a:r>
            <a:r>
              <a:rPr lang="en-US" b="1" dirty="0">
                <a:solidFill>
                  <a:srgbClr val="FF0000"/>
                </a:solidFill>
              </a:rPr>
              <a:t>Estonia</a:t>
            </a:r>
          </a:p>
          <a:p>
            <a:pPr marL="1200150" lvl="2" indent="-285750">
              <a:buFont typeface="Arial" panose="020B0604020202020204" pitchFamily="34" charset="0"/>
              <a:buChar char="•"/>
            </a:pPr>
            <a:r>
              <a:rPr lang="en-US" dirty="0"/>
              <a:t>European countries – top 20 alcohol consumers (10+ liters / year)</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44546" t="23279" r="12769" b="25772"/>
          <a:stretch/>
        </p:blipFill>
        <p:spPr>
          <a:xfrm>
            <a:off x="4485959" y="2952169"/>
            <a:ext cx="4277710" cy="3512506"/>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3076" name="Picture 4" descr="Image result for alcohol icon">
            <a:extLst>
              <a:ext uri="{FF2B5EF4-FFF2-40B4-BE49-F238E27FC236}">
                <a16:creationId xmlns:a16="http://schemas.microsoft.com/office/drawing/2014/main" id="{AD7A74F2-1D8E-46A3-8060-1BED84F3CF6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15610" y="399192"/>
            <a:ext cx="1760402" cy="20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1"/>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9318"/>
          <a:stretch/>
        </p:blipFill>
        <p:spPr>
          <a:xfrm>
            <a:off x="7355132" y="1766947"/>
            <a:ext cx="4711178"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9427"/>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
        <p:nvSpPr>
          <p:cNvPr id="14" name="Subtitle 2">
            <a:extLst>
              <a:ext uri="{FF2B5EF4-FFF2-40B4-BE49-F238E27FC236}">
                <a16:creationId xmlns:a16="http://schemas.microsoft.com/office/drawing/2014/main" id="{88BF5B2D-7357-4DBC-B1A9-EEF7742ECB2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 name="TextBox 1">
            <a:extLst>
              <a:ext uri="{FF2B5EF4-FFF2-40B4-BE49-F238E27FC236}">
                <a16:creationId xmlns:a16="http://schemas.microsoft.com/office/drawing/2014/main" id="{8945DABF-8A4F-4C0E-A530-454704492C7F}"/>
              </a:ext>
            </a:extLst>
          </p:cNvPr>
          <p:cNvSpPr txBox="1"/>
          <p:nvPr/>
        </p:nvSpPr>
        <p:spPr>
          <a:xfrm>
            <a:off x="6839158" y="1798477"/>
            <a:ext cx="300082" cy="261610"/>
          </a:xfrm>
          <a:prstGeom prst="rect">
            <a:avLst/>
          </a:prstGeom>
          <a:noFill/>
        </p:spPr>
        <p:txBody>
          <a:bodyPr wrap="square" rtlCol="0">
            <a:spAutoFit/>
          </a:bodyPr>
          <a:lstStyle/>
          <a:p>
            <a:r>
              <a:rPr lang="en-US" sz="1100" dirty="0"/>
              <a:t>*</a:t>
            </a:r>
          </a:p>
        </p:txBody>
      </p:sp>
      <p:sp>
        <p:nvSpPr>
          <p:cNvPr id="15" name="TextBox 14">
            <a:extLst>
              <a:ext uri="{FF2B5EF4-FFF2-40B4-BE49-F238E27FC236}">
                <a16:creationId xmlns:a16="http://schemas.microsoft.com/office/drawing/2014/main" id="{5260ADF7-79F5-43B1-BDB7-C0B83A267A77}"/>
              </a:ext>
            </a:extLst>
          </p:cNvPr>
          <p:cNvSpPr txBox="1"/>
          <p:nvPr/>
        </p:nvSpPr>
        <p:spPr>
          <a:xfrm>
            <a:off x="11383383" y="1787968"/>
            <a:ext cx="300082" cy="261610"/>
          </a:xfrm>
          <a:prstGeom prst="rect">
            <a:avLst/>
          </a:prstGeom>
          <a:noFill/>
        </p:spPr>
        <p:txBody>
          <a:bodyPr wrap="square" rtlCol="0">
            <a:spAutoFit/>
          </a:bodyPr>
          <a:lstStyle/>
          <a:p>
            <a:r>
              <a:rPr lang="en-US" sz="1100" dirty="0"/>
              <a:t>*</a:t>
            </a:r>
          </a:p>
        </p:txBody>
      </p:sp>
      <p:sp>
        <p:nvSpPr>
          <p:cNvPr id="16" name="TextBox 15">
            <a:extLst>
              <a:ext uri="{FF2B5EF4-FFF2-40B4-BE49-F238E27FC236}">
                <a16:creationId xmlns:a16="http://schemas.microsoft.com/office/drawing/2014/main" id="{6FC20D7E-42D9-442D-A6EC-F9BFA4EAC0F7}"/>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9" name="TextBox 18">
            <a:extLst>
              <a:ext uri="{FF2B5EF4-FFF2-40B4-BE49-F238E27FC236}">
                <a16:creationId xmlns:a16="http://schemas.microsoft.com/office/drawing/2014/main" id="{AE5FCE19-E7D4-4142-A8C8-4D44F75652E5}"/>
              </a:ext>
            </a:extLst>
          </p:cNvPr>
          <p:cNvSpPr txBox="1"/>
          <p:nvPr/>
        </p:nvSpPr>
        <p:spPr>
          <a:xfrm>
            <a:off x="9829437" y="1828379"/>
            <a:ext cx="300082" cy="261610"/>
          </a:xfrm>
          <a:prstGeom prst="rect">
            <a:avLst/>
          </a:prstGeom>
          <a:noFill/>
        </p:spPr>
        <p:txBody>
          <a:bodyPr wrap="square" rtlCol="0">
            <a:spAutoFit/>
          </a:bodyPr>
          <a:lstStyle/>
          <a:p>
            <a:r>
              <a:rPr lang="en-US" sz="1100" dirty="0"/>
              <a:t>*</a:t>
            </a:r>
          </a:p>
        </p:txBody>
      </p:sp>
      <p:sp>
        <p:nvSpPr>
          <p:cNvPr id="21" name="TextBox 20">
            <a:extLst>
              <a:ext uri="{FF2B5EF4-FFF2-40B4-BE49-F238E27FC236}">
                <a16:creationId xmlns:a16="http://schemas.microsoft.com/office/drawing/2014/main" id="{8EB245E7-AA19-42A9-8EF1-D51B7C221DD5}"/>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
        <p:nvSpPr>
          <p:cNvPr id="24" name="Subtitle 2">
            <a:extLst>
              <a:ext uri="{FF2B5EF4-FFF2-40B4-BE49-F238E27FC236}">
                <a16:creationId xmlns:a16="http://schemas.microsoft.com/office/drawing/2014/main" id="{3E4BED11-240D-4BA0-AF5F-F13B32D9DDF1}"/>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6" name="TextBox 25">
            <a:extLst>
              <a:ext uri="{FF2B5EF4-FFF2-40B4-BE49-F238E27FC236}">
                <a16:creationId xmlns:a16="http://schemas.microsoft.com/office/drawing/2014/main" id="{0E596FBA-7389-425C-9DF4-02B8CC1A8BBC}"/>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alcohol consumption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352960"/>
            <a:ext cx="8614834" cy="923330"/>
          </a:xfrm>
          <a:prstGeom prst="rect">
            <a:avLst/>
          </a:prstGeom>
        </p:spPr>
        <p:txBody>
          <a:bodyPr wrap="square">
            <a:spAutoFit/>
          </a:bodyPr>
          <a:lstStyle/>
          <a:p>
            <a:pPr marL="742950" lvl="1" indent="-285750">
              <a:buFont typeface="Arial" panose="020B0604020202020204" pitchFamily="34" charset="0"/>
              <a:buChar char="•"/>
            </a:pPr>
            <a:r>
              <a:rPr lang="en-US" dirty="0"/>
              <a:t>Weak Correlation (0.33)</a:t>
            </a:r>
          </a:p>
          <a:p>
            <a:pPr marL="742950" lvl="1" indent="-285750">
              <a:buFont typeface="Arial" panose="020B0604020202020204" pitchFamily="34" charset="0"/>
              <a:buChar char="•"/>
            </a:pPr>
            <a:r>
              <a:rPr lang="en-US" dirty="0"/>
              <a:t>Low p-value (0.00002)</a:t>
            </a:r>
          </a:p>
          <a:p>
            <a:pPr marL="742950" lvl="1" indent="-285750">
              <a:buFont typeface="Arial" panose="020B0604020202020204" pitchFamily="34" charset="0"/>
              <a:buChar char="•"/>
            </a:pPr>
            <a:r>
              <a:rPr lang="en-US" dirty="0"/>
              <a:t>Reject null hypothesis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a:extLst>
              <a:ext uri="{FF2B5EF4-FFF2-40B4-BE49-F238E27FC236}">
                <a16:creationId xmlns:a16="http://schemas.microsoft.com/office/drawing/2014/main" id="{1BC9D48B-E8E2-49DB-9325-6DDE9352BB38}"/>
              </a:ext>
            </a:extLst>
          </p:cNvPr>
          <p:cNvPicPr>
            <a:picLocks noChangeAspect="1"/>
          </p:cNvPicPr>
          <p:nvPr/>
        </p:nvPicPr>
        <p:blipFill>
          <a:blip r:embed="rId2"/>
          <a:stretch>
            <a:fillRect/>
          </a:stretch>
        </p:blipFill>
        <p:spPr>
          <a:xfrm>
            <a:off x="3413760" y="2199543"/>
            <a:ext cx="7684569" cy="4252057"/>
          </a:xfrm>
          <a:prstGeom prst="rect">
            <a:avLst/>
          </a:prstGeom>
        </p:spPr>
      </p:pic>
    </p:spTree>
    <p:extLst>
      <p:ext uri="{BB962C8B-B14F-4D97-AF65-F5344CB8AC3E}">
        <p14:creationId xmlns:p14="http://schemas.microsoft.com/office/powerpoint/2010/main" val="394540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types of alcohol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352960"/>
            <a:ext cx="8614834" cy="923330"/>
          </a:xfrm>
          <a:prstGeom prst="rect">
            <a:avLst/>
          </a:prstGeom>
        </p:spPr>
        <p:txBody>
          <a:bodyPr wrap="square">
            <a:spAutoFit/>
          </a:bodyPr>
          <a:lstStyle/>
          <a:p>
            <a:pPr marL="742950" lvl="1" indent="-285750">
              <a:buFont typeface="Arial" panose="020B0604020202020204" pitchFamily="34" charset="0"/>
              <a:buChar char="•"/>
            </a:pPr>
            <a:r>
              <a:rPr lang="en-US" dirty="0"/>
              <a:t>Mild Correlation (~0.50) for beer and wine</a:t>
            </a:r>
          </a:p>
          <a:p>
            <a:pPr marL="742950" lvl="1" indent="-285750">
              <a:buFont typeface="Arial" panose="020B0604020202020204" pitchFamily="34" charset="0"/>
              <a:buChar char="•"/>
            </a:pPr>
            <a:r>
              <a:rPr lang="en-US" dirty="0"/>
              <a:t>But very low p-values (1e-10)</a:t>
            </a:r>
          </a:p>
          <a:p>
            <a:pPr marL="742950" lvl="1" indent="-285750">
              <a:buFont typeface="Arial" panose="020B0604020202020204" pitchFamily="34" charset="0"/>
              <a:buChar char="•"/>
            </a:pPr>
            <a:r>
              <a:rPr lang="en-US" dirty="0"/>
              <a:t>Can’t accept null hypotheses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2BB70C3F-104D-42C7-8546-193AE770B796}"/>
              </a:ext>
            </a:extLst>
          </p:cNvPr>
          <p:cNvPicPr>
            <a:picLocks noChangeAspect="1"/>
          </p:cNvPicPr>
          <p:nvPr/>
        </p:nvPicPr>
        <p:blipFill>
          <a:blip r:embed="rId2"/>
          <a:stretch>
            <a:fillRect/>
          </a:stretch>
        </p:blipFill>
        <p:spPr>
          <a:xfrm>
            <a:off x="4382061" y="2276290"/>
            <a:ext cx="6238875" cy="4238625"/>
          </a:xfrm>
          <a:prstGeom prst="rect">
            <a:avLst/>
          </a:prstGeom>
        </p:spPr>
      </p:pic>
    </p:spTree>
    <p:extLst>
      <p:ext uri="{BB962C8B-B14F-4D97-AF65-F5344CB8AC3E}">
        <p14:creationId xmlns:p14="http://schemas.microsoft.com/office/powerpoint/2010/main" val="116950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90D2814-6F15-45E7-BBC5-84E3C56A007A}"/>
              </a:ext>
            </a:extLst>
          </p:cNvPr>
          <p:cNvCxnSpPr/>
          <p:nvPr/>
        </p:nvCxnSpPr>
        <p:spPr>
          <a:xfrm>
            <a:off x="7556938" y="367862"/>
            <a:ext cx="0" cy="4824248"/>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0BAE24-B759-419A-A87F-B0E3496D7396}"/>
              </a:ext>
            </a:extLst>
          </p:cNvPr>
          <p:cNvSpPr txBox="1"/>
          <p:nvPr/>
        </p:nvSpPr>
        <p:spPr>
          <a:xfrm>
            <a:off x="3511961" y="619640"/>
            <a:ext cx="371915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Initial Questions</a:t>
            </a:r>
          </a:p>
          <a:p>
            <a:pPr marL="285750" indent="-285750">
              <a:buFont typeface="Arial" panose="020B0604020202020204" pitchFamily="34" charset="0"/>
              <a:buChar char="•"/>
            </a:pPr>
            <a:r>
              <a:rPr lang="en-US" sz="2400" dirty="0"/>
              <a:t>A Deep Data Dive</a:t>
            </a:r>
          </a:p>
          <a:p>
            <a:pPr marL="742950" lvl="1" indent="-285750">
              <a:buFont typeface="Arial" panose="020B0604020202020204" pitchFamily="34" charset="0"/>
              <a:buChar char="•"/>
            </a:pPr>
            <a:r>
              <a:rPr lang="en-US" sz="2400" dirty="0"/>
              <a:t>Data Collection</a:t>
            </a:r>
          </a:p>
          <a:p>
            <a:pPr marL="742950" lvl="1" indent="-285750">
              <a:buFont typeface="Arial" panose="020B0604020202020204" pitchFamily="34" charset="0"/>
              <a:buChar char="•"/>
            </a:pPr>
            <a:r>
              <a:rPr lang="en-US" sz="2400" dirty="0"/>
              <a:t>Data Exploration</a:t>
            </a:r>
          </a:p>
          <a:p>
            <a:pPr marL="742950" lvl="1" indent="-285750">
              <a:buFont typeface="Arial" panose="020B0604020202020204" pitchFamily="34" charset="0"/>
              <a:buChar char="•"/>
            </a:pPr>
            <a:r>
              <a:rPr lang="en-US" sz="2400" dirty="0"/>
              <a:t>Data Clean-up and Analysis</a:t>
            </a:r>
          </a:p>
          <a:p>
            <a:pPr marL="285750" indent="-285750">
              <a:buFont typeface="Arial" panose="020B0604020202020204" pitchFamily="34" charset="0"/>
              <a:buChar char="•"/>
            </a:pPr>
            <a:r>
              <a:rPr lang="en-US" sz="2400" dirty="0"/>
              <a:t>Conclusions</a:t>
            </a:r>
          </a:p>
          <a:p>
            <a:pPr marL="742950" lvl="1" indent="-285750">
              <a:buFont typeface="Arial" panose="020B0604020202020204" pitchFamily="34" charset="0"/>
              <a:buChar char="•"/>
            </a:pPr>
            <a:r>
              <a:rPr lang="en-US" sz="2400" dirty="0"/>
              <a:t>Implications</a:t>
            </a:r>
          </a:p>
          <a:p>
            <a:pPr marL="742950" lvl="1" indent="-285750">
              <a:buFont typeface="Arial" panose="020B0604020202020204" pitchFamily="34" charset="0"/>
              <a:buChar char="•"/>
            </a:pPr>
            <a:r>
              <a:rPr lang="en-US" sz="2400" dirty="0"/>
              <a:t>Limitations</a:t>
            </a:r>
          </a:p>
          <a:p>
            <a:pPr marL="742950" lvl="1" indent="-285750">
              <a:buFont typeface="Arial" panose="020B0604020202020204" pitchFamily="34" charset="0"/>
              <a:buChar char="•"/>
            </a:pPr>
            <a:r>
              <a:rPr lang="en-US" sz="2400"/>
              <a:t>Future Analyses</a:t>
            </a:r>
            <a:endParaRPr lang="en-US" sz="2400" dirty="0"/>
          </a:p>
          <a:p>
            <a:pPr marL="285750" indent="-285750">
              <a:buFont typeface="Arial" panose="020B0604020202020204" pitchFamily="34" charset="0"/>
              <a:buChar char="•"/>
            </a:pPr>
            <a:r>
              <a:rPr lang="en-US" sz="2400" dirty="0"/>
              <a:t>Questions</a:t>
            </a:r>
          </a:p>
          <a:p>
            <a:pPr marL="285750" indent="-285750">
              <a:buFont typeface="Arial" panose="020B0604020202020204" pitchFamily="34" charset="0"/>
              <a:buChar char="•"/>
            </a:pPr>
            <a:endParaRPr lang="en-US" sz="2400" dirty="0"/>
          </a:p>
        </p:txBody>
      </p:sp>
      <p:sp>
        <p:nvSpPr>
          <p:cNvPr id="16" name="Subtitle 2">
            <a:extLst>
              <a:ext uri="{FF2B5EF4-FFF2-40B4-BE49-F238E27FC236}">
                <a16:creationId xmlns:a16="http://schemas.microsoft.com/office/drawing/2014/main" id="{B77DBC42-019D-43E6-A3AF-4779A66A951D}"/>
              </a:ext>
            </a:extLst>
          </p:cNvPr>
          <p:cNvSpPr txBox="1">
            <a:spLocks/>
          </p:cNvSpPr>
          <p:nvPr/>
        </p:nvSpPr>
        <p:spPr>
          <a:xfrm>
            <a:off x="7905643" y="1938416"/>
            <a:ext cx="2659116"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Agenda</a:t>
            </a:r>
            <a:endParaRPr lang="en-US" sz="5400" dirty="0">
              <a:solidFill>
                <a:srgbClr val="000000"/>
              </a:solidFill>
            </a:endParaRPr>
          </a:p>
        </p:txBody>
      </p:sp>
      <p:pic>
        <p:nvPicPr>
          <p:cNvPr id="4098" name="Picture 2" descr="Image result for cheers icon">
            <a:extLst>
              <a:ext uri="{FF2B5EF4-FFF2-40B4-BE49-F238E27FC236}">
                <a16:creationId xmlns:a16="http://schemas.microsoft.com/office/drawing/2014/main" id="{85DF0030-9523-4D71-B3E9-B28B16B2360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1634" y="310319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9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In Summary</a:t>
            </a: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Implications, Limitations, Future Analyses</a:t>
            </a:r>
            <a:endParaRPr lang="en-US" b="1" dirty="0"/>
          </a:p>
        </p:txBody>
      </p:sp>
      <p:graphicFrame>
        <p:nvGraphicFramePr>
          <p:cNvPr id="2" name="Diagram 1">
            <a:extLst>
              <a:ext uri="{FF2B5EF4-FFF2-40B4-BE49-F238E27FC236}">
                <a16:creationId xmlns:a16="http://schemas.microsoft.com/office/drawing/2014/main" id="{A7AC0F5F-30AD-4A56-8248-68D28557E6A2}"/>
              </a:ext>
            </a:extLst>
          </p:cNvPr>
          <p:cNvGraphicFramePr/>
          <p:nvPr>
            <p:extLst>
              <p:ext uri="{D42A27DB-BD31-4B8C-83A1-F6EECF244321}">
                <p14:modId xmlns:p14="http://schemas.microsoft.com/office/powerpoint/2010/main" val="4148634683"/>
              </p:ext>
            </p:extLst>
          </p:nvPr>
        </p:nvGraphicFramePr>
        <p:xfrm>
          <a:off x="3323234" y="1189628"/>
          <a:ext cx="8616517" cy="5127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85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153791" y="1651122"/>
            <a:ext cx="7047662" cy="4684829"/>
          </a:xfrm>
          <a:prstGeom prst="rect">
            <a:avLst/>
          </a:prstGeom>
        </p:spPr>
      </p:pic>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 Summary</a:t>
            </a:r>
            <a:endParaRPr lang="en-US" sz="5400" dirty="0">
              <a:solidFill>
                <a:srgbClr val="000000"/>
              </a:solidFill>
            </a:endParaRP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Whiskers for thought</a:t>
            </a:r>
            <a:endParaRPr lang="en-US" b="1" dirty="0"/>
          </a:p>
        </p:txBody>
      </p:sp>
    </p:spTree>
    <p:extLst>
      <p:ext uri="{BB962C8B-B14F-4D97-AF65-F5344CB8AC3E}">
        <p14:creationId xmlns:p14="http://schemas.microsoft.com/office/powerpoint/2010/main" val="268449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3110923" y="1635862"/>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135455" y="937216"/>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
        <p:nvSpPr>
          <p:cNvPr id="13" name="Subtitle 2">
            <a:extLst>
              <a:ext uri="{FF2B5EF4-FFF2-40B4-BE49-F238E27FC236}">
                <a16:creationId xmlns:a16="http://schemas.microsoft.com/office/drawing/2014/main" id="{098AB391-977D-42EE-B69F-AECE7AE07FA3}"/>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Questions?</a:t>
            </a:r>
            <a:endParaRPr lang="en-US" sz="5400" dirty="0">
              <a:solidFill>
                <a:srgbClr val="000000"/>
              </a:solidFill>
            </a:endParaRPr>
          </a:p>
        </p:txBody>
      </p:sp>
    </p:spTree>
    <p:extLst>
      <p:ext uri="{BB962C8B-B14F-4D97-AF65-F5344CB8AC3E}">
        <p14:creationId xmlns:p14="http://schemas.microsoft.com/office/powerpoint/2010/main" val="78737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E5589BA-3D64-4F97-9BD6-283610F19E74}"/>
              </a:ext>
            </a:extLst>
          </p:cNvPr>
          <p:cNvSpPr/>
          <p:nvPr/>
        </p:nvSpPr>
        <p:spPr>
          <a:xfrm>
            <a:off x="2848386" y="1481699"/>
            <a:ext cx="8396140" cy="2031325"/>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09CEBA9-F75F-42F1-A233-E969CF57E027}"/>
              </a:ext>
            </a:extLst>
          </p:cNvPr>
          <p:cNvSpPr/>
          <p:nvPr/>
        </p:nvSpPr>
        <p:spPr>
          <a:xfrm>
            <a:off x="2819371" y="3519269"/>
            <a:ext cx="8018455" cy="923330"/>
          </a:xfrm>
          <a:prstGeom prst="rect">
            <a:avLst/>
          </a:prstGeom>
        </p:spPr>
        <p:txBody>
          <a:bodyPr wrap="square">
            <a:spAutoFit/>
          </a:bodyPr>
          <a:lstStyle/>
          <a:p>
            <a:pPr lvl="0"/>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4" name="Rectangle 3">
            <a:extLst>
              <a:ext uri="{FF2B5EF4-FFF2-40B4-BE49-F238E27FC236}">
                <a16:creationId xmlns:a16="http://schemas.microsoft.com/office/drawing/2014/main" id="{20AE3492-C2AA-450F-89F9-1D5FF24B402C}"/>
              </a:ext>
            </a:extLst>
          </p:cNvPr>
          <p:cNvSpPr/>
          <p:nvPr/>
        </p:nvSpPr>
        <p:spPr>
          <a:xfrm>
            <a:off x="2819371" y="4688557"/>
            <a:ext cx="7616534" cy="923330"/>
          </a:xfrm>
          <a:prstGeom prst="rect">
            <a:avLst/>
          </a:prstGeom>
        </p:spPr>
        <p:txBody>
          <a:bodyPr wrap="square">
            <a:spAutoFit/>
          </a:bodyPr>
          <a:lstStyle/>
          <a:p>
            <a:pPr lvl="0"/>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p:txBody>
      </p:sp>
      <p:sp>
        <p:nvSpPr>
          <p:cNvPr id="13" name="Subtitle 2">
            <a:extLst>
              <a:ext uri="{FF2B5EF4-FFF2-40B4-BE49-F238E27FC236}">
                <a16:creationId xmlns:a16="http://schemas.microsoft.com/office/drawing/2014/main" id="{95581FC9-04CF-4DEC-A05B-46646CF23EF2}"/>
              </a:ext>
            </a:extLst>
          </p:cNvPr>
          <p:cNvSpPr txBox="1">
            <a:spLocks/>
          </p:cNvSpPr>
          <p:nvPr/>
        </p:nvSpPr>
        <p:spPr>
          <a:xfrm>
            <a:off x="2574888" y="221925"/>
            <a:ext cx="4943269" cy="838831"/>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Additional Thoughts</a:t>
            </a:r>
            <a:endParaRPr lang="en-US" sz="5400" dirty="0">
              <a:solidFill>
                <a:srgbClr val="000000"/>
              </a:solidFill>
            </a:endParaRPr>
          </a:p>
        </p:txBody>
      </p:sp>
      <p:sp>
        <p:nvSpPr>
          <p:cNvPr id="15" name="TextBox 14">
            <a:extLst>
              <a:ext uri="{FF2B5EF4-FFF2-40B4-BE49-F238E27FC236}">
                <a16:creationId xmlns:a16="http://schemas.microsoft.com/office/drawing/2014/main" id="{7B344C64-D4C6-45A0-A45C-877A878A386F}"/>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Looks like we have extra time!</a:t>
            </a:r>
            <a:endParaRPr lang="en-US" b="1" dirty="0"/>
          </a:p>
        </p:txBody>
      </p:sp>
    </p:spTree>
    <p:extLst>
      <p:ext uri="{BB962C8B-B14F-4D97-AF65-F5344CB8AC3E}">
        <p14:creationId xmlns:p14="http://schemas.microsoft.com/office/powerpoint/2010/main" val="361134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We’re on a mission to discover:</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1569660"/>
          </a:xfrm>
          <a:prstGeom prst="rect">
            <a:avLst/>
          </a:prstGeom>
        </p:spPr>
        <p:txBody>
          <a:bodyPr wrap="square">
            <a:spAutoFit/>
          </a:bodyPr>
          <a:lstStyle/>
          <a:p>
            <a:pPr marL="285750" indent="-285750">
              <a:buFont typeface="Arial" panose="020B0604020202020204" pitchFamily="34" charset="0"/>
              <a:buChar char="•"/>
            </a:pPr>
            <a:r>
              <a:rPr lang="en-US" sz="2400" dirty="0"/>
              <a:t>Happiest and saddest countries</a:t>
            </a:r>
          </a:p>
          <a:p>
            <a:pPr marL="285750" indent="-285750">
              <a:buFont typeface="Arial" panose="020B0604020202020204" pitchFamily="34" charset="0"/>
              <a:buChar char="•"/>
            </a:pPr>
            <a:r>
              <a:rPr lang="en-US" sz="2400" dirty="0"/>
              <a:t>Most drunk and most sober countries</a:t>
            </a:r>
          </a:p>
          <a:p>
            <a:pPr marL="285750" indent="-285750">
              <a:buFont typeface="Arial" panose="020B0604020202020204" pitchFamily="34" charset="0"/>
              <a:buChar char="•"/>
            </a:pPr>
            <a:r>
              <a:rPr lang="en-US" sz="2400" dirty="0"/>
              <a:t>Factors of happiness</a:t>
            </a:r>
          </a:p>
          <a:p>
            <a:pPr marL="285750" indent="-285750">
              <a:buFont typeface="Arial" panose="020B0604020202020204" pitchFamily="34" charset="0"/>
              <a:buChar char="•"/>
            </a:pPr>
            <a:r>
              <a:rPr lang="en-US" sz="2400" dirty="0"/>
              <a:t>Correlation between happiness and alcohol consumption (if any)</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grpSp>
        <p:nvGrpSpPr>
          <p:cNvPr id="5" name="Group 4">
            <a:extLst>
              <a:ext uri="{FF2B5EF4-FFF2-40B4-BE49-F238E27FC236}">
                <a16:creationId xmlns:a16="http://schemas.microsoft.com/office/drawing/2014/main" id="{A4B5C28B-8DFE-4C46-9165-A43421CF3B9E}"/>
              </a:ext>
            </a:extLst>
          </p:cNvPr>
          <p:cNvGrpSpPr>
            <a:grpSpLocks noChangeAspect="1"/>
          </p:cNvGrpSpPr>
          <p:nvPr/>
        </p:nvGrpSpPr>
        <p:grpSpPr>
          <a:xfrm>
            <a:off x="6297413" y="4659541"/>
            <a:ext cx="5510198" cy="1456229"/>
            <a:chOff x="3276569" y="3846679"/>
            <a:chExt cx="6020903" cy="1591198"/>
          </a:xfrm>
        </p:grpSpPr>
        <p:pic>
          <p:nvPicPr>
            <p:cNvPr id="11266" name="Picture 2" descr="Image result for world icon">
              <a:extLst>
                <a:ext uri="{FF2B5EF4-FFF2-40B4-BE49-F238E27FC236}">
                  <a16:creationId xmlns:a16="http://schemas.microsoft.com/office/drawing/2014/main" id="{277F047F-7399-4529-AC27-23730D42EDE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928226" flipH="1">
              <a:off x="3276569" y="4082384"/>
              <a:ext cx="1138212" cy="113821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6B8B51E-0D49-4B57-B7FA-053FB087166F}"/>
                </a:ext>
              </a:extLst>
            </p:cNvPr>
            <p:cNvGrpSpPr/>
            <p:nvPr/>
          </p:nvGrpSpPr>
          <p:grpSpPr>
            <a:xfrm>
              <a:off x="4650486" y="3846679"/>
              <a:ext cx="3140725" cy="1591198"/>
              <a:chOff x="4650486" y="3846679"/>
              <a:chExt cx="3140725" cy="1591198"/>
            </a:xfrm>
          </p:grpSpPr>
          <p:pic>
            <p:nvPicPr>
              <p:cNvPr id="10" name="Picture 2" descr="Image result for happy icon">
                <a:extLst>
                  <a:ext uri="{FF2B5EF4-FFF2-40B4-BE49-F238E27FC236}">
                    <a16:creationId xmlns:a16="http://schemas.microsoft.com/office/drawing/2014/main" id="{826665E9-F75B-4492-9B78-ACB0C34EFC22}"/>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0486" y="3846679"/>
                <a:ext cx="1591198" cy="15911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sad icon">
                <a:extLst>
                  <a:ext uri="{FF2B5EF4-FFF2-40B4-BE49-F238E27FC236}">
                    <a16:creationId xmlns:a16="http://schemas.microsoft.com/office/drawing/2014/main" id="{E776F63F-BFAF-4A5B-826B-1A6BE52FB7F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0618" y="3917284"/>
                <a:ext cx="1520593" cy="152059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8" name="Picture 4" descr="Related image">
              <a:extLst>
                <a:ext uri="{FF2B5EF4-FFF2-40B4-BE49-F238E27FC236}">
                  <a16:creationId xmlns:a16="http://schemas.microsoft.com/office/drawing/2014/main" id="{EE2AA1A6-6EC1-4B34-8914-6A5298E44BD0}"/>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13589">
              <a:off x="8010434" y="3931616"/>
              <a:ext cx="1287038" cy="12870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23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3">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411" y="455991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425890" y="348269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979535" y="521395"/>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solidFill>
                  <a:schemeClr val="accent6">
                    <a:lumMod val="75000"/>
                  </a:schemeClr>
                </a:solidFill>
              </a:rPr>
              <a:t>The Gini Coefficient</a:t>
            </a:r>
          </a:p>
        </p:txBody>
      </p:sp>
      <p:sp>
        <p:nvSpPr>
          <p:cNvPr id="13" name="TextBox 12">
            <a:extLst>
              <a:ext uri="{FF2B5EF4-FFF2-40B4-BE49-F238E27FC236}">
                <a16:creationId xmlns:a16="http://schemas.microsoft.com/office/drawing/2014/main" id="{62FFA060-329C-4A11-AA1F-72AB8581F143}"/>
              </a:ext>
            </a:extLst>
          </p:cNvPr>
          <p:cNvSpPr txBox="1"/>
          <p:nvPr/>
        </p:nvSpPr>
        <p:spPr>
          <a:xfrm>
            <a:off x="3892207" y="1249234"/>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859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47</TotalTime>
  <Words>924</Words>
  <Application>Microsoft Office PowerPoint</Application>
  <PresentationFormat>Widescreen</PresentationFormat>
  <Paragraphs>169</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 </cp:lastModifiedBy>
  <cp:revision>91</cp:revision>
  <dcterms:created xsi:type="dcterms:W3CDTF">2019-01-23T05:09:01Z</dcterms:created>
  <dcterms:modified xsi:type="dcterms:W3CDTF">2019-01-24T00:13:19Z</dcterms:modified>
</cp:coreProperties>
</file>