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9" r:id="rId3"/>
    <p:sldId id="270" r:id="rId4"/>
    <p:sldId id="271" r:id="rId5"/>
    <p:sldId id="264" r:id="rId6"/>
    <p:sldId id="265" r:id="rId7"/>
    <p:sldId id="266" r:id="rId8"/>
    <p:sldId id="267" r:id="rId9"/>
    <p:sldId id="268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Davis" initials="CD" lastIdx="1" clrIdx="0">
    <p:extLst>
      <p:ext uri="{19B8F6BF-5375-455C-9EA6-DF929625EA0E}">
        <p15:presenceInfo xmlns:p15="http://schemas.microsoft.com/office/powerpoint/2012/main" userId="6eea6792e203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861"/>
    <a:srgbClr val="262626"/>
    <a:srgbClr val="54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694"/>
  </p:normalViewPr>
  <p:slideViewPr>
    <p:cSldViewPr snapToGrid="0" snapToObjects="1">
      <p:cViewPr>
        <p:scale>
          <a:sx n="75" d="100"/>
          <a:sy n="75" d="100"/>
        </p:scale>
        <p:origin x="62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659C-E6BD-4D56-B7D7-98B50E42CF0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2528-375E-4299-97FD-A8D415CD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E70-9333-3142-8A10-47E8909E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786F-94E1-4D4E-9BE9-E2C1A657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5378-2DE8-F746-BCAB-40A6A8D8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6FB-6605-D74A-8897-F3ACC2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254-54DB-E341-A14D-AF5967F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226E-4C8E-8D4E-957C-241BC4A5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8AB6-D06E-DF4F-ADF2-E3BD60C7A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D677-7604-B84A-A08A-7EA9B0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5A2E-82B7-5F4D-80ED-C1AF5563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3713-C76A-5E42-9561-D4DBD1C4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1C726-4391-F940-A027-B2AE749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608DE-CAAA-724C-9415-48FC45D5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C60-D969-424D-8533-9900125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0484-4DE2-5442-87CC-FB61CA78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C758-5B84-F24F-8E42-9A033BE9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9D09-B5B0-3C48-8E3E-69274733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E85-E303-5749-97C1-B06A8F4E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5362-8569-0640-AD06-A9187897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862A-A76D-9741-884B-B2393C6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2897-C4C1-6A4D-8B9A-5CCBA94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DD72-9CD6-3640-93D8-008A720E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6141-4228-044F-8168-A022E5E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366E2-4C81-1349-9A67-DD41D2D6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AD39-4CE1-3344-97A1-63E04C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A453-4420-BA40-B8D6-10B4DF9E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654-19E4-8E42-BC52-EDEC43B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4694-41F4-294E-99D5-396A0E2C7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371-85EC-8A46-8F6E-D42955EC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6FBB2-C05C-2842-A003-81B441E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9924-537E-194F-89E2-A70D6671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E2BE-D634-714B-A7FB-8BD5F56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ACB9-B936-DE46-9B1F-56445E8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B3E2-ABD7-3341-B02F-5DD39A3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7F62E-B009-9A4D-94BA-DB0C915C3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9F085-466C-0747-A6B7-933A4876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10057-C185-1D40-BE48-327BDB54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5F58B-D02C-784D-9B73-42C2BA63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CBFB-0DA3-8A40-B1DE-355E7BBF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0D4AF-D1C8-8049-B5BE-870DDFA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F023-5388-6F4F-9503-97AB7AF8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D02C1-23D2-8F43-A899-5B6A7B2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B183-D58E-5D43-8B61-866A59A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1F18-6C05-4247-AFA1-6797495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14E29-B0F0-014B-BEC3-803D6A2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58C19-BF74-4E4C-B817-A4DFF46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5FF-B168-514C-82C2-E95375F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5104-6FE4-8348-AAD1-A434CED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BDE9-A3FD-DE48-8075-D455FD6E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041C5-010C-104F-B97B-0C9639F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A63B9-5AAD-9147-A23E-8903DF93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2B60F-F644-A145-98A7-D6678D9F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D2C7-D1E1-0240-9D9D-22CAFB0B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5A61-6149-2D4B-9DA1-55A4F5A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9759-B7F7-A545-BA73-5067A1735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07F38-B233-CE48-A6F1-65555E5B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0C66-840E-3943-8A75-76845F5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C0E28-2C52-E445-8F4C-9671AE1A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2B20-8DCC-D642-A2F9-994F1AD7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5ADAB-BAE7-BB4C-A8AF-A97581C4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B078-659E-4E4E-9891-7151F5D0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4F7EE-6E15-644D-9EFB-A237E846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32BAB-B651-EC49-BE3B-F0B1952C44CB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E156-867D-C042-A5EA-6B23F5A64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8578-9A0E-944C-919A-52CCE176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0161-4BD6-7C40-AD0C-97091C06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F4986A-A09A-4982-B959-FB37A17B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6589" y="1115906"/>
            <a:ext cx="3858496" cy="493098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73502A5-AB2C-49E1-A931-C799BDA5894F}"/>
              </a:ext>
            </a:extLst>
          </p:cNvPr>
          <p:cNvSpPr txBox="1">
            <a:spLocks noChangeAspect="1"/>
          </p:cNvSpPr>
          <p:nvPr/>
        </p:nvSpPr>
        <p:spPr>
          <a:xfrm>
            <a:off x="8094833" y="567324"/>
            <a:ext cx="3252950" cy="320203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FFFF"/>
                </a:solidFill>
              </a:rPr>
              <a:t>Drink and Be 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19D1D2-9A48-419F-AFF2-E65C3DA6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53358" t="3778" r="8462" b="70261"/>
          <a:stretch/>
        </p:blipFill>
        <p:spPr>
          <a:xfrm>
            <a:off x="5283878" y="1341120"/>
            <a:ext cx="1473201" cy="128016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0FED030-B957-4C76-8A7A-E0A76E533666}"/>
              </a:ext>
            </a:extLst>
          </p:cNvPr>
          <p:cNvSpPr/>
          <p:nvPr/>
        </p:nvSpPr>
        <p:spPr>
          <a:xfrm rot="9836432">
            <a:off x="3169328" y="5522971"/>
            <a:ext cx="8989333" cy="45719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BE5F6-071D-48A8-B3D5-18D384CC713F}"/>
              </a:ext>
            </a:extLst>
          </p:cNvPr>
          <p:cNvSpPr txBox="1"/>
          <p:nvPr/>
        </p:nvSpPr>
        <p:spPr>
          <a:xfrm>
            <a:off x="10215184" y="6125310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23, 2019</a:t>
            </a:r>
          </a:p>
        </p:txBody>
      </p:sp>
    </p:spTree>
    <p:extLst>
      <p:ext uri="{BB962C8B-B14F-4D97-AF65-F5344CB8AC3E}">
        <p14:creationId xmlns:p14="http://schemas.microsoft.com/office/powerpoint/2010/main" val="7862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2D2D-D212-CB42-97AB-AA234236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D0-62F4-AF4F-BB97-9A8EB1A1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BDD0F-3453-4105-A567-A615A724E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4F7A2-BB5E-4F5A-B3AF-38967EA2D0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2CB049-FCB5-42FC-B457-D318DB3A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501-644D-4E69-9113-C701BB8C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646612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00801" y="1044829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Why do we care?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50960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The questions you and your group found interesting, and what motivated you to answer them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Where and how you found the data you used to answer these questions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837432" y="287665"/>
            <a:ext cx="4943269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/>
              <a:t>Initial Questions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4055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2499360" y="71055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dirty="0"/>
              <a:t>Data Exploration &amp; Clean-up Process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2928872" y="848926"/>
            <a:ext cx="65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Where’s the information?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80590-2FF0-4D28-B943-D29C7874E490}"/>
              </a:ext>
            </a:extLst>
          </p:cNvPr>
          <p:cNvSpPr/>
          <p:nvPr/>
        </p:nvSpPr>
        <p:spPr>
          <a:xfrm>
            <a:off x="5519635" y="14055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exploration and cleanup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analysis process (accompanied by your </a:t>
            </a:r>
            <a:r>
              <a:rPr lang="en-US" sz="2000" dirty="0" err="1"/>
              <a:t>Jupyter</a:t>
            </a:r>
            <a:r>
              <a:rPr lang="en-US" sz="2000" dirty="0"/>
              <a:t> Notebook)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57814C1-BF80-4E15-B171-D6F88EAE04E4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3A4F4-CC49-41CD-8A92-003B16BA2A95}"/>
              </a:ext>
            </a:extLst>
          </p:cNvPr>
          <p:cNvSpPr/>
          <p:nvPr/>
        </p:nvSpPr>
        <p:spPr>
          <a:xfrm>
            <a:off x="3642840" y="309178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Your conclusions. This should include a numerical summary as well as visualizations of that summary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Discuss the implications of your findings. This is where you get to have an open-ended discussion about what your findings "mean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Q&amp;A session to follow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534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03F93F-024F-402C-9760-B3A204C64DF1}"/>
              </a:ext>
            </a:extLst>
          </p:cNvPr>
          <p:cNvGrpSpPr/>
          <p:nvPr/>
        </p:nvGrpSpPr>
        <p:grpSpPr>
          <a:xfrm>
            <a:off x="-1" y="0"/>
            <a:ext cx="12165566" cy="6858000"/>
            <a:chOff x="-1" y="0"/>
            <a:chExt cx="12165566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E5F303-EAC6-47BA-BC08-2AA48388F971}"/>
                </a:ext>
              </a:extLst>
            </p:cNvPr>
            <p:cNvSpPr/>
            <p:nvPr/>
          </p:nvSpPr>
          <p:spPr>
            <a:xfrm>
              <a:off x="1006777" y="0"/>
              <a:ext cx="1830655" cy="6858000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F6D1F6-BE0D-405C-9028-EC70AF75D232}"/>
                </a:ext>
              </a:extLst>
            </p:cNvPr>
            <p:cNvSpPr/>
            <p:nvPr/>
          </p:nvSpPr>
          <p:spPr>
            <a:xfrm>
              <a:off x="-1" y="0"/>
              <a:ext cx="2013557" cy="6858000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403A2A-F5B0-4C1E-92F8-F68B4185D272}"/>
                </a:ext>
              </a:extLst>
            </p:cNvPr>
            <p:cNvSpPr/>
            <p:nvPr/>
          </p:nvSpPr>
          <p:spPr>
            <a:xfrm>
              <a:off x="2499360" y="6541462"/>
              <a:ext cx="9666205" cy="316538"/>
            </a:xfrm>
            <a:prstGeom prst="rect">
              <a:avLst/>
            </a:prstGeom>
            <a:solidFill>
              <a:srgbClr val="7EA861"/>
            </a:solidFill>
            <a:ln>
              <a:solidFill>
                <a:srgbClr val="7EA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2E180-D7D7-4683-B60B-B19F38A87C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593"/>
          <a:stretch/>
        </p:blipFill>
        <p:spPr>
          <a:xfrm>
            <a:off x="2347515" y="0"/>
            <a:ext cx="9844485" cy="30480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0FDB67C-1D4F-429E-B39D-9DB0A9AF7BD7}"/>
              </a:ext>
            </a:extLst>
          </p:cNvPr>
          <p:cNvSpPr txBox="1">
            <a:spLocks/>
          </p:cNvSpPr>
          <p:nvPr/>
        </p:nvSpPr>
        <p:spPr>
          <a:xfrm>
            <a:off x="3020333" y="4425458"/>
            <a:ext cx="7529298" cy="2084050"/>
          </a:xfrm>
          <a:prstGeom prst="rect">
            <a:avLst/>
          </a:prstGeom>
        </p:spPr>
        <p:txBody>
          <a:bodyPr vert="horz" lIns="91440" tIns="45720" rIns="91440" bIns="45720" numCol="2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Healthy Life Expectancy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Social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357FE-66D7-4860-8B9C-16293153E14E}"/>
              </a:ext>
            </a:extLst>
          </p:cNvPr>
          <p:cNvSpPr txBox="1"/>
          <p:nvPr/>
        </p:nvSpPr>
        <p:spPr>
          <a:xfrm>
            <a:off x="3020333" y="4003040"/>
            <a:ext cx="65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variables that have been found to support well-being: </a:t>
            </a:r>
          </a:p>
          <a:p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5247F-BC6E-4E88-88F9-663F8027CEE6}"/>
              </a:ext>
            </a:extLst>
          </p:cNvPr>
          <p:cNvSpPr txBox="1"/>
          <p:nvPr/>
        </p:nvSpPr>
        <p:spPr>
          <a:xfrm>
            <a:off x="8887334" y="4453575"/>
            <a:ext cx="30625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Gallup World Poll: </a:t>
            </a:r>
            <a:r>
              <a:rPr lang="en-US" sz="1400" dirty="0" err="1"/>
              <a:t>Cantril</a:t>
            </a:r>
            <a:r>
              <a:rPr lang="en-US" sz="1400" dirty="0"/>
              <a:t> ladder: it asks respondents to rate their life, best possible for them being a 10, and the worst possible life being a 0. The typical annual sample is 1,000 people to reduce random sampling errors. The confidence interval is measured at 95% accuracy. </a:t>
            </a:r>
          </a:p>
        </p:txBody>
      </p:sp>
    </p:spTree>
    <p:extLst>
      <p:ext uri="{BB962C8B-B14F-4D97-AF65-F5344CB8AC3E}">
        <p14:creationId xmlns:p14="http://schemas.microsoft.com/office/powerpoint/2010/main" val="895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5F303-EAC6-47BA-BC08-2AA48388F971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FC207F-9F95-4B47-B561-FA585005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316" y="1691857"/>
            <a:ext cx="3457884" cy="1258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35163-405F-40F2-9D3D-CF98CF983DF9}"/>
              </a:ext>
            </a:extLst>
          </p:cNvPr>
          <p:cNvSpPr txBox="1"/>
          <p:nvPr/>
        </p:nvSpPr>
        <p:spPr>
          <a:xfrm>
            <a:off x="3127107" y="3066549"/>
            <a:ext cx="3669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relative mean absolute difference</a:t>
            </a:r>
          </a:p>
          <a:p>
            <a:r>
              <a:rPr lang="en-US" sz="1400" dirty="0"/>
              <a:t>which is mathematically equivalent to the Lorenz curve definition</a:t>
            </a:r>
          </a:p>
          <a:p>
            <a:endParaRPr lang="en-US" dirty="0"/>
          </a:p>
        </p:txBody>
      </p:sp>
      <p:pic>
        <p:nvPicPr>
          <p:cNvPr id="10" name="Picture 9" descr="A close up of a knife&#10;&#10;Description automatically generated">
            <a:extLst>
              <a:ext uri="{FF2B5EF4-FFF2-40B4-BE49-F238E27FC236}">
                <a16:creationId xmlns:a16="http://schemas.microsoft.com/office/drawing/2014/main" id="{FCC40411-337D-458D-9B3D-E88EBD25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54524" y="1243338"/>
            <a:ext cx="5111041" cy="511104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C713AD6-EF9C-4F34-8470-883D14E40341}"/>
              </a:ext>
            </a:extLst>
          </p:cNvPr>
          <p:cNvSpPr txBox="1">
            <a:spLocks/>
          </p:cNvSpPr>
          <p:nvPr/>
        </p:nvSpPr>
        <p:spPr>
          <a:xfrm>
            <a:off x="2837432" y="714079"/>
            <a:ext cx="2867688" cy="6955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600" dirty="0"/>
              <a:t>The Gini Coefficient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FA060-329C-4A11-AA1F-72AB8581F143}"/>
              </a:ext>
            </a:extLst>
          </p:cNvPr>
          <p:cNvSpPr txBox="1"/>
          <p:nvPr/>
        </p:nvSpPr>
        <p:spPr>
          <a:xfrm>
            <a:off x="3127107" y="4173515"/>
            <a:ext cx="3954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number aimed at measuring the degree of inequality in a distribution. It is most often used in economics to measure how far a country's wealth or income distribution deviates from a totally equal distribution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CEDCDA-A2A2-42F4-8459-E912092B2611}"/>
              </a:ext>
            </a:extLst>
          </p:cNvPr>
          <p:cNvSpPr txBox="1">
            <a:spLocks/>
          </p:cNvSpPr>
          <p:nvPr/>
        </p:nvSpPr>
        <p:spPr>
          <a:xfrm>
            <a:off x="1778000" y="20859"/>
            <a:ext cx="8236968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dirty="0"/>
              <a:t>Data Exploration &amp; Clean-up Process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2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157A56-63A0-4AFD-85DB-BD84CD80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27" r="13937"/>
          <a:stretch/>
        </p:blipFill>
        <p:spPr>
          <a:xfrm>
            <a:off x="2424322" y="1766948"/>
            <a:ext cx="5209674" cy="3511723"/>
          </a:xfr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555433" y="248456"/>
            <a:ext cx="5354320" cy="59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Conclusions: 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15AE0-B7BB-49CB-9BD6-DD974CA10C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4281" r="16440"/>
          <a:stretch/>
        </p:blipFill>
        <p:spPr>
          <a:xfrm>
            <a:off x="7355131" y="1766947"/>
            <a:ext cx="4915353" cy="3511723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CD97-6182-471A-A81E-F229407DE265}"/>
              </a:ext>
            </a:extLst>
          </p:cNvPr>
          <p:cNvSpPr txBox="1"/>
          <p:nvPr/>
        </p:nvSpPr>
        <p:spPr>
          <a:xfrm>
            <a:off x="2905153" y="783251"/>
            <a:ext cx="7571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do the different happiness factors correlate? </a:t>
            </a:r>
          </a:p>
          <a:p>
            <a:r>
              <a:rPr lang="en-US" sz="1400" dirty="0"/>
              <a:t>Analyzing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pic>
        <p:nvPicPr>
          <p:cNvPr id="15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FAA7B9-E0D2-48A9-825B-E63983B05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4" r="20145" b="31346"/>
          <a:stretch/>
        </p:blipFill>
        <p:spPr>
          <a:xfrm>
            <a:off x="7584307" y="1787997"/>
            <a:ext cx="4538102" cy="3385103"/>
          </a:xfrm>
          <a:prstGeom prst="rect">
            <a:avLst/>
          </a:prstGeom>
        </p:spPr>
      </p:pic>
      <p:pic>
        <p:nvPicPr>
          <p:cNvPr id="13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094CD-68E6-424F-A7DB-B1089FF8D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5" r="15650"/>
          <a:stretch/>
        </p:blipFill>
        <p:spPr>
          <a:xfrm>
            <a:off x="2641926" y="1807359"/>
            <a:ext cx="4872790" cy="34625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9BBB3-2682-4968-B636-5234D56F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654" b="3382"/>
          <a:stretch/>
        </p:blipFill>
        <p:spPr>
          <a:xfrm>
            <a:off x="5868435" y="5233891"/>
            <a:ext cx="6323565" cy="11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03A2A-F5B0-4C1E-92F8-F68B4185D272}"/>
              </a:ext>
            </a:extLst>
          </p:cNvPr>
          <p:cNvSpPr/>
          <p:nvPr/>
        </p:nvSpPr>
        <p:spPr>
          <a:xfrm>
            <a:off x="2499360" y="6541462"/>
            <a:ext cx="9666205" cy="316538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D876A2-3892-42BE-9CDA-650985982439}"/>
              </a:ext>
            </a:extLst>
          </p:cNvPr>
          <p:cNvSpPr txBox="1">
            <a:spLocks/>
          </p:cNvSpPr>
          <p:nvPr/>
        </p:nvSpPr>
        <p:spPr>
          <a:xfrm>
            <a:off x="2831301" y="317586"/>
            <a:ext cx="5354320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400" dirty="0">
                <a:solidFill>
                  <a:srgbClr val="000000"/>
                </a:solidFill>
              </a:rPr>
              <a:t>Happiness Factors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506F0-E964-4E08-93A1-B31E6BB62A25}"/>
              </a:ext>
            </a:extLst>
          </p:cNvPr>
          <p:cNvSpPr/>
          <p:nvPr/>
        </p:nvSpPr>
        <p:spPr>
          <a:xfrm>
            <a:off x="1006777" y="0"/>
            <a:ext cx="1830655" cy="6858000"/>
          </a:xfrm>
          <a:prstGeom prst="rect">
            <a:avLst/>
          </a:prstGeom>
          <a:solidFill>
            <a:srgbClr val="7EA861"/>
          </a:solidFill>
          <a:ln>
            <a:solidFill>
              <a:srgbClr val="7EA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6D1F6-BE0D-405C-9028-EC70AF75D232}"/>
              </a:ext>
            </a:extLst>
          </p:cNvPr>
          <p:cNvSpPr/>
          <p:nvPr/>
        </p:nvSpPr>
        <p:spPr>
          <a:xfrm>
            <a:off x="-1" y="0"/>
            <a:ext cx="2013557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ppyboozPP" id="{1B0B1F94-ECA0-4785-84A5-E19BE0E63169}" vid="{C63EC51E-CE89-47CF-AEAF-3494B58A47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happyboozPP</Template>
  <TotalTime>0</TotalTime>
  <Words>309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Yu</dc:creator>
  <cp:lastModifiedBy>Alice Yu</cp:lastModifiedBy>
  <cp:revision>10</cp:revision>
  <dcterms:created xsi:type="dcterms:W3CDTF">2019-01-23T05:09:01Z</dcterms:created>
  <dcterms:modified xsi:type="dcterms:W3CDTF">2019-01-23T05:59:39Z</dcterms:modified>
</cp:coreProperties>
</file>