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77" r:id="rId3"/>
    <p:sldId id="270" r:id="rId4"/>
    <p:sldId id="273" r:id="rId5"/>
    <p:sldId id="264" r:id="rId6"/>
    <p:sldId id="265" r:id="rId7"/>
    <p:sldId id="272" r:id="rId8"/>
    <p:sldId id="276" r:id="rId9"/>
    <p:sldId id="275" r:id="rId10"/>
    <p:sldId id="271" r:id="rId11"/>
    <p:sldId id="278" r:id="rId12"/>
    <p:sldId id="279" r:id="rId13"/>
    <p:sldId id="266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2F2F"/>
    <a:srgbClr val="AF4F4F"/>
    <a:srgbClr val="D79D9D"/>
    <a:srgbClr val="ECD8D9"/>
    <a:srgbClr val="262626"/>
    <a:srgbClr val="008000"/>
    <a:srgbClr val="007F00"/>
    <a:srgbClr val="FF0000"/>
    <a:srgbClr val="542C39"/>
    <a:srgbClr val="7EA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39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928872" y="848926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did we learn?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356699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Conclusions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3A4F4-CC49-41CD-8A92-003B16BA2A95}"/>
              </a:ext>
            </a:extLst>
          </p:cNvPr>
          <p:cNvSpPr/>
          <p:nvPr/>
        </p:nvSpPr>
        <p:spPr>
          <a:xfrm>
            <a:off x="3561499" y="17615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the implications of your findings. This is where you get to have an open-ended discussion about what your findings "mean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Q&amp;A session to follow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5342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Happiness: most / least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3000801" y="1509605"/>
            <a:ext cx="8614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dirty="0"/>
              <a:t>What are the most/least happy countries in the world?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happiest countries appear to be located primarily in </a:t>
            </a:r>
            <a:r>
              <a:rPr lang="en-US" b="1" dirty="0">
                <a:solidFill>
                  <a:srgbClr val="542C3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Scandinavia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(3) and (7) </a:t>
            </a:r>
            <a:r>
              <a:rPr lang="en-US" b="1" dirty="0">
                <a:solidFill>
                  <a:srgbClr val="542C3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 The least happy countries are primarily found in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Africa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with 9 of the bottom 10.</a:t>
            </a:r>
          </a:p>
          <a:p>
            <a:pPr marL="457200" lvl="5"/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Conclusions</a:t>
            </a:r>
            <a:endParaRPr lang="en-US" sz="5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EAA51B3-D5A3-46AE-8AA1-3C77F0FB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37" y="2705493"/>
            <a:ext cx="5738115" cy="3548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691F3B-7BB2-453D-9A78-AB66443B4111}"/>
              </a:ext>
            </a:extLst>
          </p:cNvPr>
          <p:cNvSpPr/>
          <p:nvPr/>
        </p:nvSpPr>
        <p:spPr>
          <a:xfrm>
            <a:off x="9454190" y="3118954"/>
            <a:ext cx="2146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Happiness Rating of: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6E255E-6C71-46C9-8D59-EA407DB58C1A}"/>
              </a:ext>
            </a:extLst>
          </p:cNvPr>
          <p:cNvGrpSpPr/>
          <p:nvPr/>
        </p:nvGrpSpPr>
        <p:grpSpPr>
          <a:xfrm>
            <a:off x="9753598" y="3561648"/>
            <a:ext cx="771279" cy="2611036"/>
            <a:chOff x="9555634" y="3571075"/>
            <a:chExt cx="771279" cy="26110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F006DD-F9E3-46B4-8322-E25AAF953BC0}"/>
                </a:ext>
              </a:extLst>
            </p:cNvPr>
            <p:cNvSpPr/>
            <p:nvPr/>
          </p:nvSpPr>
          <p:spPr>
            <a:xfrm>
              <a:off x="9823778" y="3571075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7.0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6190D5-9815-4FB9-B43D-3987472FDE78}"/>
                </a:ext>
              </a:extLst>
            </p:cNvPr>
            <p:cNvGrpSpPr/>
            <p:nvPr/>
          </p:nvGrpSpPr>
          <p:grpSpPr>
            <a:xfrm>
              <a:off x="9555634" y="3687123"/>
              <a:ext cx="771279" cy="2494988"/>
              <a:chOff x="9555634" y="3687123"/>
              <a:chExt cx="771279" cy="249498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B4A5E69-7969-445D-835E-50213D698EC3}"/>
                  </a:ext>
                </a:extLst>
              </p:cNvPr>
              <p:cNvSpPr/>
              <p:nvPr/>
            </p:nvSpPr>
            <p:spPr>
              <a:xfrm>
                <a:off x="9558779" y="5902469"/>
                <a:ext cx="207389" cy="179109"/>
              </a:xfrm>
              <a:prstGeom prst="ellipse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7C9C5C-6F31-484B-AB30-DDCEF4F86724}"/>
                  </a:ext>
                </a:extLst>
              </p:cNvPr>
              <p:cNvSpPr/>
              <p:nvPr/>
            </p:nvSpPr>
            <p:spPr>
              <a:xfrm>
                <a:off x="9558779" y="5345323"/>
                <a:ext cx="207389" cy="179109"/>
              </a:xfrm>
              <a:prstGeom prst="ellipse">
                <a:avLst/>
              </a:prstGeom>
              <a:solidFill>
                <a:srgbClr val="602F2F"/>
              </a:solidFill>
              <a:ln>
                <a:solidFill>
                  <a:srgbClr val="60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93E715-197F-443D-A450-73654D7AFCC7}"/>
                  </a:ext>
                </a:extLst>
              </p:cNvPr>
              <p:cNvSpPr/>
              <p:nvPr/>
            </p:nvSpPr>
            <p:spPr>
              <a:xfrm>
                <a:off x="9558778" y="4789524"/>
                <a:ext cx="207389" cy="179109"/>
              </a:xfrm>
              <a:prstGeom prst="ellipse">
                <a:avLst/>
              </a:prstGeom>
              <a:solidFill>
                <a:srgbClr val="AF4F4F"/>
              </a:solidFill>
              <a:ln>
                <a:solidFill>
                  <a:srgbClr val="AF4F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8A7258-D9E9-4D34-8D49-965637B7EB0D}"/>
                  </a:ext>
                </a:extLst>
              </p:cNvPr>
              <p:cNvSpPr/>
              <p:nvPr/>
            </p:nvSpPr>
            <p:spPr>
              <a:xfrm>
                <a:off x="9558779" y="4212740"/>
                <a:ext cx="207389" cy="179109"/>
              </a:xfrm>
              <a:prstGeom prst="ellipse">
                <a:avLst/>
              </a:prstGeom>
              <a:solidFill>
                <a:srgbClr val="D79D9D"/>
              </a:solidFill>
              <a:ln>
                <a:solidFill>
                  <a:srgbClr val="D79D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2B5DC85-D978-497B-8FB3-6D16520758E3}"/>
                  </a:ext>
                </a:extLst>
              </p:cNvPr>
              <p:cNvSpPr/>
              <p:nvPr/>
            </p:nvSpPr>
            <p:spPr>
              <a:xfrm>
                <a:off x="9555634" y="3687123"/>
                <a:ext cx="207389" cy="179109"/>
              </a:xfrm>
              <a:prstGeom prst="ellipse">
                <a:avLst/>
              </a:prstGeom>
              <a:solidFill>
                <a:srgbClr val="ECD8D9"/>
              </a:solidFill>
              <a:ln>
                <a:solidFill>
                  <a:srgbClr val="ECD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AB489C-C4ED-408B-A7E1-73D7DC9B3582}"/>
                  </a:ext>
                </a:extLst>
              </p:cNvPr>
              <p:cNvSpPr/>
              <p:nvPr/>
            </p:nvSpPr>
            <p:spPr>
              <a:xfrm>
                <a:off x="9847295" y="4110313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6.0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0DF825D-2BF6-4A98-998C-E0E932BFF822}"/>
                  </a:ext>
                </a:extLst>
              </p:cNvPr>
              <p:cNvSpPr/>
              <p:nvPr/>
            </p:nvSpPr>
            <p:spPr>
              <a:xfrm>
                <a:off x="9828340" y="4702145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5.0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2DDA76A-E892-484B-A346-2C64AE479686}"/>
                  </a:ext>
                </a:extLst>
              </p:cNvPr>
              <p:cNvSpPr/>
              <p:nvPr/>
            </p:nvSpPr>
            <p:spPr>
              <a:xfrm>
                <a:off x="9847295" y="5246677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4.0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15AC862-1A04-4FD8-BB92-A6C8C4721A54}"/>
                  </a:ext>
                </a:extLst>
              </p:cNvPr>
              <p:cNvSpPr/>
              <p:nvPr/>
            </p:nvSpPr>
            <p:spPr>
              <a:xfrm>
                <a:off x="9847295" y="5812779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3.0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85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Alcohol Consumption: most / least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3025045" y="1509605"/>
            <a:ext cx="8614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Which countries have the most alcohol consumption? Least?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Least alcohol consumption title belongs to Somalia, but it is closely followed by a slew of Middle Eastern and North African countries that are in the surrounding geographical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alcohol consumption title belongs to Estonia, with European countries rounding out the top 20 alcohol consumers, all above 10 liters per year consumption.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Conclusions</a:t>
            </a:r>
            <a:endParaRPr lang="en-US" sz="5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5499ABA-FFC9-49B3-9AE9-EB6AC1E4B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49" t="12475" r="8516" b="19356"/>
          <a:stretch/>
        </p:blipFill>
        <p:spPr>
          <a:xfrm>
            <a:off x="5158688" y="3243231"/>
            <a:ext cx="4032511" cy="31764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06DB3BB-4F5D-44E1-A113-F889F64FB09F}"/>
              </a:ext>
            </a:extLst>
          </p:cNvPr>
          <p:cNvSpPr/>
          <p:nvPr/>
        </p:nvSpPr>
        <p:spPr>
          <a:xfrm>
            <a:off x="9455085" y="3676454"/>
            <a:ext cx="207389" cy="1791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9E2B4C-3BA2-4BF4-8297-AE81E93B9B1C}"/>
              </a:ext>
            </a:extLst>
          </p:cNvPr>
          <p:cNvSpPr/>
          <p:nvPr/>
        </p:nvSpPr>
        <p:spPr>
          <a:xfrm>
            <a:off x="9455085" y="4771252"/>
            <a:ext cx="207389" cy="179109"/>
          </a:xfrm>
          <a:prstGeom prst="ellipse">
            <a:avLst/>
          </a:prstGeom>
          <a:solidFill>
            <a:srgbClr val="007F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A7325-7172-4BA3-8C6C-FF524650DF34}"/>
              </a:ext>
            </a:extLst>
          </p:cNvPr>
          <p:cNvSpPr/>
          <p:nvPr/>
        </p:nvSpPr>
        <p:spPr>
          <a:xfrm>
            <a:off x="9662474" y="3571509"/>
            <a:ext cx="1385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most alcohol</a:t>
            </a:r>
          </a:p>
          <a:p>
            <a:r>
              <a:rPr lang="en-US" dirty="0"/>
              <a:t>12+ liters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DCA0A-5696-479F-87F1-63FE88B7F4FD}"/>
              </a:ext>
            </a:extLst>
          </p:cNvPr>
          <p:cNvSpPr/>
          <p:nvPr/>
        </p:nvSpPr>
        <p:spPr>
          <a:xfrm>
            <a:off x="9657041" y="4671864"/>
            <a:ext cx="1358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least alcohol</a:t>
            </a:r>
          </a:p>
          <a:p>
            <a:r>
              <a:rPr lang="en-US" dirty="0"/>
              <a:t>&gt;1 liter</a:t>
            </a:r>
          </a:p>
        </p:txBody>
      </p:sp>
    </p:spTree>
    <p:extLst>
      <p:ext uri="{BB962C8B-B14F-4D97-AF65-F5344CB8AC3E}">
        <p14:creationId xmlns:p14="http://schemas.microsoft.com/office/powerpoint/2010/main" val="144730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57A56-63A0-4AFD-85DB-BD84CD803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27" r="13937"/>
          <a:stretch/>
        </p:blipFill>
        <p:spPr>
          <a:xfrm>
            <a:off x="2424322" y="1766948"/>
            <a:ext cx="5209674" cy="3511723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15AE0-B7BB-49CB-9BD6-DD974CA10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281" r="16440"/>
          <a:stretch/>
        </p:blipFill>
        <p:spPr>
          <a:xfrm>
            <a:off x="7355131" y="1766947"/>
            <a:ext cx="4915353" cy="351172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8CD97-6182-471A-A81E-F229407DE265}"/>
              </a:ext>
            </a:extLst>
          </p:cNvPr>
          <p:cNvSpPr txBox="1"/>
          <p:nvPr/>
        </p:nvSpPr>
        <p:spPr>
          <a:xfrm>
            <a:off x="2905153" y="783251"/>
            <a:ext cx="7571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do the different happiness factors correlate? </a:t>
            </a:r>
          </a:p>
          <a:p>
            <a:r>
              <a:rPr lang="en-US" sz="1400" dirty="0"/>
              <a:t>Analyzing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5400" dirty="0">
              <a:solidFill>
                <a:srgbClr val="000000"/>
              </a:solidFill>
            </a:endParaRPr>
          </a:p>
        </p:txBody>
      </p:sp>
      <p:pic>
        <p:nvPicPr>
          <p:cNvPr id="15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AA7B9-E0D2-48A9-825B-E63983B0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4" r="20145" b="31346"/>
          <a:stretch/>
        </p:blipFill>
        <p:spPr>
          <a:xfrm>
            <a:off x="7584307" y="1787997"/>
            <a:ext cx="4538102" cy="3385103"/>
          </a:xfrm>
          <a:prstGeom prst="rect">
            <a:avLst/>
          </a:prstGeom>
        </p:spPr>
      </p:pic>
      <p:pic>
        <p:nvPicPr>
          <p:cNvPr id="13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094CD-68E6-424F-A7DB-B1089FF8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5" r="15650"/>
          <a:stretch/>
        </p:blipFill>
        <p:spPr>
          <a:xfrm>
            <a:off x="2641926" y="1807359"/>
            <a:ext cx="4872790" cy="34625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9BBB3-2682-4968-B636-5234D56F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54" b="3382"/>
          <a:stretch/>
        </p:blipFill>
        <p:spPr>
          <a:xfrm>
            <a:off x="5868435" y="5233891"/>
            <a:ext cx="6323565" cy="1185989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CAFED31-7BAB-4025-BC37-9E7CCE1DE47D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</p:spTree>
    <p:extLst>
      <p:ext uri="{BB962C8B-B14F-4D97-AF65-F5344CB8AC3E}">
        <p14:creationId xmlns:p14="http://schemas.microsoft.com/office/powerpoint/2010/main" val="12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do we care?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3000801" y="1509605"/>
            <a:ext cx="86148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most/least happy countries in the world?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components of that score?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How are they measured?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Which elements are most impactful/weighted?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Which countries have the most/least alcohol consumption?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Is it specific to a region/continent/sub-continent?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Do countries have preferences for wine/beer/spirits?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Which countries have the most/least income inequality?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Do these countries have similar governmental policies?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they considered developed or developing nations?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Is either income inequality or alcohol consumption a potential indicator of happiness a country’s happiness?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Initial Questions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6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912003" y="1054932"/>
            <a:ext cx="2129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Collection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9FF641-5677-4F6A-93A4-F74F375EE104}"/>
              </a:ext>
            </a:extLst>
          </p:cNvPr>
          <p:cNvGrpSpPr/>
          <p:nvPr/>
        </p:nvGrpSpPr>
        <p:grpSpPr>
          <a:xfrm>
            <a:off x="4495383" y="1717027"/>
            <a:ext cx="6317732" cy="3746413"/>
            <a:chOff x="3985238" y="1717027"/>
            <a:chExt cx="6317732" cy="37464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31B35D-7875-4C8C-B8EF-D104055F596B}"/>
                </a:ext>
              </a:extLst>
            </p:cNvPr>
            <p:cNvGrpSpPr/>
            <p:nvPr/>
          </p:nvGrpSpPr>
          <p:grpSpPr>
            <a:xfrm>
              <a:off x="4289476" y="2266722"/>
              <a:ext cx="6013494" cy="1982091"/>
              <a:chOff x="3130506" y="1897847"/>
              <a:chExt cx="6013494" cy="1982091"/>
            </a:xfrm>
          </p:grpSpPr>
          <p:pic>
            <p:nvPicPr>
              <p:cNvPr id="1026" name="Picture 2" descr="Image result for cloud icon">
                <a:extLst>
                  <a:ext uri="{FF2B5EF4-FFF2-40B4-BE49-F238E27FC236}">
                    <a16:creationId xmlns:a16="http://schemas.microsoft.com/office/drawing/2014/main" id="{EF3F22E6-DE85-4799-8A5A-D8D708291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065" y="1897847"/>
                <a:ext cx="557151" cy="385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33CC2-70F4-4593-BFAD-4BECC08195B1}"/>
                  </a:ext>
                </a:extLst>
              </p:cNvPr>
              <p:cNvSpPr/>
              <p:nvPr/>
            </p:nvSpPr>
            <p:spPr>
              <a:xfrm>
                <a:off x="3864156" y="1897847"/>
                <a:ext cx="52798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Google APIs – geocode latitudes and longitudes</a:t>
                </a:r>
              </a:p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58094E3-FDAD-414E-8466-8329BAA17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506" y="2487301"/>
                <a:ext cx="693284" cy="609249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4BC4C5-1BFA-4CB6-9B22-06424885192C}"/>
                  </a:ext>
                </a:extLst>
              </p:cNvPr>
              <p:cNvSpPr/>
              <p:nvPr/>
            </p:nvSpPr>
            <p:spPr>
              <a:xfrm>
                <a:off x="3882655" y="2578336"/>
                <a:ext cx="3015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 World Happiness Rankings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F1E0101-A797-4AED-87E5-9F469F57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9539" y="3270689"/>
                <a:ext cx="644670" cy="609249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9631DD-3B7D-4102-953E-7B1844D0523A}"/>
                  </a:ext>
                </a:extLst>
              </p:cNvPr>
              <p:cNvSpPr/>
              <p:nvPr/>
            </p:nvSpPr>
            <p:spPr>
              <a:xfrm>
                <a:off x="3913015" y="3390647"/>
                <a:ext cx="51821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World Bank – Total Alcohol consumption per capita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E91B2F-F2FE-450F-8122-DFAC7EA9F5F4}"/>
                </a:ext>
              </a:extLst>
            </p:cNvPr>
            <p:cNvSpPr/>
            <p:nvPr/>
          </p:nvSpPr>
          <p:spPr>
            <a:xfrm>
              <a:off x="3985238" y="1717027"/>
              <a:ext cx="220216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B173F3-1B85-4C12-922E-C72CD5A88723}"/>
                </a:ext>
              </a:extLst>
            </p:cNvPr>
            <p:cNvSpPr/>
            <p:nvPr/>
          </p:nvSpPr>
          <p:spPr>
            <a:xfrm>
              <a:off x="4231128" y="1783049"/>
              <a:ext cx="352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main sources of merged data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D9FAE56-4548-4F4D-B1A5-E1AF9ABEA798}"/>
                </a:ext>
              </a:extLst>
            </p:cNvPr>
            <p:cNvGrpSpPr/>
            <p:nvPr/>
          </p:nvGrpSpPr>
          <p:grpSpPr>
            <a:xfrm>
              <a:off x="3985238" y="4443666"/>
              <a:ext cx="4097040" cy="477054"/>
              <a:chOff x="3985415" y="1723856"/>
              <a:chExt cx="4097040" cy="4770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AE3ABD-39B4-4312-A1B7-391897760388}"/>
                  </a:ext>
                </a:extLst>
              </p:cNvPr>
              <p:cNvSpPr/>
              <p:nvPr/>
            </p:nvSpPr>
            <p:spPr>
              <a:xfrm>
                <a:off x="3985415" y="1723856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rgbClr val="FFC000"/>
                    </a:solidFill>
                  </a:rPr>
                  <a:t>156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A11680-A3EA-4481-BDE2-55BA6E11603C}"/>
                  </a:ext>
                </a:extLst>
              </p:cNvPr>
              <p:cNvSpPr/>
              <p:nvPr/>
            </p:nvSpPr>
            <p:spPr>
              <a:xfrm>
                <a:off x="4558787" y="1784321"/>
                <a:ext cx="3523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countries around the world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3D3649-C8DD-42A2-A180-06B0D46A8798}"/>
                </a:ext>
              </a:extLst>
            </p:cNvPr>
            <p:cNvGrpSpPr/>
            <p:nvPr/>
          </p:nvGrpSpPr>
          <p:grpSpPr>
            <a:xfrm>
              <a:off x="4007000" y="4986386"/>
              <a:ext cx="4438140" cy="477054"/>
              <a:chOff x="4013077" y="2142154"/>
              <a:chExt cx="4438140" cy="4770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782AED-F101-4CFB-803D-F18195BA7C9D}"/>
                  </a:ext>
                </a:extLst>
              </p:cNvPr>
              <p:cNvSpPr/>
              <p:nvPr/>
            </p:nvSpPr>
            <p:spPr>
              <a:xfrm>
                <a:off x="6249057" y="2142154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chemeClr val="accent6"/>
                    </a:solidFill>
                  </a:rPr>
                  <a:t>2010-2016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F5B6CD-8EB9-4971-A74A-D2F8AA9B421D}"/>
                  </a:ext>
                </a:extLst>
              </p:cNvPr>
              <p:cNvSpPr/>
              <p:nvPr/>
            </p:nvSpPr>
            <p:spPr>
              <a:xfrm>
                <a:off x="4013077" y="2204728"/>
                <a:ext cx="2436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averaged datasets from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0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315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</a:t>
            </a:r>
          </a:p>
        </p:txBody>
      </p:sp>
      <p:pic>
        <p:nvPicPr>
          <p:cNvPr id="1026" name="Picture 2" descr="Image result for cloud icon">
            <a:extLst>
              <a:ext uri="{FF2B5EF4-FFF2-40B4-BE49-F238E27FC236}">
                <a16:creationId xmlns:a16="http://schemas.microsoft.com/office/drawing/2014/main" id="{EF3F22E6-DE85-4799-8A5A-D8D70829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98" y="1881352"/>
            <a:ext cx="557151" cy="3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90890" y="1897847"/>
            <a:ext cx="2324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Google APIs – geocode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93F28-51B6-4670-A36A-535FF09F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54" b="18942"/>
          <a:stretch/>
        </p:blipFill>
        <p:spPr>
          <a:xfrm>
            <a:off x="5950823" y="996184"/>
            <a:ext cx="6059630" cy="2368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B2E66-4986-47C6-920C-C371D351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728" y="3429000"/>
            <a:ext cx="3259436" cy="2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2E180-D7D7-4683-B60B-B19F38A8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593"/>
          <a:stretch/>
        </p:blipFill>
        <p:spPr>
          <a:xfrm>
            <a:off x="2347515" y="0"/>
            <a:ext cx="9844485" cy="3048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0FDB67C-1D4F-429E-B39D-9DB0A9AF7BD7}"/>
              </a:ext>
            </a:extLst>
          </p:cNvPr>
          <p:cNvSpPr txBox="1">
            <a:spLocks/>
          </p:cNvSpPr>
          <p:nvPr/>
        </p:nvSpPr>
        <p:spPr>
          <a:xfrm>
            <a:off x="3020333" y="4425458"/>
            <a:ext cx="7529298" cy="2084050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20333" y="4003040"/>
            <a:ext cx="6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key variables that have been found to support well-being: </a:t>
            </a:r>
          </a:p>
          <a:p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5247F-BC6E-4E88-88F9-663F8027CEE6}"/>
              </a:ext>
            </a:extLst>
          </p:cNvPr>
          <p:cNvSpPr txBox="1"/>
          <p:nvPr/>
        </p:nvSpPr>
        <p:spPr>
          <a:xfrm>
            <a:off x="8887334" y="4453575"/>
            <a:ext cx="30625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957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FC207F-9F95-4B47-B561-FA585005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2411" y="4559917"/>
            <a:ext cx="3457884" cy="125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35163-405F-40F2-9D3D-CF98CF983DF9}"/>
              </a:ext>
            </a:extLst>
          </p:cNvPr>
          <p:cNvSpPr txBox="1"/>
          <p:nvPr/>
        </p:nvSpPr>
        <p:spPr>
          <a:xfrm>
            <a:off x="3425890" y="3482699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pic>
        <p:nvPicPr>
          <p:cNvPr id="10" name="Picture 9" descr="A close up of a knife&#10;&#10;Description automatically generated">
            <a:extLst>
              <a:ext uri="{FF2B5EF4-FFF2-40B4-BE49-F238E27FC236}">
                <a16:creationId xmlns:a16="http://schemas.microsoft.com/office/drawing/2014/main" id="{FCC40411-337D-458D-9B3D-E88EBD25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4524" y="1243338"/>
            <a:ext cx="5111041" cy="511104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C713AD6-EF9C-4F34-8470-883D14E40341}"/>
              </a:ext>
            </a:extLst>
          </p:cNvPr>
          <p:cNvSpPr txBox="1">
            <a:spLocks/>
          </p:cNvSpPr>
          <p:nvPr/>
        </p:nvSpPr>
        <p:spPr>
          <a:xfrm>
            <a:off x="2979535" y="521395"/>
            <a:ext cx="2867688" cy="69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The Gini Coefficient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FA060-329C-4A11-AA1F-72AB8581F143}"/>
              </a:ext>
            </a:extLst>
          </p:cNvPr>
          <p:cNvSpPr txBox="1"/>
          <p:nvPr/>
        </p:nvSpPr>
        <p:spPr>
          <a:xfrm>
            <a:off x="3892207" y="1249234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093B0-C47F-46BD-97AF-50F2A5FFE834}"/>
              </a:ext>
            </a:extLst>
          </p:cNvPr>
          <p:cNvSpPr/>
          <p:nvPr/>
        </p:nvSpPr>
        <p:spPr>
          <a:xfrm>
            <a:off x="2876370" y="188969"/>
            <a:ext cx="4768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Exploration: Happiness Factors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9E4AE-9E62-4D4C-90F3-7E7C809A3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306" y="103682"/>
            <a:ext cx="693284" cy="6092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C79B57-E5FD-440B-9767-F51524A11683}"/>
              </a:ext>
            </a:extLst>
          </p:cNvPr>
          <p:cNvSpPr/>
          <p:nvPr/>
        </p:nvSpPr>
        <p:spPr>
          <a:xfrm>
            <a:off x="8436455" y="194717"/>
            <a:ext cx="3015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 World Happiness Rankings</a:t>
            </a:r>
          </a:p>
        </p:txBody>
      </p:sp>
    </p:spTree>
    <p:extLst>
      <p:ext uri="{BB962C8B-B14F-4D97-AF65-F5344CB8AC3E}">
        <p14:creationId xmlns:p14="http://schemas.microsoft.com/office/powerpoint/2010/main" val="19996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0DD19B7D-4787-450F-AECD-E5C2AAEE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3199784" y="157954"/>
            <a:ext cx="8603428" cy="6379808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408216E-45C2-4080-852E-32F889FE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82" y="0"/>
            <a:ext cx="9253342" cy="80213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718117-EB09-4325-825D-EC2DFB6847A3}"/>
              </a:ext>
            </a:extLst>
          </p:cNvPr>
          <p:cNvSpPr txBox="1">
            <a:spLocks/>
          </p:cNvSpPr>
          <p:nvPr/>
        </p:nvSpPr>
        <p:spPr>
          <a:xfrm>
            <a:off x="3211929" y="5364525"/>
            <a:ext cx="5259411" cy="43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33AC5-86A7-4C5E-A884-6D4B2C1156F5}"/>
              </a:ext>
            </a:extLst>
          </p:cNvPr>
          <p:cNvSpPr/>
          <p:nvPr/>
        </p:nvSpPr>
        <p:spPr>
          <a:xfrm>
            <a:off x="3348563" y="56440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928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Cleanup Process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7A79D-84C9-4D03-8709-0E2331F57A72}"/>
              </a:ext>
            </a:extLst>
          </p:cNvPr>
          <p:cNvGrpSpPr/>
          <p:nvPr/>
        </p:nvGrpSpPr>
        <p:grpSpPr>
          <a:xfrm>
            <a:off x="2948294" y="3299943"/>
            <a:ext cx="8635578" cy="1477328"/>
            <a:chOff x="2935585" y="2174845"/>
            <a:chExt cx="8635578" cy="1477328"/>
          </a:xfrm>
        </p:grpSpPr>
        <p:pic>
          <p:nvPicPr>
            <p:cNvPr id="1026" name="Picture 2" descr="Image result for cloud icon">
              <a:extLst>
                <a:ext uri="{FF2B5EF4-FFF2-40B4-BE49-F238E27FC236}">
                  <a16:creationId xmlns:a16="http://schemas.microsoft.com/office/drawing/2014/main" id="{EF3F22E6-DE85-4799-8A5A-D8D708291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585" y="2406589"/>
              <a:ext cx="557151" cy="385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D33CC2-70F4-4593-BFAD-4BECC08195B1}"/>
                </a:ext>
              </a:extLst>
            </p:cNvPr>
            <p:cNvSpPr/>
            <p:nvPr/>
          </p:nvSpPr>
          <p:spPr>
            <a:xfrm>
              <a:off x="3492736" y="2174845"/>
              <a:ext cx="4590937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Resolve Google API country code misalignment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650995-74AF-4406-BF07-C47B1738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0772" y="2792416"/>
              <a:ext cx="6070391" cy="75985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522AEC-D3E4-4A24-8048-2FEBF6DF6650}"/>
              </a:ext>
            </a:extLst>
          </p:cNvPr>
          <p:cNvSpPr/>
          <p:nvPr/>
        </p:nvSpPr>
        <p:spPr>
          <a:xfrm>
            <a:off x="3492736" y="2132446"/>
            <a:ext cx="262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country master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22D1D-9CCD-40FD-9AD4-BB11D18EB79F}"/>
              </a:ext>
            </a:extLst>
          </p:cNvPr>
          <p:cNvSpPr/>
          <p:nvPr/>
        </p:nvSpPr>
        <p:spPr>
          <a:xfrm>
            <a:off x="3741960" y="2428771"/>
            <a:ext cx="5555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master source of country codes and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VLOOKUPs, comparisons between .</a:t>
            </a:r>
            <a:r>
              <a:rPr lang="en-US" dirty="0" err="1"/>
              <a:t>csvs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2" descr="Image result for excel icon">
            <a:extLst>
              <a:ext uri="{FF2B5EF4-FFF2-40B4-BE49-F238E27FC236}">
                <a16:creationId xmlns:a16="http://schemas.microsoft.com/office/drawing/2014/main" id="{42BB2766-3C6E-4841-A02F-9A6AF40A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94" y="2107197"/>
            <a:ext cx="419830" cy="4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1BC0DB-3D6E-4D38-A9A9-6A515C7614F6}"/>
              </a:ext>
            </a:extLst>
          </p:cNvPr>
          <p:cNvSpPr/>
          <p:nvPr/>
        </p:nvSpPr>
        <p:spPr>
          <a:xfrm>
            <a:off x="3497300" y="3686724"/>
            <a:ext cx="2375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4328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Cleanup &amp; Analysis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05445" y="3238481"/>
            <a:ext cx="26881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Merge Pandas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BC0DB-3D6E-4D38-A9A9-6A515C7614F6}"/>
              </a:ext>
            </a:extLst>
          </p:cNvPr>
          <p:cNvSpPr/>
          <p:nvPr/>
        </p:nvSpPr>
        <p:spPr>
          <a:xfrm>
            <a:off x="3497300" y="3686724"/>
            <a:ext cx="2375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B780E0-D6F2-42C1-AB7E-F236C88B9702}"/>
              </a:ext>
            </a:extLst>
          </p:cNvPr>
          <p:cNvSpPr/>
          <p:nvPr/>
        </p:nvSpPr>
        <p:spPr>
          <a:xfrm>
            <a:off x="3478986" y="1497576"/>
            <a:ext cx="307340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Create Pandas </a:t>
            </a:r>
            <a:r>
              <a:rPr lang="en-US" dirty="0" err="1"/>
              <a:t>DataFrames</a:t>
            </a:r>
            <a:r>
              <a:rPr lang="en-US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Alcohol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Happiness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Lat/Long data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74EFE-2117-4F4C-AB22-DF7527CB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40" y="1544700"/>
            <a:ext cx="4989570" cy="2374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1C29A-9F69-46BA-BCB7-C97FC1B0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51" y="4091846"/>
            <a:ext cx="4124325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7617D-800A-47D1-B90E-8B067D39B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100" y="4082321"/>
            <a:ext cx="4933950" cy="1724025"/>
          </a:xfrm>
          <a:prstGeom prst="rect">
            <a:avLst/>
          </a:prstGeom>
        </p:spPr>
      </p:pic>
      <p:pic>
        <p:nvPicPr>
          <p:cNvPr id="2050" name="Picture 2" descr="Image result for pandas icon">
            <a:extLst>
              <a:ext uri="{FF2B5EF4-FFF2-40B4-BE49-F238E27FC236}">
                <a16:creationId xmlns:a16="http://schemas.microsoft.com/office/drawing/2014/main" id="{3A8A7810-9F18-4739-AB5D-12FE3B2F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02" y="1702258"/>
            <a:ext cx="513966" cy="5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wo pandas icon">
            <a:extLst>
              <a:ext uri="{FF2B5EF4-FFF2-40B4-BE49-F238E27FC236}">
                <a16:creationId xmlns:a16="http://schemas.microsoft.com/office/drawing/2014/main" id="{2F4CAF3E-8D0F-45A0-AEC3-388820DD2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30890" r="4729" b="19443"/>
          <a:stretch/>
        </p:blipFill>
        <p:spPr bwMode="auto">
          <a:xfrm>
            <a:off x="2909773" y="3479748"/>
            <a:ext cx="638761" cy="3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ppyboozPP" id="{1B0B1F94-ECA0-4785-84A5-E19BE0E63169}" vid="{C63EC51E-CE89-47CF-AEAF-3494B58A47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happyboozPP</Template>
  <TotalTime>20</TotalTime>
  <Words>623</Words>
  <Application>Microsoft Macintosh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Clark Davis</cp:lastModifiedBy>
  <cp:revision>39</cp:revision>
  <dcterms:created xsi:type="dcterms:W3CDTF">2019-01-23T05:09:01Z</dcterms:created>
  <dcterms:modified xsi:type="dcterms:W3CDTF">2019-01-23T11:12:38Z</dcterms:modified>
</cp:coreProperties>
</file>